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57" r:id="rId5"/>
    <p:sldId id="383" r:id="rId6"/>
    <p:sldId id="270" r:id="rId7"/>
    <p:sldId id="376" r:id="rId8"/>
    <p:sldId id="377" r:id="rId9"/>
    <p:sldId id="378" r:id="rId10"/>
    <p:sldId id="379" r:id="rId11"/>
    <p:sldId id="283" r:id="rId12"/>
    <p:sldId id="384" r:id="rId13"/>
    <p:sldId id="381" r:id="rId14"/>
    <p:sldId id="382" r:id="rId15"/>
    <p:sldId id="375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67B0"/>
    <a:srgbClr val="0A5FA1"/>
    <a:srgbClr val="2F58A9"/>
    <a:srgbClr val="2A3DA9"/>
    <a:srgbClr val="0C3AA9"/>
    <a:srgbClr val="0F41BD"/>
    <a:srgbClr val="243DCA"/>
    <a:srgbClr val="1F2ECA"/>
    <a:srgbClr val="FFD1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916437-18E3-414E-8DF9-29EBA9280932}" v="3" dt="2021-03-08T19:32:52.5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41" autoAdjust="0"/>
    <p:restoredTop sz="94660"/>
  </p:normalViewPr>
  <p:slideViewPr>
    <p:cSldViewPr>
      <p:cViewPr varScale="1">
        <p:scale>
          <a:sx n="110" d="100"/>
          <a:sy n="110" d="100"/>
        </p:scale>
        <p:origin x="1260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nini, Jason" userId="7e27e19f-04fa-4963-8f50-b9dbde758263" providerId="ADAL" clId="{68916437-18E3-414E-8DF9-29EBA9280932}"/>
    <pc:docChg chg="custSel modSld">
      <pc:chgData name="Bonini, Jason" userId="7e27e19f-04fa-4963-8f50-b9dbde758263" providerId="ADAL" clId="{68916437-18E3-414E-8DF9-29EBA9280932}" dt="2021-03-08T19:32:52.546" v="96" actId="207"/>
      <pc:docMkLst>
        <pc:docMk/>
      </pc:docMkLst>
      <pc:sldChg chg="modSp mod">
        <pc:chgData name="Bonini, Jason" userId="7e27e19f-04fa-4963-8f50-b9dbde758263" providerId="ADAL" clId="{68916437-18E3-414E-8DF9-29EBA9280932}" dt="2021-03-08T19:32:52.546" v="96" actId="207"/>
        <pc:sldMkLst>
          <pc:docMk/>
          <pc:sldMk cId="4272306457" sldId="375"/>
        </pc:sldMkLst>
        <pc:spChg chg="mod">
          <ac:chgData name="Bonini, Jason" userId="7e27e19f-04fa-4963-8f50-b9dbde758263" providerId="ADAL" clId="{68916437-18E3-414E-8DF9-29EBA9280932}" dt="2021-03-08T19:32:52.546" v="96" actId="207"/>
          <ac:spMkLst>
            <pc:docMk/>
            <pc:sldMk cId="4272306457" sldId="375"/>
            <ac:spMk id="5" creationId="{592949DC-8240-C148-9C54-A2BF891A8C9C}"/>
          </ac:spMkLst>
        </pc:spChg>
      </pc:sldChg>
      <pc:sldChg chg="modSp mod">
        <pc:chgData name="Bonini, Jason" userId="7e27e19f-04fa-4963-8f50-b9dbde758263" providerId="ADAL" clId="{68916437-18E3-414E-8DF9-29EBA9280932}" dt="2021-03-08T19:32:24.589" v="91" actId="21"/>
        <pc:sldMkLst>
          <pc:docMk/>
          <pc:sldMk cId="1166836848" sldId="382"/>
        </pc:sldMkLst>
        <pc:spChg chg="mod">
          <ac:chgData name="Bonini, Jason" userId="7e27e19f-04fa-4963-8f50-b9dbde758263" providerId="ADAL" clId="{68916437-18E3-414E-8DF9-29EBA9280932}" dt="2021-03-08T19:32:24.589" v="91" actId="21"/>
          <ac:spMkLst>
            <pc:docMk/>
            <pc:sldMk cId="1166836848" sldId="382"/>
            <ac:spMk id="2" creationId="{E1ABB4A4-17DA-D643-B54F-38DA63DA2F5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78593-9A16-49EA-8D6A-4894BA66ADAA}" type="datetimeFigureOut">
              <a:rPr lang="en-US" smtClean="0"/>
              <a:t>3/8/2021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69853-7861-495D-9B7E-723C329C11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729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769D2-BC31-4C4C-9A60-62163DF8AE18}" type="datetimeFigureOut">
              <a:rPr lang="en-US" smtClean="0"/>
              <a:t>3/8/2021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964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769D2-BC31-4C4C-9A60-62163DF8AE18}" type="datetimeFigureOut">
              <a:rPr lang="en-US" smtClean="0"/>
              <a:t>3/8/2021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139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769D2-BC31-4C4C-9A60-62163DF8AE18}" type="datetimeFigureOut">
              <a:rPr lang="en-US" smtClean="0"/>
              <a:t>3/8/2021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786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769D2-BC31-4C4C-9A60-62163DF8AE18}" type="datetimeFigureOut">
              <a:rPr lang="en-US" smtClean="0"/>
              <a:t>3/8/2021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620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769D2-BC31-4C4C-9A60-62163DF8AE18}" type="datetimeFigureOut">
              <a:rPr lang="en-US" smtClean="0"/>
              <a:t>3/8/2021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827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769D2-BC31-4C4C-9A60-62163DF8AE18}" type="datetimeFigureOut">
              <a:rPr lang="en-US" smtClean="0"/>
              <a:t>3/8/2021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99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769D2-BC31-4C4C-9A60-62163DF8AE18}" type="datetimeFigureOut">
              <a:rPr lang="en-US" smtClean="0"/>
              <a:t>3/8/2021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82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769D2-BC31-4C4C-9A60-62163DF8AE18}" type="datetimeFigureOut">
              <a:rPr lang="en-US" smtClean="0"/>
              <a:t>3/8/2021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552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769D2-BC31-4C4C-9A60-62163DF8AE18}" type="datetimeFigureOut">
              <a:rPr lang="en-US" smtClean="0"/>
              <a:t>3/8/2021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461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769D2-BC31-4C4C-9A60-62163DF8AE18}" type="datetimeFigureOut">
              <a:rPr lang="en-US" smtClean="0"/>
              <a:t>3/8/2021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390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769D2-BC31-4C4C-9A60-62163DF8AE18}" type="datetimeFigureOut">
              <a:rPr lang="en-US" smtClean="0"/>
              <a:t>3/8/2021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549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769D2-BC31-4C4C-9A60-62163DF8AE18}" type="datetimeFigureOut">
              <a:rPr lang="en-US" smtClean="0"/>
              <a:t>3/8/2021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384BD-07A6-42D2-AC98-A7F6267EBB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076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r20.rs6.net/tn.jsp?t=siqdnibbb.0.0.o9iy54cab.0&amp;id=preview&amp;r=3&amp;p=https%3A%2F%2Fcoloradosprings.gov%2Fpublic-works%2Fpage%2Fcentennial-boulevard-extension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lisa@bachmanpr.com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r20.rs6.net/tn.jsp?t=siqdnibbb.0.0.o9iy54cab.0&amp;id=preview&amp;r=3&amp;p=https%3A%2F%2Fcoloradosprings.gov%2Fpublic-works%2Fpage%2Fcentennial-boulevard-extension" TargetMode="External"/><Relationship Id="rId4" Type="http://schemas.openxmlformats.org/officeDocument/2006/relationships/hyperlink" Target="mailto:monica@bachmanpr.com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monica@bachmanpr.com" TargetMode="External"/><Relationship Id="rId4" Type="http://schemas.openxmlformats.org/officeDocument/2006/relationships/hyperlink" Target="http://r20.rs6.net/tn.jsp?t=siqdnibbb.0.0.o9iy54cab.0&amp;id=preview&amp;r=3&amp;p=https%3A%2F%2Fcoloradosprings.gov%2Fpublic-works%2Fpage%2Fcentennial-boulevard-extensio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Monica@bachmanpr.com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r20.rs6.net/tn.jsp?t=siqdnibbb.0.0.o9iy54cab.0&amp;id=preview&amp;r=3&amp;p=https%3A%2F%2Fcoloradosprings.gov%2Fpublic-works%2Fpage%2Fcentennial-boulevard-extension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819395" y="414507"/>
            <a:ext cx="1792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10, 2021</a:t>
            </a:r>
          </a:p>
          <a:p>
            <a:pPr algn="r"/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4600" y="814799"/>
            <a:ext cx="705522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rgbClr val="00BCE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Centennial Boulevard Extension</a:t>
            </a:r>
            <a:br>
              <a:rPr lang="en-US" sz="2900" dirty="0">
                <a:solidFill>
                  <a:srgbClr val="00BCE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2900" b="1" dirty="0">
              <a:solidFill>
                <a:srgbClr val="00BCE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\\10.31.4.34\reference\Transport\Logos\AECOM_logo_without_circle_R\BMP\AECOM_1c-black_rgb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9" t="21414" r="6472" b="22501"/>
          <a:stretch/>
        </p:blipFill>
        <p:spPr bwMode="auto">
          <a:xfrm>
            <a:off x="407894" y="323231"/>
            <a:ext cx="1344706" cy="32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94" y="762000"/>
            <a:ext cx="1262998" cy="709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0" b="99180" l="1527" r="99237">
                        <a14:foregroundMark x1="3053" y1="68033" x2="30534" y2="58197"/>
                        <a14:foregroundMark x1="15267" y1="49180" x2="22901" y2="24590"/>
                        <a14:foregroundMark x1="25954" y1="22131" x2="40458" y2="9836"/>
                        <a14:foregroundMark x1="83206" y1="22131" x2="64122" y2="6557"/>
                        <a14:foregroundMark x1="86260" y1="23770" x2="96183" y2="48361"/>
                        <a14:foregroundMark x1="38168" y1="83607" x2="59542" y2="94262"/>
                        <a14:foregroundMark x1="15267" y1="86066" x2="5344" y2="88525"/>
                        <a14:foregroundMark x1="78626" y1="61475" x2="87023" y2="72131"/>
                        <a14:foregroundMark x1="29008" y1="29508" x2="79389" y2="27049"/>
                        <a14:foregroundMark x1="24427" y1="27049" x2="93893" y2="57377"/>
                        <a14:foregroundMark x1="54198" y1="65574" x2="90076" y2="25410"/>
                        <a14:foregroundMark x1="41985" y1="12295" x2="79389" y2="19672"/>
                        <a14:foregroundMark x1="16031" y1="79508" x2="39695" y2="96721"/>
                        <a14:foregroundMark x1="47328" y1="81148" x2="5344" y2="92623"/>
                        <a14:foregroundMark x1="30534" y1="78689" x2="1527" y2="48361"/>
                        <a14:foregroundMark x1="25954" y1="53279" x2="4580" y2="8197"/>
                        <a14:foregroundMark x1="10687" y1="14754" x2="38931" y2="2459"/>
                        <a14:foregroundMark x1="76336" y1="4918" x2="96183" y2="13934"/>
                        <a14:foregroundMark x1="84733" y1="4098" x2="99237" y2="4918"/>
                        <a14:foregroundMark x1="62595" y1="87705" x2="58015" y2="99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231335"/>
            <a:ext cx="542925" cy="50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C55247-6917-4242-B7CC-63D4B1E8E3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455"/>
          <a:stretch/>
        </p:blipFill>
        <p:spPr>
          <a:xfrm>
            <a:off x="0" y="1471383"/>
            <a:ext cx="9144000" cy="538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459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14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1000" y="1524000"/>
            <a:ext cx="8229600" cy="83820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967B0"/>
                </a:solidFill>
                <a:latin typeface="Optima"/>
                <a:cs typeface="Optima"/>
              </a:rPr>
              <a:t>Q&amp;A</a:t>
            </a:r>
            <a:endParaRPr lang="en-US" sz="4900" dirty="0">
              <a:solidFill>
                <a:srgbClr val="0967B0"/>
              </a:solidFill>
              <a:latin typeface="Optima"/>
              <a:cs typeface="Optima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33400" y="5278024"/>
            <a:ext cx="7620000" cy="14275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ABB4A4-17DA-D643-B54F-38DA63DA2F5D}"/>
              </a:ext>
            </a:extLst>
          </p:cNvPr>
          <p:cNvSpPr txBox="1"/>
          <p:nvPr/>
        </p:nvSpPr>
        <p:spPr>
          <a:xfrm>
            <a:off x="683623" y="2209800"/>
            <a:ext cx="80772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>
                  <a:lumMod val="50000"/>
                  <a:lumOff val="50000"/>
                </a:schemeClr>
              </a:buClr>
              <a:buSzPct val="85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If participating by phone:</a:t>
            </a:r>
          </a:p>
          <a:p>
            <a:pPr marL="800100" lvl="1" indent="-342900">
              <a:buClr>
                <a:schemeClr val="tx1">
                  <a:lumMod val="50000"/>
                  <a:lumOff val="50000"/>
                </a:schemeClr>
              </a:buClr>
              <a:buSzPct val="85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</a:t>
            </a:r>
            <a:r>
              <a:rPr lang="en-US" sz="2600" dirty="0">
                <a:ea typeface="+mn-lt"/>
                <a:cs typeface="+mn-lt"/>
              </a:rPr>
              <a:t>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your question to 719-339-4109</a:t>
            </a:r>
          </a:p>
          <a:p>
            <a:pPr marL="342900" indent="-342900">
              <a:buClr>
                <a:schemeClr val="tx1">
                  <a:lumMod val="50000"/>
                  <a:lumOff val="50000"/>
                </a:schemeClr>
              </a:buClr>
              <a:buSzPct val="85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If participating online through MS Teams LIVE:</a:t>
            </a:r>
          </a:p>
          <a:p>
            <a:pPr marL="800100" lvl="1" indent="-342900">
              <a:buClr>
                <a:schemeClr val="tx1">
                  <a:lumMod val="50000"/>
                  <a:lumOff val="50000"/>
                </a:schemeClr>
              </a:buClr>
              <a:buSzPct val="85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Type your question into the Q&amp;A function by clicking the icon on the screen</a:t>
            </a:r>
          </a:p>
          <a:p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Ongoing construction </a:t>
            </a:r>
            <a:r>
              <a:rPr lang="en-US" sz="2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eNewsletter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updates and tonight’s PowerPoint presentation available on the project website: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Website</a:t>
            </a:r>
            <a:r>
              <a:rPr lang="en-US" sz="2400" dirty="0"/>
              <a:t>:  </a:t>
            </a:r>
            <a:r>
              <a:rPr lang="en-US" sz="2400" u="sng" dirty="0">
                <a:hlinkClick r:id="rId3" tooltip="http://r20.rs6.net/tn.jsp?t=siqdnibbb.0.0.o9iy54cab.0&amp;id=preview&amp;r=3&amp;p=https%3A%2F%2Fcoloradosprings.gov%2Fpublic-works%2Fpage%2Fcentennial-boulevard-extension"/>
              </a:rPr>
              <a:t>ColoradoSprings.gov/</a:t>
            </a:r>
            <a:r>
              <a:rPr lang="en-US" sz="2400" u="sng" dirty="0" err="1">
                <a:hlinkClick r:id="rId3" tooltip="http://r20.rs6.net/tn.jsp?t=siqdnibbb.0.0.o9iy54cab.0&amp;id=preview&amp;r=3&amp;p=https%3A%2F%2Fcoloradosprings.gov%2Fpublic-works%2Fpage%2Fcentennial-boulevard-extension"/>
              </a:rPr>
              <a:t>CentennialBlvdExtension</a:t>
            </a:r>
            <a:endParaRPr lang="en-US" sz="2400" dirty="0"/>
          </a:p>
          <a:p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379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14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1000" y="1524000"/>
            <a:ext cx="8229600" cy="838201"/>
          </a:xfrm>
        </p:spPr>
        <p:txBody>
          <a:bodyPr>
            <a:normAutofit/>
          </a:bodyPr>
          <a:lstStyle/>
          <a:p>
            <a:r>
              <a:rPr lang="en-US" sz="4900" dirty="0">
                <a:solidFill>
                  <a:srgbClr val="0967B0"/>
                </a:solidFill>
                <a:latin typeface="Optima"/>
                <a:cs typeface="Optima"/>
              </a:rPr>
              <a:t>THANK YOU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33400" y="5278024"/>
            <a:ext cx="7620000" cy="14275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ABB4A4-17DA-D643-B54F-38DA63DA2F5D}"/>
              </a:ext>
            </a:extLst>
          </p:cNvPr>
          <p:cNvSpPr txBox="1"/>
          <p:nvPr/>
        </p:nvSpPr>
        <p:spPr>
          <a:xfrm>
            <a:off x="683623" y="2209800"/>
            <a:ext cx="8077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chemeClr val="tx1">
                  <a:lumMod val="50000"/>
                  <a:lumOff val="50000"/>
                </a:schemeClr>
              </a:buClr>
              <a:buSzPct val="85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Lisa Bachman and Monica Ramey, Public Involvement</a:t>
            </a:r>
            <a:b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</a:b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  <a:hlinkClick r:id="rId3"/>
              </a:rPr>
              <a:t>lisa@bachmanpr.com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,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  <a:hlinkClick r:id="rId4"/>
              </a:rPr>
              <a:t>monica@bachmanpr.com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 </a:t>
            </a:r>
          </a:p>
          <a:p>
            <a:pPr marL="342900" indent="-342900">
              <a:spcAft>
                <a:spcPts val="1200"/>
              </a:spcAft>
              <a:buClr>
                <a:schemeClr val="tx1">
                  <a:lumMod val="50000"/>
                  <a:lumOff val="50000"/>
                </a:schemeClr>
              </a:buClr>
              <a:buSzPct val="85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Aaron Egbert, City of Colorado Springs Project Manager</a:t>
            </a:r>
            <a:b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</a:b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aaron.egbert@coloradosprings.gov</a:t>
            </a:r>
          </a:p>
          <a:p>
            <a:pPr marL="342900" indent="-342900">
              <a:spcAft>
                <a:spcPts val="1200"/>
              </a:spcAft>
              <a:buClr>
                <a:schemeClr val="tx1">
                  <a:lumMod val="50000"/>
                  <a:lumOff val="50000"/>
                </a:schemeClr>
              </a:buClr>
              <a:buSzPct val="85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More information to come for May/June Public meeting with Contractor</a:t>
            </a:r>
          </a:p>
          <a:p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Learn more throughout construction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Website</a:t>
            </a:r>
            <a:r>
              <a:rPr lang="en-US" sz="2400" dirty="0"/>
              <a:t>:  </a:t>
            </a:r>
            <a:r>
              <a:rPr lang="en-US" sz="2400" u="sng" dirty="0">
                <a:hlinkClick r:id="rId5" tooltip="http://r20.rs6.net/tn.jsp?t=siqdnibbb.0.0.o9iy54cab.0&amp;id=preview&amp;r=3&amp;p=https%3A%2F%2Fcoloradosprings.gov%2Fpublic-works%2Fpage%2Fcentennial-boulevard-extension"/>
              </a:rPr>
              <a:t>ColoradoSprings.gov/</a:t>
            </a:r>
            <a:r>
              <a:rPr lang="en-US" sz="2400" u="sng" dirty="0" err="1">
                <a:hlinkClick r:id="rId5" tooltip="http://r20.rs6.net/tn.jsp?t=siqdnibbb.0.0.o9iy54cab.0&amp;id=preview&amp;r=3&amp;p=https%3A%2F%2Fcoloradosprings.gov%2Fpublic-works%2Fpage%2Fcentennial-boulevard-extension"/>
              </a:rPr>
              <a:t>CentennialBlvdExtension</a:t>
            </a:r>
            <a:endParaRPr lang="en-US" sz="2400" dirty="0"/>
          </a:p>
          <a:p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836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14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04800" y="1676400"/>
            <a:ext cx="7620000" cy="838200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rgbClr val="0967B0"/>
                </a:solidFill>
                <a:latin typeface="Optima"/>
                <a:cs typeface="Optima"/>
              </a:rPr>
            </a:br>
            <a:br>
              <a:rPr lang="en-US" dirty="0">
                <a:solidFill>
                  <a:srgbClr val="0967B0"/>
                </a:solidFill>
                <a:latin typeface="Optima"/>
                <a:cs typeface="Optima"/>
              </a:rPr>
            </a:br>
            <a:br>
              <a:rPr lang="en-US" dirty="0">
                <a:solidFill>
                  <a:srgbClr val="0967B0"/>
                </a:solidFill>
                <a:latin typeface="Optima"/>
                <a:cs typeface="Optima"/>
              </a:rPr>
            </a:br>
            <a:br>
              <a:rPr lang="en-US" dirty="0">
                <a:solidFill>
                  <a:srgbClr val="0967B0"/>
                </a:solidFill>
                <a:latin typeface="Optima"/>
                <a:cs typeface="Optima"/>
              </a:rPr>
            </a:br>
            <a:br>
              <a:rPr lang="en-US" dirty="0">
                <a:solidFill>
                  <a:srgbClr val="0967B0"/>
                </a:solidFill>
                <a:latin typeface="Optima"/>
                <a:cs typeface="Optima"/>
              </a:rPr>
            </a:br>
            <a:br>
              <a:rPr lang="en-US" sz="4900" dirty="0">
                <a:solidFill>
                  <a:srgbClr val="0967B0"/>
                </a:solidFill>
                <a:latin typeface="Optima"/>
                <a:cs typeface="Optima"/>
              </a:rPr>
            </a:br>
            <a:endParaRPr lang="en-US" sz="4900" dirty="0">
              <a:solidFill>
                <a:srgbClr val="0967B0"/>
              </a:solidFill>
              <a:latin typeface="Optima"/>
              <a:cs typeface="Optima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33400" y="5278024"/>
            <a:ext cx="7620000" cy="14275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F00324-CBF6-3746-8AEF-221B6FB61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454352"/>
            <a:ext cx="9144000" cy="25374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2949DC-8240-C148-9C54-A2BF891A8C9C}"/>
              </a:ext>
            </a:extLst>
          </p:cNvPr>
          <p:cNvSpPr txBox="1"/>
          <p:nvPr/>
        </p:nvSpPr>
        <p:spPr>
          <a:xfrm>
            <a:off x="990601" y="1737981"/>
            <a:ext cx="716279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Website:  </a:t>
            </a:r>
            <a:r>
              <a:rPr lang="en-US" sz="2400" u="sng" dirty="0">
                <a:hlinkClick r:id="rId4" tooltip="http://r20.rs6.net/tn.jsp?t=siqdnibbb.0.0.o9iy54cab.0&amp;id=preview&amp;r=3&amp;p=https%3A%2F%2Fcoloradosprings.gov%2Fpublic-works%2Fpage%2Fcentennial-boulevard-extension"/>
              </a:rPr>
              <a:t>ColoradoSprings.gov/</a:t>
            </a:r>
            <a:r>
              <a:rPr lang="en-US" sz="2400" u="sng" dirty="0" err="1">
                <a:hlinkClick r:id="rId4" tooltip="http://r20.rs6.net/tn.jsp?t=siqdnibbb.0.0.o9iy54cab.0&amp;id=preview&amp;r=3&amp;p=https%3A%2F%2Fcoloradosprings.gov%2Fpublic-works%2Fpage%2Fcentennial-boulevard-extension"/>
              </a:rPr>
              <a:t>CentennialBlvdExtension</a:t>
            </a:r>
            <a:endParaRPr lang="en-US" sz="2400" u="sng" dirty="0"/>
          </a:p>
          <a:p>
            <a:pPr algn="ctr"/>
            <a:endParaRPr lang="en-US" sz="2400" u="sng" dirty="0"/>
          </a:p>
          <a:p>
            <a:pPr algn="ctr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To sign up to receive project updates by e-mail, send a request to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  <a:hlinkClick r:id="rId5"/>
              </a:rPr>
              <a:t>monica@bachmanpr.com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 </a:t>
            </a:r>
          </a:p>
          <a:p>
            <a:pPr algn="ctr"/>
            <a:endParaRPr lang="en-US" sz="2400" dirty="0"/>
          </a:p>
          <a:p>
            <a:pPr algn="ctr"/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306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14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70114" y="1371600"/>
            <a:ext cx="7620000" cy="609600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rgbClr val="0967B0"/>
                </a:solidFill>
                <a:latin typeface="Optima"/>
                <a:cs typeface="Optima"/>
              </a:rPr>
            </a:br>
            <a:r>
              <a:rPr lang="en-US" dirty="0">
                <a:solidFill>
                  <a:srgbClr val="0967B0"/>
                </a:solidFill>
                <a:latin typeface="Optima"/>
                <a:cs typeface="Optima"/>
              </a:rPr>
              <a:t>Digital Meeting Guidelines</a:t>
            </a:r>
            <a:br>
              <a:rPr lang="en-US" dirty="0">
                <a:solidFill>
                  <a:srgbClr val="0967B0"/>
                </a:solidFill>
                <a:latin typeface="Optima"/>
                <a:cs typeface="Optima"/>
              </a:rPr>
            </a:br>
            <a:endParaRPr lang="en-US" sz="4900" dirty="0">
              <a:solidFill>
                <a:srgbClr val="0967B0"/>
              </a:solidFill>
              <a:latin typeface="Optima"/>
              <a:cs typeface="Optima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33400" y="6248400"/>
            <a:ext cx="76200" cy="762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D2147F-F4D2-284D-A823-8665F7BF67A1}"/>
              </a:ext>
            </a:extLst>
          </p:cNvPr>
          <p:cNvSpPr txBox="1"/>
          <p:nvPr/>
        </p:nvSpPr>
        <p:spPr>
          <a:xfrm>
            <a:off x="152400" y="1981200"/>
            <a:ext cx="8915400" cy="4847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400"/>
              </a:lnSpc>
              <a:buClr>
                <a:schemeClr val="tx1">
                  <a:lumMod val="50000"/>
                  <a:lumOff val="50000"/>
                </a:schemeClr>
              </a:buClr>
              <a:buSzPct val="8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Segoe UI"/>
              </a:rPr>
              <a:t>To avoid any disruptions or activities that otherwise delay or interfere with the meeting, participant microphones and videos will be disabled</a:t>
            </a:r>
          </a:p>
          <a:p>
            <a:pPr marL="342900" indent="-342900">
              <a:lnSpc>
                <a:spcPts val="3400"/>
              </a:lnSpc>
              <a:buClr>
                <a:schemeClr val="tx1">
                  <a:lumMod val="50000"/>
                  <a:lumOff val="50000"/>
                </a:schemeClr>
              </a:buClr>
              <a:buSzPct val="8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Segoe UI"/>
              </a:rPr>
              <a:t>Only the presenters will be sharing their screens</a:t>
            </a:r>
          </a:p>
          <a:p>
            <a:pPr marL="342900" indent="-342900">
              <a:lnSpc>
                <a:spcPts val="3400"/>
              </a:lnSpc>
              <a:buClr>
                <a:schemeClr val="tx1">
                  <a:lumMod val="50000"/>
                  <a:lumOff val="50000"/>
                </a:schemeClr>
              </a:buClr>
              <a:buSzPct val="8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Segoe UI"/>
              </a:rPr>
              <a:t>Kindly avoid any disruptions or activities that delay or interfere with the meeting </a:t>
            </a:r>
          </a:p>
          <a:p>
            <a:pPr marL="342900" indent="-342900">
              <a:lnSpc>
                <a:spcPts val="3400"/>
              </a:lnSpc>
              <a:buClr>
                <a:schemeClr val="tx1">
                  <a:lumMod val="50000"/>
                  <a:lumOff val="50000"/>
                </a:schemeClr>
              </a:buClr>
              <a:buSzPct val="8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Segoe UI"/>
              </a:rPr>
              <a:t>Time is designated at the end of the presentation for questions</a:t>
            </a:r>
          </a:p>
          <a:p>
            <a:pPr marL="742950" lvl="2" indent="-342900">
              <a:lnSpc>
                <a:spcPts val="3400"/>
              </a:lnSpc>
              <a:buClr>
                <a:schemeClr val="tx1">
                  <a:lumMod val="50000"/>
                  <a:lumOff val="50000"/>
                </a:schemeClr>
              </a:buClr>
              <a:buSzPct val="8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Segoe UI"/>
              </a:rPr>
              <a:t>Use the Q&amp;A function on the screen to type in your question</a:t>
            </a:r>
          </a:p>
          <a:p>
            <a:pPr marL="742950" lvl="2" indent="-342900">
              <a:lnSpc>
                <a:spcPts val="3400"/>
              </a:lnSpc>
              <a:buClr>
                <a:schemeClr val="tx1">
                  <a:lumMod val="50000"/>
                  <a:lumOff val="50000"/>
                </a:schemeClr>
              </a:buClr>
              <a:buSzPct val="8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Segoe UI"/>
              </a:rPr>
              <a:t>Those participating by phone may text questions to 719-339-4109</a:t>
            </a:r>
          </a:p>
          <a:p>
            <a:pPr marL="742950" lvl="2" indent="-342900">
              <a:lnSpc>
                <a:spcPts val="3400"/>
              </a:lnSpc>
              <a:buClr>
                <a:schemeClr val="tx1">
                  <a:lumMod val="50000"/>
                  <a:lumOff val="50000"/>
                </a:schemeClr>
              </a:buClr>
              <a:buSzPct val="8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Segoe UI"/>
              </a:rPr>
              <a:t>Provide your full name </a:t>
            </a:r>
          </a:p>
          <a:p>
            <a:pPr marL="342900" indent="-342900">
              <a:lnSpc>
                <a:spcPts val="3400"/>
              </a:lnSpc>
              <a:buClr>
                <a:schemeClr val="tx1">
                  <a:lumMod val="50000"/>
                  <a:lumOff val="50000"/>
                </a:schemeClr>
              </a:buClr>
              <a:buSzPct val="8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Segoe UI"/>
              </a:rPr>
              <a:t>Please limit questions and comments to the topic of tonight’s meeting.</a:t>
            </a:r>
          </a:p>
          <a:p>
            <a:pPr marL="342900" indent="-342900">
              <a:lnSpc>
                <a:spcPts val="3400"/>
              </a:lnSpc>
              <a:buClr>
                <a:schemeClr val="tx1">
                  <a:lumMod val="50000"/>
                  <a:lumOff val="50000"/>
                </a:schemeClr>
              </a:buClr>
              <a:buSzPct val="8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Segoe UI"/>
              </a:rPr>
              <a:t>We will attempt to answer all questions.  Those questions that don’t get addressed due to time constraints can be emailed to:  </a:t>
            </a:r>
            <a:r>
              <a:rPr lang="en-US" sz="2000" dirty="0">
                <a:cs typeface="Segoe U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Monica@bachmanpr.com</a:t>
            </a:r>
            <a:endParaRPr lang="en-US" sz="2000" dirty="0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589887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14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70114" y="1752600"/>
            <a:ext cx="7620000" cy="609600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rgbClr val="0967B0"/>
                </a:solidFill>
                <a:latin typeface="Optima"/>
                <a:cs typeface="Optima"/>
              </a:rPr>
            </a:br>
            <a:r>
              <a:rPr lang="en-US" dirty="0">
                <a:solidFill>
                  <a:srgbClr val="0967B0"/>
                </a:solidFill>
                <a:latin typeface="Optima"/>
                <a:cs typeface="Optima"/>
              </a:rPr>
              <a:t>Agenda</a:t>
            </a:r>
            <a:br>
              <a:rPr lang="en-US" dirty="0">
                <a:solidFill>
                  <a:srgbClr val="0967B0"/>
                </a:solidFill>
                <a:latin typeface="Optima"/>
                <a:cs typeface="Optima"/>
              </a:rPr>
            </a:br>
            <a:endParaRPr lang="en-US" sz="4900" dirty="0">
              <a:solidFill>
                <a:srgbClr val="0967B0"/>
              </a:solidFill>
              <a:latin typeface="Optima"/>
              <a:cs typeface="Optima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33400" y="6248400"/>
            <a:ext cx="76200" cy="762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D2147F-F4D2-284D-A823-8665F7BF67A1}"/>
              </a:ext>
            </a:extLst>
          </p:cNvPr>
          <p:cNvSpPr txBox="1"/>
          <p:nvPr/>
        </p:nvSpPr>
        <p:spPr>
          <a:xfrm>
            <a:off x="762000" y="2220883"/>
            <a:ext cx="4914901" cy="4549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Project Team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Public Outreach/Information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Project Benefits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Project Background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Construction Schedule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Corridor Map/Project Overview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Q&amp;A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360AB6-4685-A54F-A271-7EBDDF426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89549" y="2687224"/>
            <a:ext cx="3264634" cy="24383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682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14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04800" y="1676400"/>
            <a:ext cx="7620000" cy="1219200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rgbClr val="0967B0"/>
                </a:solidFill>
                <a:latin typeface="Optima"/>
                <a:cs typeface="Optima"/>
              </a:rPr>
            </a:br>
            <a:br>
              <a:rPr lang="en-US" dirty="0">
                <a:solidFill>
                  <a:srgbClr val="0967B0"/>
                </a:solidFill>
                <a:latin typeface="Optima"/>
                <a:cs typeface="Optima"/>
              </a:rPr>
            </a:br>
            <a:r>
              <a:rPr lang="en-US" dirty="0">
                <a:solidFill>
                  <a:srgbClr val="0967B0"/>
                </a:solidFill>
                <a:latin typeface="Optima"/>
                <a:cs typeface="Optima"/>
              </a:rPr>
              <a:t>Project Team</a:t>
            </a:r>
            <a:br>
              <a:rPr lang="en-US" dirty="0">
                <a:solidFill>
                  <a:srgbClr val="0967B0"/>
                </a:solidFill>
                <a:latin typeface="Optima"/>
                <a:cs typeface="Optima"/>
              </a:rPr>
            </a:br>
            <a:br>
              <a:rPr lang="en-US" dirty="0">
                <a:solidFill>
                  <a:srgbClr val="0967B0"/>
                </a:solidFill>
                <a:latin typeface="Optima"/>
                <a:cs typeface="Optima"/>
              </a:rPr>
            </a:br>
            <a:endParaRPr lang="en-US" sz="4900" dirty="0">
              <a:solidFill>
                <a:srgbClr val="0967B0"/>
              </a:solidFill>
              <a:latin typeface="Optima"/>
              <a:cs typeface="Optima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33400" y="5278024"/>
            <a:ext cx="7620000" cy="14275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39B570-5CAC-0B4D-99AC-48FEF37380F2}"/>
              </a:ext>
            </a:extLst>
          </p:cNvPr>
          <p:cNvSpPr txBox="1"/>
          <p:nvPr/>
        </p:nvSpPr>
        <p:spPr>
          <a:xfrm>
            <a:off x="533400" y="2667001"/>
            <a:ext cx="8458200" cy="390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Aaron Egbert, City Project Manager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Jason Bonini, AECOM Design Consultant Project Manager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Joe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Roerkohl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AECOM Deputy Project Manager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Wes Suchsland, AECOM Design Manager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Lisa Bachman/Monica Ramey, Bachman pr, Public Outreach/Information</a:t>
            </a:r>
          </a:p>
        </p:txBody>
      </p:sp>
      <p:pic>
        <p:nvPicPr>
          <p:cNvPr id="6" name="Picture 2" descr="\\10.31.4.34\reference\Transport\Logos\AECOM_logo_without_circle_R\BMP\AECOM_1c-black_rgb.bmp">
            <a:extLst>
              <a:ext uri="{FF2B5EF4-FFF2-40B4-BE49-F238E27FC236}">
                <a16:creationId xmlns:a16="http://schemas.microsoft.com/office/drawing/2014/main" id="{8982573C-F3D0-43C5-B696-E3F6B63EA6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9" t="21414" r="6472" b="22501"/>
          <a:stretch/>
        </p:blipFill>
        <p:spPr bwMode="auto">
          <a:xfrm>
            <a:off x="6479831" y="1775417"/>
            <a:ext cx="1344706" cy="32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F197B9D0-5262-441F-BDBD-A3B5223BB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0" b="99180" l="1527" r="99237">
                        <a14:foregroundMark x1="3053" y1="68033" x2="30534" y2="58197"/>
                        <a14:foregroundMark x1="15267" y1="49180" x2="22901" y2="24590"/>
                        <a14:foregroundMark x1="25954" y1="22131" x2="40458" y2="9836"/>
                        <a14:foregroundMark x1="83206" y1="22131" x2="64122" y2="6557"/>
                        <a14:foregroundMark x1="86260" y1="23770" x2="96183" y2="48361"/>
                        <a14:foregroundMark x1="38168" y1="83607" x2="59542" y2="94262"/>
                        <a14:foregroundMark x1="15267" y1="86066" x2="5344" y2="88525"/>
                        <a14:foregroundMark x1="78626" y1="61475" x2="87023" y2="72131"/>
                        <a14:foregroundMark x1="29008" y1="29508" x2="79389" y2="27049"/>
                        <a14:foregroundMark x1="24427" y1="27049" x2="93893" y2="57377"/>
                        <a14:foregroundMark x1="54198" y1="65574" x2="90076" y2="25410"/>
                        <a14:foregroundMark x1="41985" y1="12295" x2="79389" y2="19672"/>
                        <a14:foregroundMark x1="16031" y1="79508" x2="39695" y2="96721"/>
                        <a14:foregroundMark x1="47328" y1="81148" x2="5344" y2="92623"/>
                        <a14:foregroundMark x1="30534" y1="78689" x2="1527" y2="48361"/>
                        <a14:foregroundMark x1="25954" y1="53279" x2="4580" y2="8197"/>
                        <a14:foregroundMark x1="10687" y1="14754" x2="38931" y2="2459"/>
                        <a14:foregroundMark x1="76336" y1="4918" x2="96183" y2="13934"/>
                        <a14:foregroundMark x1="84733" y1="4098" x2="99237" y2="4918"/>
                        <a14:foregroundMark x1="62595" y1="87705" x2="58015" y2="99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578037"/>
            <a:ext cx="1034211" cy="970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5516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14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1000" y="1524000"/>
            <a:ext cx="8229600" cy="83820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967B0"/>
                </a:solidFill>
                <a:latin typeface="Optima"/>
                <a:cs typeface="Optima"/>
              </a:rPr>
              <a:t>Public Outreach/Information</a:t>
            </a:r>
            <a:endParaRPr lang="en-US" sz="4900" dirty="0">
              <a:solidFill>
                <a:srgbClr val="0967B0"/>
              </a:solidFill>
              <a:latin typeface="Optima"/>
              <a:cs typeface="Optima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33400" y="5278024"/>
            <a:ext cx="7620000" cy="14275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ABB4A4-17DA-D643-B54F-38DA63DA2F5D}"/>
              </a:ext>
            </a:extLst>
          </p:cNvPr>
          <p:cNvSpPr txBox="1"/>
          <p:nvPr/>
        </p:nvSpPr>
        <p:spPr>
          <a:xfrm>
            <a:off x="685800" y="2257485"/>
            <a:ext cx="8077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Website and e-newsletters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Stakeholder Outreach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One-on-One Meetings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Virtual Public Meetings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March 10, 2021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May/June 2021</a:t>
            </a:r>
          </a:p>
          <a:p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Ongoing eNewsletter Project Updates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throughout construction</a:t>
            </a:r>
          </a:p>
          <a:p>
            <a:pPr algn="ctr"/>
            <a:r>
              <a:rPr lang="en-US" sz="2400" dirty="0"/>
              <a:t>Website:  </a:t>
            </a:r>
            <a:r>
              <a:rPr lang="en-US" sz="2400" u="sng" dirty="0">
                <a:hlinkClick r:id="rId3" tooltip="http://r20.rs6.net/tn.jsp?t=siqdnibbb.0.0.o9iy54cab.0&amp;id=preview&amp;r=3&amp;p=https%3A%2F%2Fcoloradosprings.gov%2Fpublic-works%2Fpage%2Fcentennial-boulevard-extension"/>
              </a:rPr>
              <a:t>ColoradoSprings.gov/</a:t>
            </a:r>
            <a:r>
              <a:rPr lang="en-US" sz="2400" u="sng" dirty="0" err="1">
                <a:hlinkClick r:id="rId3" tooltip="http://r20.rs6.net/tn.jsp?t=siqdnibbb.0.0.o9iy54cab.0&amp;id=preview&amp;r=3&amp;p=https%3A%2F%2Fcoloradosprings.gov%2Fpublic-works%2Fpage%2Fcentennial-boulevard-extension"/>
              </a:rPr>
              <a:t>CentennialBlvdExtension</a:t>
            </a:r>
            <a:endParaRPr lang="en-US" sz="2400" dirty="0"/>
          </a:p>
          <a:p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FE92AD-4521-4838-B045-B224EA078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5390" y="2153484"/>
            <a:ext cx="1985210" cy="14889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15BE94-050E-47E3-9582-19BB586335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6950" y="3086098"/>
            <a:ext cx="1676400" cy="12573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192389-28A6-4A54-88F9-F1BF38485B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1792" y="4163515"/>
            <a:ext cx="2667355" cy="1270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8988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14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776128" y="1780588"/>
            <a:ext cx="5591742" cy="533399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rgbClr val="0967B0"/>
                </a:solidFill>
                <a:latin typeface="Optima"/>
                <a:cs typeface="Optima"/>
              </a:rPr>
            </a:br>
            <a:br>
              <a:rPr lang="en-US" dirty="0">
                <a:solidFill>
                  <a:srgbClr val="0967B0"/>
                </a:solidFill>
                <a:latin typeface="Optima"/>
                <a:cs typeface="Optima"/>
              </a:rPr>
            </a:br>
            <a:r>
              <a:rPr lang="en-US" dirty="0">
                <a:solidFill>
                  <a:srgbClr val="0967B0"/>
                </a:solidFill>
                <a:latin typeface="Optima"/>
                <a:cs typeface="Optima"/>
              </a:rPr>
              <a:t>Project Benefits </a:t>
            </a:r>
            <a:br>
              <a:rPr lang="en-US" dirty="0">
                <a:solidFill>
                  <a:srgbClr val="0967B0"/>
                </a:solidFill>
                <a:latin typeface="Optima"/>
                <a:cs typeface="Optima"/>
              </a:rPr>
            </a:br>
            <a:br>
              <a:rPr lang="en-US" dirty="0">
                <a:solidFill>
                  <a:srgbClr val="0967B0"/>
                </a:solidFill>
                <a:latin typeface="Optima"/>
                <a:cs typeface="Optima"/>
              </a:rPr>
            </a:br>
            <a:endParaRPr lang="en-US" sz="4900" dirty="0">
              <a:solidFill>
                <a:srgbClr val="0967B0"/>
              </a:solidFill>
              <a:latin typeface="Optima"/>
              <a:cs typeface="Optima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 flipV="1">
            <a:off x="8077200" y="6324600"/>
            <a:ext cx="76200" cy="762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39B570-5CAC-0B4D-99AC-48FEF37380F2}"/>
              </a:ext>
            </a:extLst>
          </p:cNvPr>
          <p:cNvSpPr txBox="1"/>
          <p:nvPr/>
        </p:nvSpPr>
        <p:spPr>
          <a:xfrm>
            <a:off x="533400" y="2667000"/>
            <a:ext cx="8077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Provide much needed connectivity and mobility options to the west side of Colorado Springs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Alleviate traffic congestion along Fillmore Street and Chestnut Street.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Enhance access to future and existing</a:t>
            </a:r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residential developments, recreational</a:t>
            </a:r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areas, and the Veterans Affairs Clinic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Improve quality of life for west side</a:t>
            </a:r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residents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D44986B9-F627-46A6-8BD5-FE31EBF54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1200" y="4114800"/>
            <a:ext cx="3258681" cy="196253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2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AD5F60-953C-42A6-BE75-5BEFED943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515302"/>
            <a:ext cx="1676545" cy="12558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285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14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71600" y="1351375"/>
            <a:ext cx="7391400" cy="858425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rgbClr val="0967B0"/>
                </a:solidFill>
                <a:latin typeface="Optima"/>
                <a:cs typeface="Optima"/>
              </a:rPr>
            </a:br>
            <a:r>
              <a:rPr lang="en-US" dirty="0">
                <a:solidFill>
                  <a:srgbClr val="0967B0"/>
                </a:solidFill>
                <a:latin typeface="Optima"/>
                <a:cs typeface="Optima"/>
              </a:rPr>
              <a:t>Project Background</a:t>
            </a:r>
            <a:br>
              <a:rPr lang="en-US" dirty="0">
                <a:solidFill>
                  <a:srgbClr val="0967B0"/>
                </a:solidFill>
                <a:latin typeface="Optima"/>
                <a:cs typeface="Optima"/>
              </a:rPr>
            </a:br>
            <a:endParaRPr lang="en-US" sz="4900" dirty="0">
              <a:solidFill>
                <a:srgbClr val="0967B0"/>
              </a:solidFill>
              <a:latin typeface="Optima"/>
              <a:cs typeface="Optima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 flipV="1">
            <a:off x="8077200" y="6324600"/>
            <a:ext cx="76200" cy="762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39B570-5CAC-0B4D-99AC-48FEF37380F2}"/>
              </a:ext>
            </a:extLst>
          </p:cNvPr>
          <p:cNvSpPr txBox="1"/>
          <p:nvPr/>
        </p:nvSpPr>
        <p:spPr>
          <a:xfrm>
            <a:off x="228600" y="2057400"/>
            <a:ext cx="86868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Planned extension of Centennial Boulevard by the City since 1980’s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Originally a six-lane principal arterial, now a four-lane minor arterial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2015-2017 – 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Design and Public Involvement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Phase 1 Construction - Complete.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 Built missing segment from Fillmore Street to Van Buren Street in 2019.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Phase 2 Construction - 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MVS Voluntary Clean-Up (VCUP) is nearly complete.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Construction of Centennial Boulevard extension from Van Buren Street to Interstate-25, including utility and drainage infrastructure, paving, pedestrian facilities, lighting, and landscaping.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Construction north of Van Buren Street includes final striping, signage, pedestrian facilities, pavement rehab, lighting, and landscaping.</a:t>
            </a:r>
          </a:p>
        </p:txBody>
      </p:sp>
    </p:spTree>
    <p:extLst>
      <p:ext uri="{BB962C8B-B14F-4D97-AF65-F5344CB8AC3E}">
        <p14:creationId xmlns:p14="http://schemas.microsoft.com/office/powerpoint/2010/main" val="2916683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14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04800" y="2895600"/>
            <a:ext cx="8458200" cy="3886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7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Complete:		</a:t>
            </a:r>
            <a:r>
              <a:rPr lang="en-US" sz="2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Overhead electric</a:t>
            </a:r>
            <a:br>
              <a:rPr lang="en-US" sz="27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	transmission lines 			      				moved underground</a:t>
            </a:r>
            <a:br>
              <a:rPr lang="en-US" sz="27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7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Feb/Mar 2021:	</a:t>
            </a:r>
            <a:r>
              <a:rPr lang="en-US" sz="2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MVS voluntary clean-up completed</a:t>
            </a:r>
            <a:br>
              <a:rPr lang="en-US" sz="27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7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Apr 2021:		</a:t>
            </a:r>
            <a:r>
              <a:rPr lang="en-US" sz="2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Contractor selection by the City</a:t>
            </a:r>
            <a:br>
              <a:rPr lang="en-US" sz="27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7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May/June 2021:	</a:t>
            </a:r>
            <a:r>
              <a:rPr lang="en-US" sz="2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MVS property grading work completed 				</a:t>
            </a:r>
            <a:r>
              <a:rPr lang="en-US" sz="2700">
                <a:solidFill>
                  <a:schemeClr val="tx1">
                    <a:lumMod val="50000"/>
                    <a:lumOff val="50000"/>
                  </a:schemeClr>
                </a:solidFill>
              </a:rPr>
              <a:t>7th Street </a:t>
            </a:r>
            <a:r>
              <a:rPr lang="en-US" sz="2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the northwest</a:t>
            </a:r>
            <a:br>
              <a:rPr lang="en-US" sz="27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7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Spr</a:t>
            </a:r>
            <a:r>
              <a:rPr lang="en-US" sz="27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/Summer 2021:	</a:t>
            </a:r>
            <a:r>
              <a:rPr lang="en-US" sz="2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Road project construction start</a:t>
            </a:r>
            <a:br>
              <a:rPr lang="en-US" sz="27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7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2022/2023:		</a:t>
            </a:r>
            <a:r>
              <a:rPr lang="en-US" sz="2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Road project construction completed</a:t>
            </a:r>
            <a:br>
              <a:rPr lang="en-US" dirty="0"/>
            </a:br>
            <a:endParaRPr lang="en-US" sz="4900" dirty="0">
              <a:solidFill>
                <a:srgbClr val="0967B0"/>
              </a:solidFill>
              <a:latin typeface="Optima"/>
              <a:cs typeface="Optima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33400" y="6477000"/>
            <a:ext cx="76200" cy="22860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EFFDA8-5784-6942-AA4A-F0596DCE56D7}"/>
              </a:ext>
            </a:extLst>
          </p:cNvPr>
          <p:cNvSpPr txBox="1"/>
          <p:nvPr/>
        </p:nvSpPr>
        <p:spPr>
          <a:xfrm>
            <a:off x="-495300" y="1981000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967B0"/>
                </a:solidFill>
                <a:latin typeface="Optima"/>
                <a:cs typeface="Optima"/>
              </a:rPr>
              <a:t>Construction Schedule</a:t>
            </a:r>
            <a:endParaRPr lang="en-US" sz="4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E23FA8-CBDF-46DA-94B4-5D25C62906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1200" y="1423564"/>
            <a:ext cx="3352800" cy="2514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37817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14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61999" y="765691"/>
            <a:ext cx="7620000" cy="838200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rgbClr val="0967B0"/>
                </a:solidFill>
                <a:latin typeface="Optima"/>
                <a:cs typeface="Optima"/>
              </a:rPr>
            </a:br>
            <a:br>
              <a:rPr lang="en-US" dirty="0">
                <a:solidFill>
                  <a:srgbClr val="0967B0"/>
                </a:solidFill>
                <a:latin typeface="Optima"/>
                <a:cs typeface="Optima"/>
              </a:rPr>
            </a:br>
            <a:br>
              <a:rPr lang="en-US" dirty="0">
                <a:solidFill>
                  <a:srgbClr val="0967B0"/>
                </a:solidFill>
                <a:latin typeface="Optima"/>
                <a:cs typeface="Optima"/>
              </a:rPr>
            </a:br>
            <a:r>
              <a:rPr lang="en-US" dirty="0">
                <a:solidFill>
                  <a:srgbClr val="0967B0"/>
                </a:solidFill>
                <a:latin typeface="Optima"/>
                <a:cs typeface="Optima"/>
              </a:rPr>
              <a:t>Corridor Map</a:t>
            </a:r>
            <a:br>
              <a:rPr lang="en-US" dirty="0">
                <a:solidFill>
                  <a:srgbClr val="0967B0"/>
                </a:solidFill>
                <a:latin typeface="Optima"/>
                <a:cs typeface="Optima"/>
              </a:rPr>
            </a:br>
            <a:br>
              <a:rPr lang="en-US" dirty="0">
                <a:solidFill>
                  <a:srgbClr val="0967B0"/>
                </a:solidFill>
                <a:latin typeface="Optima"/>
                <a:cs typeface="Optima"/>
              </a:rPr>
            </a:br>
            <a:br>
              <a:rPr lang="en-US" dirty="0">
                <a:solidFill>
                  <a:srgbClr val="0967B0"/>
                </a:solidFill>
                <a:latin typeface="Optima"/>
                <a:cs typeface="Optima"/>
              </a:rPr>
            </a:br>
            <a:endParaRPr lang="en-US" sz="4900" dirty="0">
              <a:solidFill>
                <a:srgbClr val="0967B0"/>
              </a:solidFill>
              <a:latin typeface="Optima"/>
              <a:cs typeface="Optima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 flipH="1">
            <a:off x="7587009" y="6022641"/>
            <a:ext cx="45719" cy="4571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None/>
            </a:pPr>
            <a:endParaRPr lang="en-US" dirty="0">
              <a:latin typeface="Lao UI" panose="020B0502040204020203" pitchFamily="34" charset="0"/>
              <a:cs typeface="Lao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B8AE90-5951-4246-B8A4-B3F982D0B6C3}"/>
              </a:ext>
            </a:extLst>
          </p:cNvPr>
          <p:cNvSpPr txBox="1"/>
          <p:nvPr/>
        </p:nvSpPr>
        <p:spPr>
          <a:xfrm flipV="1">
            <a:off x="7866877" y="6046590"/>
            <a:ext cx="57924" cy="45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9D11C3-1416-4228-B5F4-573F2347F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417092"/>
            <a:ext cx="8763000" cy="544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606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4A83B62481624D8F14E43F83D54A10" ma:contentTypeVersion="0" ma:contentTypeDescription="Create a new document." ma:contentTypeScope="" ma:versionID="1d529d5fcf35f5088dfff3e64aa12eb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8E2A79A-AC68-43C3-B262-F805BE351588}">
  <ds:schemaRefs>
    <ds:schemaRef ds:uri="http://www.w3.org/XML/1998/namespace"/>
    <ds:schemaRef ds:uri="http://schemas.microsoft.com/office/2006/metadata/properties"/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A5473F71-CBA6-4D86-939D-3E5072729A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009ADDA5-1C1C-4BEC-90F0-87A769D671F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2387</TotalTime>
  <Words>660</Words>
  <Application>Microsoft Office PowerPoint</Application>
  <PresentationFormat>On-screen Show (4:3)</PresentationFormat>
  <Paragraphs>122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Lao UI</vt:lpstr>
      <vt:lpstr>Optima</vt:lpstr>
      <vt:lpstr>Tahoma</vt:lpstr>
      <vt:lpstr>Office Theme</vt:lpstr>
      <vt:lpstr>PowerPoint Presentation</vt:lpstr>
      <vt:lpstr> Digital Meeting Guidelines </vt:lpstr>
      <vt:lpstr> Agenda </vt:lpstr>
      <vt:lpstr>  Project Team  </vt:lpstr>
      <vt:lpstr>Public Outreach/Information</vt:lpstr>
      <vt:lpstr>  Project Benefits   </vt:lpstr>
      <vt:lpstr> Project Background </vt:lpstr>
      <vt:lpstr>Complete:  Overhead electric    transmission lines              moved underground Feb/Mar 2021: MVS voluntary clean-up completed Apr 2021:  Contractor selection by the City May/June 2021: MVS property grading work completed     7th Street to the northwest Spr/Summer 2021: Road project construction start 2022/2023:  Road project construction completed </vt:lpstr>
      <vt:lpstr>   Corridor Map   </vt:lpstr>
      <vt:lpstr>Q&amp;A</vt:lpstr>
      <vt:lpstr>THANK YOU</vt:lpstr>
      <vt:lpstr>      </vt:lpstr>
    </vt:vector>
  </TitlesOfParts>
  <Manager/>
  <Company>Lisa@bachmanpr.com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Lisa Bachman</dc:creator>
  <cp:keywords/>
  <dc:description/>
  <cp:lastModifiedBy>Bonini, Jason</cp:lastModifiedBy>
  <cp:revision>93</cp:revision>
  <dcterms:created xsi:type="dcterms:W3CDTF">2016-02-17T18:13:51Z</dcterms:created>
  <dcterms:modified xsi:type="dcterms:W3CDTF">2021-03-08T19:33:01Z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0x010100B34A83B62481624D8F14E43F83D54A10</vt:lpwstr>
  </property>
</Properties>
</file>