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93" r:id="rId5"/>
    <p:sldId id="300" r:id="rId6"/>
    <p:sldId id="338" r:id="rId7"/>
    <p:sldId id="340" r:id="rId8"/>
    <p:sldId id="339" r:id="rId9"/>
    <p:sldId id="341" r:id="rId10"/>
    <p:sldId id="346" r:id="rId11"/>
    <p:sldId id="342" r:id="rId12"/>
    <p:sldId id="301" r:id="rId13"/>
    <p:sldId id="314" r:id="rId14"/>
    <p:sldId id="316" r:id="rId15"/>
    <p:sldId id="323" r:id="rId16"/>
    <p:sldId id="324" r:id="rId17"/>
    <p:sldId id="347" r:id="rId18"/>
    <p:sldId id="326" r:id="rId19"/>
    <p:sldId id="307" r:id="rId20"/>
    <p:sldId id="328" r:id="rId21"/>
    <p:sldId id="350" r:id="rId22"/>
    <p:sldId id="351" r:id="rId23"/>
    <p:sldId id="258" r:id="rId24"/>
    <p:sldId id="270" r:id="rId25"/>
    <p:sldId id="272" r:id="rId26"/>
    <p:sldId id="273" r:id="rId27"/>
    <p:sldId id="274" r:id="rId28"/>
    <p:sldId id="34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1AA"/>
    <a:srgbClr val="479DA5"/>
    <a:srgbClr val="FF4B3C"/>
    <a:srgbClr val="FEFF7C"/>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p:cViewPr varScale="1">
        <p:scale>
          <a:sx n="83" d="100"/>
          <a:sy n="83" d="100"/>
        </p:scale>
        <p:origin x="-30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DE6911-0540-F249-98F7-1B95E042CC69}"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ACFBF80E-5F73-F946-9948-0366C21779EB}">
      <dgm:prSet phldrT="[Text]" custT="1"/>
      <dgm:spPr>
        <a:solidFill>
          <a:srgbClr val="3E91AA"/>
        </a:solidFill>
      </dgm:spPr>
      <dgm:t>
        <a:bodyPr/>
        <a:lstStyle/>
        <a:p>
          <a:r>
            <a:rPr lang="en-US" sz="3600"/>
            <a:t>Slow the </a:t>
          </a:r>
          <a:r>
            <a:rPr lang="en-US" sz="3600">
              <a:latin typeface="Calibri Light" panose="020F0302020204030204"/>
            </a:rPr>
            <a:t>spread</a:t>
          </a:r>
          <a:endParaRPr lang="en-US" sz="3600"/>
        </a:p>
      </dgm:t>
    </dgm:pt>
    <dgm:pt modelId="{D9590A7C-5C60-D541-9BA9-A7072EF03E77}" type="parTrans" cxnId="{2D6D966C-B40B-A94F-AD4A-379B93D73D69}">
      <dgm:prSet/>
      <dgm:spPr/>
      <dgm:t>
        <a:bodyPr/>
        <a:lstStyle/>
        <a:p>
          <a:endParaRPr lang="en-US"/>
        </a:p>
      </dgm:t>
    </dgm:pt>
    <dgm:pt modelId="{24B9C23A-E0B6-0448-867B-CE59F54B3850}" type="sibTrans" cxnId="{2D6D966C-B40B-A94F-AD4A-379B93D73D69}">
      <dgm:prSet/>
      <dgm:spPr/>
      <dgm:t>
        <a:bodyPr/>
        <a:lstStyle/>
        <a:p>
          <a:endParaRPr lang="en-US"/>
        </a:p>
      </dgm:t>
    </dgm:pt>
    <dgm:pt modelId="{613FAF67-14D6-2843-9B3A-33F5ED89CD27}">
      <dgm:prSet phldrT="[Text]"/>
      <dgm:spPr>
        <a:solidFill>
          <a:srgbClr val="3E91AA"/>
        </a:solidFill>
      </dgm:spPr>
      <dgm:t>
        <a:bodyPr/>
        <a:lstStyle/>
        <a:p>
          <a:r>
            <a:rPr lang="en-US" sz="2400">
              <a:solidFill>
                <a:schemeClr val="accent4"/>
              </a:solidFill>
            </a:rPr>
            <a:t>Trigger</a:t>
          </a:r>
        </a:p>
      </dgm:t>
    </dgm:pt>
    <dgm:pt modelId="{44689129-91F2-844A-9ABA-316E96565C10}" type="parTrans" cxnId="{E6E0F0AF-B948-7146-9E98-D11266C88807}">
      <dgm:prSet/>
      <dgm:spPr/>
      <dgm:t>
        <a:bodyPr/>
        <a:lstStyle/>
        <a:p>
          <a:endParaRPr lang="en-US"/>
        </a:p>
      </dgm:t>
    </dgm:pt>
    <dgm:pt modelId="{7966B4D5-0241-D344-B8FC-8C92DFEF3F54}" type="sibTrans" cxnId="{E6E0F0AF-B948-7146-9E98-D11266C88807}">
      <dgm:prSet/>
      <dgm:spPr/>
      <dgm:t>
        <a:bodyPr/>
        <a:lstStyle/>
        <a:p>
          <a:endParaRPr lang="en-US"/>
        </a:p>
      </dgm:t>
    </dgm:pt>
    <dgm:pt modelId="{80A1D562-E15D-E040-80C1-167DB649D14C}">
      <dgm:prSet phldrT="[Text]"/>
      <dgm:spPr>
        <a:solidFill>
          <a:srgbClr val="3E91AA"/>
        </a:solidFill>
      </dgm:spPr>
      <dgm:t>
        <a:bodyPr/>
        <a:lstStyle/>
        <a:p>
          <a:r>
            <a:rPr lang="en-US" sz="2400">
              <a:solidFill>
                <a:schemeClr val="accent4"/>
              </a:solidFill>
            </a:rPr>
            <a:t>Actions</a:t>
          </a:r>
        </a:p>
      </dgm:t>
    </dgm:pt>
    <dgm:pt modelId="{0044F600-29D0-1149-8F41-38943D9F2962}" type="parTrans" cxnId="{76C5BDE7-6508-9746-8FD7-4C11C63F2B18}">
      <dgm:prSet/>
      <dgm:spPr/>
      <dgm:t>
        <a:bodyPr/>
        <a:lstStyle/>
        <a:p>
          <a:endParaRPr lang="en-US"/>
        </a:p>
      </dgm:t>
    </dgm:pt>
    <dgm:pt modelId="{3D4F9B01-5A52-8744-BE44-121A4C918482}" type="sibTrans" cxnId="{76C5BDE7-6508-9746-8FD7-4C11C63F2B18}">
      <dgm:prSet/>
      <dgm:spPr/>
      <dgm:t>
        <a:bodyPr/>
        <a:lstStyle/>
        <a:p>
          <a:endParaRPr lang="en-US"/>
        </a:p>
      </dgm:t>
    </dgm:pt>
    <dgm:pt modelId="{DC05E666-BB7F-214C-827A-95AC820963C9}">
      <dgm:prSet phldrT="[Text]"/>
      <dgm:spPr>
        <a:solidFill>
          <a:srgbClr val="3E91AA"/>
        </a:solidFill>
      </dgm:spPr>
      <dgm:t>
        <a:bodyPr/>
        <a:lstStyle/>
        <a:p>
          <a:r>
            <a:rPr lang="en-US" sz="2400">
              <a:solidFill>
                <a:schemeClr val="accent4"/>
              </a:solidFill>
            </a:rPr>
            <a:t>Techniques</a:t>
          </a:r>
        </a:p>
      </dgm:t>
    </dgm:pt>
    <dgm:pt modelId="{8BFA9016-BF79-EB49-91B5-F93E9D638ED0}" type="parTrans" cxnId="{4FF0A40D-0ABF-7F4D-AF1B-F6BF13B61D0F}">
      <dgm:prSet/>
      <dgm:spPr/>
      <dgm:t>
        <a:bodyPr/>
        <a:lstStyle/>
        <a:p>
          <a:endParaRPr lang="en-US"/>
        </a:p>
      </dgm:t>
    </dgm:pt>
    <dgm:pt modelId="{C7F90FC6-685D-9448-A814-2962520CEA75}" type="sibTrans" cxnId="{4FF0A40D-0ABF-7F4D-AF1B-F6BF13B61D0F}">
      <dgm:prSet/>
      <dgm:spPr/>
      <dgm:t>
        <a:bodyPr/>
        <a:lstStyle/>
        <a:p>
          <a:endParaRPr lang="en-US"/>
        </a:p>
      </dgm:t>
    </dgm:pt>
    <dgm:pt modelId="{6BB3B879-B4F7-E64E-BF33-4AAB80660D5F}">
      <dgm:prSet phldrT="[Text]"/>
      <dgm:spPr>
        <a:solidFill>
          <a:srgbClr val="3E91AA"/>
        </a:solidFill>
      </dgm:spPr>
      <dgm:t>
        <a:bodyPr/>
        <a:lstStyle/>
        <a:p>
          <a:r>
            <a:rPr lang="en-US" sz="2400">
              <a:latin typeface="Calibri Light" panose="020F0302020204030204"/>
            </a:rPr>
            <a:t>Build</a:t>
          </a:r>
          <a:r>
            <a:rPr lang="en-US" sz="2400"/>
            <a:t> capacities (e.g. testing, care, tracking)</a:t>
          </a:r>
        </a:p>
      </dgm:t>
    </dgm:pt>
    <dgm:pt modelId="{698E4236-E77C-5945-ACF7-9E120F9F1430}" type="parTrans" cxnId="{4401FE10-822A-A44C-97D6-D934305AC064}">
      <dgm:prSet/>
      <dgm:spPr/>
      <dgm:t>
        <a:bodyPr/>
        <a:lstStyle/>
        <a:p>
          <a:endParaRPr lang="en-US"/>
        </a:p>
      </dgm:t>
    </dgm:pt>
    <dgm:pt modelId="{98F412D1-655C-0347-9BBD-5219B8A9D5F5}" type="sibTrans" cxnId="{4401FE10-822A-A44C-97D6-D934305AC064}">
      <dgm:prSet/>
      <dgm:spPr/>
      <dgm:t>
        <a:bodyPr/>
        <a:lstStyle/>
        <a:p>
          <a:endParaRPr lang="en-US"/>
        </a:p>
      </dgm:t>
    </dgm:pt>
    <dgm:pt modelId="{6670C089-14FD-D741-B84C-2E219BCDA2E6}">
      <dgm:prSet phldrT="[Text]"/>
      <dgm:spPr>
        <a:solidFill>
          <a:srgbClr val="3E91AA"/>
        </a:solidFill>
      </dgm:spPr>
      <dgm:t>
        <a:bodyPr/>
        <a:lstStyle/>
        <a:p>
          <a:r>
            <a:rPr lang="en-US" sz="2400">
              <a:solidFill>
                <a:schemeClr val="bg1"/>
              </a:solidFill>
              <a:latin typeface="Calibri Light" panose="020F0302020204030204"/>
            </a:rPr>
            <a:t>Population-level</a:t>
          </a:r>
          <a:r>
            <a:rPr lang="en-US" sz="2400">
              <a:solidFill>
                <a:schemeClr val="bg1"/>
              </a:solidFill>
            </a:rPr>
            <a:t> controls</a:t>
          </a:r>
        </a:p>
      </dgm:t>
    </dgm:pt>
    <dgm:pt modelId="{4CD39804-A658-1140-93F0-DCD0619ADFD7}" type="parTrans" cxnId="{0C2DC932-DCE2-A449-8B93-5B66164DA9EE}">
      <dgm:prSet/>
      <dgm:spPr/>
      <dgm:t>
        <a:bodyPr/>
        <a:lstStyle/>
        <a:p>
          <a:endParaRPr lang="en-US"/>
        </a:p>
      </dgm:t>
    </dgm:pt>
    <dgm:pt modelId="{F1BCE1FE-F9A2-DC4E-9063-E6CC8008BF45}" type="sibTrans" cxnId="{0C2DC932-DCE2-A449-8B93-5B66164DA9EE}">
      <dgm:prSet/>
      <dgm:spPr/>
      <dgm:t>
        <a:bodyPr/>
        <a:lstStyle/>
        <a:p>
          <a:endParaRPr lang="en-US"/>
        </a:p>
      </dgm:t>
    </dgm:pt>
    <dgm:pt modelId="{5A67DAA0-E768-6141-BEE2-813B85F6BE0D}">
      <dgm:prSet phldrT="[Text]"/>
      <dgm:spPr>
        <a:solidFill>
          <a:srgbClr val="3E91AA"/>
        </a:solidFill>
      </dgm:spPr>
      <dgm:t>
        <a:bodyPr/>
        <a:lstStyle/>
        <a:p>
          <a:r>
            <a:rPr lang="en-US" sz="2400">
              <a:solidFill>
                <a:schemeClr val="bg1"/>
              </a:solidFill>
              <a:latin typeface="Calibri Light" panose="020F0302020204030204"/>
            </a:rPr>
            <a:t>Community</a:t>
          </a:r>
          <a:r>
            <a:rPr lang="en-US" sz="2400">
              <a:solidFill>
                <a:schemeClr val="bg1"/>
              </a:solidFill>
            </a:rPr>
            <a:t> spread</a:t>
          </a:r>
        </a:p>
      </dgm:t>
    </dgm:pt>
    <dgm:pt modelId="{26A3B758-F268-DB48-ABFA-D254246DCAA0}" type="parTrans" cxnId="{62A1220D-C724-8946-8689-1FD770B21BE9}">
      <dgm:prSet/>
      <dgm:spPr/>
      <dgm:t>
        <a:bodyPr/>
        <a:lstStyle/>
        <a:p>
          <a:endParaRPr lang="en-US"/>
        </a:p>
      </dgm:t>
    </dgm:pt>
    <dgm:pt modelId="{49CF2D89-BAE3-C049-A51B-0D371E3A542F}" type="sibTrans" cxnId="{62A1220D-C724-8946-8689-1FD770B21BE9}">
      <dgm:prSet/>
      <dgm:spPr/>
      <dgm:t>
        <a:bodyPr/>
        <a:lstStyle/>
        <a:p>
          <a:endParaRPr lang="en-US"/>
        </a:p>
      </dgm:t>
    </dgm:pt>
    <dgm:pt modelId="{286588B7-56A2-B248-ADE4-26B00EDFAFE3}">
      <dgm:prSet phldrT="[Text]"/>
      <dgm:spPr>
        <a:solidFill>
          <a:srgbClr val="3E91AA"/>
        </a:solidFill>
      </dgm:spPr>
      <dgm:t>
        <a:bodyPr/>
        <a:lstStyle/>
        <a:p>
          <a:r>
            <a:rPr lang="en-US" sz="2400">
              <a:latin typeface="Calibri Light" panose="020F0302020204030204"/>
            </a:rPr>
            <a:t>Gain</a:t>
          </a:r>
          <a:r>
            <a:rPr lang="en-US" sz="2400"/>
            <a:t> knowledge of COVID-19</a:t>
          </a:r>
        </a:p>
      </dgm:t>
    </dgm:pt>
    <dgm:pt modelId="{4DAA55CC-DF79-894E-9D02-7F406A9498AC}" type="parTrans" cxnId="{AD986DF8-A8A7-E544-855C-CAAC0F2DE265}">
      <dgm:prSet/>
      <dgm:spPr/>
      <dgm:t>
        <a:bodyPr/>
        <a:lstStyle/>
        <a:p>
          <a:endParaRPr lang="en-US"/>
        </a:p>
      </dgm:t>
    </dgm:pt>
    <dgm:pt modelId="{3C609E0A-B864-3444-B115-D150B97A85FB}" type="sibTrans" cxnId="{AD986DF8-A8A7-E544-855C-CAAC0F2DE265}">
      <dgm:prSet/>
      <dgm:spPr/>
      <dgm:t>
        <a:bodyPr/>
        <a:lstStyle/>
        <a:p>
          <a:endParaRPr lang="en-US"/>
        </a:p>
      </dgm:t>
    </dgm:pt>
    <dgm:pt modelId="{14C02248-B429-BE45-B176-9D688058A13E}">
      <dgm:prSet phldrT="[Text]"/>
      <dgm:spPr>
        <a:solidFill>
          <a:srgbClr val="3E91AA"/>
        </a:solidFill>
      </dgm:spPr>
      <dgm:t>
        <a:bodyPr/>
        <a:lstStyle/>
        <a:p>
          <a:r>
            <a:rPr lang="en-US" sz="2400">
              <a:solidFill>
                <a:schemeClr val="bg1"/>
              </a:solidFill>
              <a:latin typeface="Calibri Light" panose="020F0302020204030204"/>
            </a:rPr>
            <a:t>Extensive</a:t>
          </a:r>
          <a:r>
            <a:rPr lang="en-US" sz="2400">
              <a:solidFill>
                <a:schemeClr val="bg1"/>
              </a:solidFill>
            </a:rPr>
            <a:t> social distancing</a:t>
          </a:r>
        </a:p>
      </dgm:t>
    </dgm:pt>
    <dgm:pt modelId="{57487C3E-E940-EA40-A2AF-DCB864E8EA8E}" type="parTrans" cxnId="{DF03D1C1-0A0D-CB47-9BD3-714F70340846}">
      <dgm:prSet/>
      <dgm:spPr/>
      <dgm:t>
        <a:bodyPr/>
        <a:lstStyle/>
        <a:p>
          <a:endParaRPr lang="en-US"/>
        </a:p>
      </dgm:t>
    </dgm:pt>
    <dgm:pt modelId="{BDF1FDE2-4B98-A047-A9CE-B5345FA59733}" type="sibTrans" cxnId="{DF03D1C1-0A0D-CB47-9BD3-714F70340846}">
      <dgm:prSet/>
      <dgm:spPr/>
      <dgm:t>
        <a:bodyPr/>
        <a:lstStyle/>
        <a:p>
          <a:endParaRPr lang="en-US"/>
        </a:p>
      </dgm:t>
    </dgm:pt>
    <dgm:pt modelId="{4DCECA19-CAFD-D049-AA28-46CFF40F34D1}">
      <dgm:prSet phldrT="[Text]"/>
      <dgm:spPr>
        <a:solidFill>
          <a:srgbClr val="3E91AA"/>
        </a:solidFill>
      </dgm:spPr>
      <dgm:t>
        <a:bodyPr/>
        <a:lstStyle/>
        <a:p>
          <a:r>
            <a:rPr lang="en-US" sz="2400">
              <a:solidFill>
                <a:schemeClr val="bg1"/>
              </a:solidFill>
              <a:latin typeface="Calibri Light" panose="020F0302020204030204"/>
            </a:rPr>
            <a:t>Save</a:t>
          </a:r>
          <a:r>
            <a:rPr lang="en-US" sz="2400">
              <a:solidFill>
                <a:schemeClr val="bg1"/>
              </a:solidFill>
            </a:rPr>
            <a:t> lives</a:t>
          </a:r>
        </a:p>
      </dgm:t>
    </dgm:pt>
    <dgm:pt modelId="{8A391CD4-965F-2B40-A6B2-3773835861DD}" type="parTrans" cxnId="{E92C5412-4795-2842-9020-9EE75D5B7551}">
      <dgm:prSet/>
      <dgm:spPr/>
      <dgm:t>
        <a:bodyPr/>
        <a:lstStyle/>
        <a:p>
          <a:endParaRPr lang="en-US"/>
        </a:p>
      </dgm:t>
    </dgm:pt>
    <dgm:pt modelId="{BB26759C-55AF-2D4E-B2F6-6DC03C463361}" type="sibTrans" cxnId="{E92C5412-4795-2842-9020-9EE75D5B7551}">
      <dgm:prSet/>
      <dgm:spPr/>
      <dgm:t>
        <a:bodyPr/>
        <a:lstStyle/>
        <a:p>
          <a:endParaRPr lang="en-US"/>
        </a:p>
      </dgm:t>
    </dgm:pt>
    <dgm:pt modelId="{57A22232-D692-4349-930F-57C4D4B7562C}" type="pres">
      <dgm:prSet presAssocID="{57DE6911-0540-F249-98F7-1B95E042CC69}" presName="Name0" presStyleCnt="0">
        <dgm:presLayoutVars>
          <dgm:dir/>
          <dgm:resizeHandles val="exact"/>
        </dgm:presLayoutVars>
      </dgm:prSet>
      <dgm:spPr/>
      <dgm:t>
        <a:bodyPr/>
        <a:lstStyle/>
        <a:p>
          <a:endParaRPr lang="en-US"/>
        </a:p>
      </dgm:t>
    </dgm:pt>
    <dgm:pt modelId="{602F25CC-55CF-E241-9A3A-8F9435EEE4AD}" type="pres">
      <dgm:prSet presAssocID="{ACFBF80E-5F73-F946-9948-0366C21779EB}" presName="parAndChTx" presStyleLbl="node1" presStyleIdx="0" presStyleCnt="1">
        <dgm:presLayoutVars>
          <dgm:bulletEnabled val="1"/>
        </dgm:presLayoutVars>
      </dgm:prSet>
      <dgm:spPr/>
      <dgm:t>
        <a:bodyPr/>
        <a:lstStyle/>
        <a:p>
          <a:endParaRPr lang="en-US"/>
        </a:p>
      </dgm:t>
    </dgm:pt>
  </dgm:ptLst>
  <dgm:cxnLst>
    <dgm:cxn modelId="{4401FE10-822A-A44C-97D6-D934305AC064}" srcId="{80A1D562-E15D-E040-80C1-167DB649D14C}" destId="{6BB3B879-B4F7-E64E-BF33-4AAB80660D5F}" srcOrd="1" destOrd="0" parTransId="{698E4236-E77C-5945-ACF7-9E120F9F1430}" sibTransId="{98F412D1-655C-0347-9BBD-5219B8A9D5F5}"/>
    <dgm:cxn modelId="{8C9C9E59-0E46-DF42-AB99-033C286FC72F}" type="presOf" srcId="{6670C089-14FD-D741-B84C-2E219BCDA2E6}" destId="{602F25CC-55CF-E241-9A3A-8F9435EEE4AD}" srcOrd="0" destOrd="4" presId="urn:microsoft.com/office/officeart/2005/8/layout/hChevron3"/>
    <dgm:cxn modelId="{E92C5412-4795-2842-9020-9EE75D5B7551}" srcId="{80A1D562-E15D-E040-80C1-167DB649D14C}" destId="{4DCECA19-CAFD-D049-AA28-46CFF40F34D1}" srcOrd="0" destOrd="0" parTransId="{8A391CD4-965F-2B40-A6B2-3773835861DD}" sibTransId="{BB26759C-55AF-2D4E-B2F6-6DC03C463361}"/>
    <dgm:cxn modelId="{4FF0A40D-0ABF-7F4D-AF1B-F6BF13B61D0F}" srcId="{ACFBF80E-5F73-F946-9948-0366C21779EB}" destId="{DC05E666-BB7F-214C-827A-95AC820963C9}" srcOrd="1" destOrd="0" parTransId="{8BFA9016-BF79-EB49-91B5-F93E9D638ED0}" sibTransId="{C7F90FC6-685D-9448-A814-2962520CEA75}"/>
    <dgm:cxn modelId="{2D6D966C-B40B-A94F-AD4A-379B93D73D69}" srcId="{57DE6911-0540-F249-98F7-1B95E042CC69}" destId="{ACFBF80E-5F73-F946-9948-0366C21779EB}" srcOrd="0" destOrd="0" parTransId="{D9590A7C-5C60-D541-9BA9-A7072EF03E77}" sibTransId="{24B9C23A-E0B6-0448-867B-CE59F54B3850}"/>
    <dgm:cxn modelId="{E2D1DD34-B291-F14B-817F-C7A6CF943DCA}" type="presOf" srcId="{ACFBF80E-5F73-F946-9948-0366C21779EB}" destId="{602F25CC-55CF-E241-9A3A-8F9435EEE4AD}" srcOrd="0" destOrd="0" presId="urn:microsoft.com/office/officeart/2005/8/layout/hChevron3"/>
    <dgm:cxn modelId="{B292B335-9067-4A44-A088-803DE2BC65E5}" type="presOf" srcId="{286588B7-56A2-B248-ADE4-26B00EDFAFE3}" destId="{602F25CC-55CF-E241-9A3A-8F9435EEE4AD}" srcOrd="0" destOrd="9" presId="urn:microsoft.com/office/officeart/2005/8/layout/hChevron3"/>
    <dgm:cxn modelId="{9FF618B4-727A-2E4B-A951-D055B5D6840E}" type="presOf" srcId="{6BB3B879-B4F7-E64E-BF33-4AAB80660D5F}" destId="{602F25CC-55CF-E241-9A3A-8F9435EEE4AD}" srcOrd="0" destOrd="8" presId="urn:microsoft.com/office/officeart/2005/8/layout/hChevron3"/>
    <dgm:cxn modelId="{62A1220D-C724-8946-8689-1FD770B21BE9}" srcId="{613FAF67-14D6-2843-9B3A-33F5ED89CD27}" destId="{5A67DAA0-E768-6141-BEE2-813B85F6BE0D}" srcOrd="0" destOrd="0" parTransId="{26A3B758-F268-DB48-ABFA-D254246DCAA0}" sibTransId="{49CF2D89-BAE3-C049-A51B-0D371E3A542F}"/>
    <dgm:cxn modelId="{08096BDE-1C61-D645-BB9B-2DE6BCA0B324}" type="presOf" srcId="{4DCECA19-CAFD-D049-AA28-46CFF40F34D1}" destId="{602F25CC-55CF-E241-9A3A-8F9435EEE4AD}" srcOrd="0" destOrd="7" presId="urn:microsoft.com/office/officeart/2005/8/layout/hChevron3"/>
    <dgm:cxn modelId="{DF03D1C1-0A0D-CB47-9BD3-714F70340846}" srcId="{DC05E666-BB7F-214C-827A-95AC820963C9}" destId="{14C02248-B429-BE45-B176-9D688058A13E}" srcOrd="1" destOrd="0" parTransId="{57487C3E-E940-EA40-A2AF-DCB864E8EA8E}" sibTransId="{BDF1FDE2-4B98-A047-A9CE-B5345FA59733}"/>
    <dgm:cxn modelId="{FD9CADE0-1754-D046-A337-63F451E684AB}" type="presOf" srcId="{80A1D562-E15D-E040-80C1-167DB649D14C}" destId="{602F25CC-55CF-E241-9A3A-8F9435EEE4AD}" srcOrd="0" destOrd="6" presId="urn:microsoft.com/office/officeart/2005/8/layout/hChevron3"/>
    <dgm:cxn modelId="{AD986DF8-A8A7-E544-855C-CAAC0F2DE265}" srcId="{80A1D562-E15D-E040-80C1-167DB649D14C}" destId="{286588B7-56A2-B248-ADE4-26B00EDFAFE3}" srcOrd="2" destOrd="0" parTransId="{4DAA55CC-DF79-894E-9D02-7F406A9498AC}" sibTransId="{3C609E0A-B864-3444-B115-D150B97A85FB}"/>
    <dgm:cxn modelId="{FB3289B3-107F-CD49-BF9B-959912D38DDC}" type="presOf" srcId="{14C02248-B429-BE45-B176-9D688058A13E}" destId="{602F25CC-55CF-E241-9A3A-8F9435EEE4AD}" srcOrd="0" destOrd="5" presId="urn:microsoft.com/office/officeart/2005/8/layout/hChevron3"/>
    <dgm:cxn modelId="{0C2DC932-DCE2-A449-8B93-5B66164DA9EE}" srcId="{DC05E666-BB7F-214C-827A-95AC820963C9}" destId="{6670C089-14FD-D741-B84C-2E219BCDA2E6}" srcOrd="0" destOrd="0" parTransId="{4CD39804-A658-1140-93F0-DCD0619ADFD7}" sibTransId="{F1BCE1FE-F9A2-DC4E-9063-E6CC8008BF45}"/>
    <dgm:cxn modelId="{33199986-3B40-784C-991E-D9669A56F176}" type="presOf" srcId="{57DE6911-0540-F249-98F7-1B95E042CC69}" destId="{57A22232-D692-4349-930F-57C4D4B7562C}" srcOrd="0" destOrd="0" presId="urn:microsoft.com/office/officeart/2005/8/layout/hChevron3"/>
    <dgm:cxn modelId="{1F7D01DC-BD9A-D849-9308-31D8A165A54F}" type="presOf" srcId="{DC05E666-BB7F-214C-827A-95AC820963C9}" destId="{602F25CC-55CF-E241-9A3A-8F9435EEE4AD}" srcOrd="0" destOrd="3" presId="urn:microsoft.com/office/officeart/2005/8/layout/hChevron3"/>
    <dgm:cxn modelId="{E6E0F0AF-B948-7146-9E98-D11266C88807}" srcId="{ACFBF80E-5F73-F946-9948-0366C21779EB}" destId="{613FAF67-14D6-2843-9B3A-33F5ED89CD27}" srcOrd="0" destOrd="0" parTransId="{44689129-91F2-844A-9ABA-316E96565C10}" sibTransId="{7966B4D5-0241-D344-B8FC-8C92DFEF3F54}"/>
    <dgm:cxn modelId="{76C5BDE7-6508-9746-8FD7-4C11C63F2B18}" srcId="{ACFBF80E-5F73-F946-9948-0366C21779EB}" destId="{80A1D562-E15D-E040-80C1-167DB649D14C}" srcOrd="2" destOrd="0" parTransId="{0044F600-29D0-1149-8F41-38943D9F2962}" sibTransId="{3D4F9B01-5A52-8744-BE44-121A4C918482}"/>
    <dgm:cxn modelId="{32CFF491-A125-0B4D-B37D-4A022F74039F}" type="presOf" srcId="{5A67DAA0-E768-6141-BEE2-813B85F6BE0D}" destId="{602F25CC-55CF-E241-9A3A-8F9435EEE4AD}" srcOrd="0" destOrd="2" presId="urn:microsoft.com/office/officeart/2005/8/layout/hChevron3"/>
    <dgm:cxn modelId="{CD18FEF5-6C92-9E43-B40E-06CA0FF7B5C6}" type="presOf" srcId="{613FAF67-14D6-2843-9B3A-33F5ED89CD27}" destId="{602F25CC-55CF-E241-9A3A-8F9435EEE4AD}" srcOrd="0" destOrd="1" presId="urn:microsoft.com/office/officeart/2005/8/layout/hChevron3"/>
    <dgm:cxn modelId="{0100D8AE-BE29-2348-9C33-E6FFFF6F941B}" type="presParOf" srcId="{57A22232-D692-4349-930F-57C4D4B7562C}" destId="{602F25CC-55CF-E241-9A3A-8F9435EEE4AD}"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DE6911-0540-F249-98F7-1B95E042CC69}"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ACFBF80E-5F73-F946-9948-0366C21779EB}">
      <dgm:prSet phldrT="[Text]" custT="1"/>
      <dgm:spPr>
        <a:solidFill>
          <a:srgbClr val="3E91AA"/>
        </a:solidFill>
      </dgm:spPr>
      <dgm:t>
        <a:bodyPr/>
        <a:lstStyle/>
        <a:p>
          <a:pPr rtl="0"/>
          <a:r>
            <a:rPr lang="en-US" sz="3600" dirty="0"/>
            <a:t>Reopen, </a:t>
          </a:r>
          <a:r>
            <a:rPr lang="en-US" sz="3600" dirty="0">
              <a:latin typeface="Calibri Light" panose="020F0302020204030204"/>
            </a:rPr>
            <a:t>deliberately</a:t>
          </a:r>
          <a:r>
            <a:rPr lang="en-US" sz="3600" dirty="0"/>
            <a:t> </a:t>
          </a:r>
          <a:r>
            <a:rPr lang="en-US" sz="3600" dirty="0">
              <a:latin typeface="Calibri Light" panose="020F0302020204030204"/>
            </a:rPr>
            <a:t>and incrementally</a:t>
          </a:r>
          <a:endParaRPr lang="en-US" sz="3600" dirty="0"/>
        </a:p>
      </dgm:t>
    </dgm:pt>
    <dgm:pt modelId="{D9590A7C-5C60-D541-9BA9-A7072EF03E77}" type="parTrans" cxnId="{2D6D966C-B40B-A94F-AD4A-379B93D73D69}">
      <dgm:prSet/>
      <dgm:spPr/>
      <dgm:t>
        <a:bodyPr/>
        <a:lstStyle/>
        <a:p>
          <a:endParaRPr lang="en-US"/>
        </a:p>
      </dgm:t>
    </dgm:pt>
    <dgm:pt modelId="{24B9C23A-E0B6-0448-867B-CE59F54B3850}" type="sibTrans" cxnId="{2D6D966C-B40B-A94F-AD4A-379B93D73D69}">
      <dgm:prSet/>
      <dgm:spPr/>
      <dgm:t>
        <a:bodyPr/>
        <a:lstStyle/>
        <a:p>
          <a:endParaRPr lang="en-US"/>
        </a:p>
      </dgm:t>
    </dgm:pt>
    <dgm:pt modelId="{613FAF67-14D6-2843-9B3A-33F5ED89CD27}">
      <dgm:prSet phldrT="[Text]"/>
      <dgm:spPr>
        <a:solidFill>
          <a:srgbClr val="3E91AA"/>
        </a:solidFill>
      </dgm:spPr>
      <dgm:t>
        <a:bodyPr/>
        <a:lstStyle/>
        <a:p>
          <a:r>
            <a:rPr lang="en-US" sz="2500" dirty="0">
              <a:solidFill>
                <a:schemeClr val="accent4"/>
              </a:solidFill>
            </a:rPr>
            <a:t>Trigger</a:t>
          </a:r>
        </a:p>
      </dgm:t>
    </dgm:pt>
    <dgm:pt modelId="{44689129-91F2-844A-9ABA-316E96565C10}" type="parTrans" cxnId="{E6E0F0AF-B948-7146-9E98-D11266C88807}">
      <dgm:prSet/>
      <dgm:spPr/>
      <dgm:t>
        <a:bodyPr/>
        <a:lstStyle/>
        <a:p>
          <a:endParaRPr lang="en-US"/>
        </a:p>
      </dgm:t>
    </dgm:pt>
    <dgm:pt modelId="{7966B4D5-0241-D344-B8FC-8C92DFEF3F54}" type="sibTrans" cxnId="{E6E0F0AF-B948-7146-9E98-D11266C88807}">
      <dgm:prSet/>
      <dgm:spPr/>
      <dgm:t>
        <a:bodyPr/>
        <a:lstStyle/>
        <a:p>
          <a:endParaRPr lang="en-US"/>
        </a:p>
      </dgm:t>
    </dgm:pt>
    <dgm:pt modelId="{80A1D562-E15D-E040-80C1-167DB649D14C}">
      <dgm:prSet phldrT="[Text]"/>
      <dgm:spPr>
        <a:solidFill>
          <a:srgbClr val="3E91AA"/>
        </a:solidFill>
      </dgm:spPr>
      <dgm:t>
        <a:bodyPr/>
        <a:lstStyle/>
        <a:p>
          <a:r>
            <a:rPr lang="en-US" sz="2500" dirty="0">
              <a:solidFill>
                <a:schemeClr val="accent4"/>
              </a:solidFill>
            </a:rPr>
            <a:t>Actions</a:t>
          </a:r>
        </a:p>
      </dgm:t>
    </dgm:pt>
    <dgm:pt modelId="{0044F600-29D0-1149-8F41-38943D9F2962}" type="parTrans" cxnId="{76C5BDE7-6508-9746-8FD7-4C11C63F2B18}">
      <dgm:prSet/>
      <dgm:spPr/>
      <dgm:t>
        <a:bodyPr/>
        <a:lstStyle/>
        <a:p>
          <a:endParaRPr lang="en-US"/>
        </a:p>
      </dgm:t>
    </dgm:pt>
    <dgm:pt modelId="{3D4F9B01-5A52-8744-BE44-121A4C918482}" type="sibTrans" cxnId="{76C5BDE7-6508-9746-8FD7-4C11C63F2B18}">
      <dgm:prSet/>
      <dgm:spPr/>
      <dgm:t>
        <a:bodyPr/>
        <a:lstStyle/>
        <a:p>
          <a:endParaRPr lang="en-US"/>
        </a:p>
      </dgm:t>
    </dgm:pt>
    <dgm:pt modelId="{DC05E666-BB7F-214C-827A-95AC820963C9}">
      <dgm:prSet phldrT="[Text]"/>
      <dgm:spPr>
        <a:solidFill>
          <a:srgbClr val="3E91AA"/>
        </a:solidFill>
      </dgm:spPr>
      <dgm:t>
        <a:bodyPr/>
        <a:lstStyle/>
        <a:p>
          <a:r>
            <a:rPr lang="en-US" sz="2500" dirty="0">
              <a:solidFill>
                <a:schemeClr val="accent4"/>
              </a:solidFill>
            </a:rPr>
            <a:t>Techniques</a:t>
          </a:r>
        </a:p>
      </dgm:t>
    </dgm:pt>
    <dgm:pt modelId="{8BFA9016-BF79-EB49-91B5-F93E9D638ED0}" type="parTrans" cxnId="{4FF0A40D-0ABF-7F4D-AF1B-F6BF13B61D0F}">
      <dgm:prSet/>
      <dgm:spPr/>
      <dgm:t>
        <a:bodyPr/>
        <a:lstStyle/>
        <a:p>
          <a:endParaRPr lang="en-US"/>
        </a:p>
      </dgm:t>
    </dgm:pt>
    <dgm:pt modelId="{C7F90FC6-685D-9448-A814-2962520CEA75}" type="sibTrans" cxnId="{4FF0A40D-0ABF-7F4D-AF1B-F6BF13B61D0F}">
      <dgm:prSet/>
      <dgm:spPr/>
      <dgm:t>
        <a:bodyPr/>
        <a:lstStyle/>
        <a:p>
          <a:endParaRPr lang="en-US"/>
        </a:p>
      </dgm:t>
    </dgm:pt>
    <dgm:pt modelId="{6670C089-14FD-D741-B84C-2E219BCDA2E6}">
      <dgm:prSet phldrT="[Text]"/>
      <dgm:spPr>
        <a:solidFill>
          <a:srgbClr val="3E91AA"/>
        </a:solidFill>
      </dgm:spPr>
      <dgm:t>
        <a:bodyPr/>
        <a:lstStyle/>
        <a:p>
          <a:pPr rtl="0"/>
          <a:r>
            <a:rPr lang="en-US" sz="2500" b="0" dirty="0">
              <a:solidFill>
                <a:schemeClr val="bg1"/>
              </a:solidFill>
              <a:latin typeface="Calibri Light" panose="020F0302020204030204"/>
            </a:rPr>
            <a:t>Case-level</a:t>
          </a:r>
          <a:r>
            <a:rPr lang="en-US" sz="2500" b="1" dirty="0">
              <a:solidFill>
                <a:schemeClr val="bg1"/>
              </a:solidFill>
            </a:rPr>
            <a:t> </a:t>
          </a:r>
          <a:r>
            <a:rPr lang="en-US" sz="2500" b="1" dirty="0">
              <a:solidFill>
                <a:schemeClr val="bg1"/>
              </a:solidFill>
              <a:latin typeface="Calibri Light" panose="020F0302020204030204"/>
            </a:rPr>
            <a:t>controls -</a:t>
          </a:r>
          <a:r>
            <a:rPr lang="en-US" sz="2500" dirty="0">
              <a:solidFill>
                <a:schemeClr val="bg1"/>
              </a:solidFill>
              <a:latin typeface="Calibri Light" panose="020F0302020204030204"/>
            </a:rPr>
            <a:t> contact tracing and testing</a:t>
          </a:r>
          <a:endParaRPr lang="en-US" sz="2500" dirty="0">
            <a:solidFill>
              <a:schemeClr val="bg1"/>
            </a:solidFill>
          </a:endParaRPr>
        </a:p>
      </dgm:t>
    </dgm:pt>
    <dgm:pt modelId="{4CD39804-A658-1140-93F0-DCD0619ADFD7}" type="parTrans" cxnId="{0C2DC932-DCE2-A449-8B93-5B66164DA9EE}">
      <dgm:prSet/>
      <dgm:spPr/>
      <dgm:t>
        <a:bodyPr/>
        <a:lstStyle/>
        <a:p>
          <a:endParaRPr lang="en-US"/>
        </a:p>
      </dgm:t>
    </dgm:pt>
    <dgm:pt modelId="{F1BCE1FE-F9A2-DC4E-9063-E6CC8008BF45}" type="sibTrans" cxnId="{0C2DC932-DCE2-A449-8B93-5B66164DA9EE}">
      <dgm:prSet/>
      <dgm:spPr/>
      <dgm:t>
        <a:bodyPr/>
        <a:lstStyle/>
        <a:p>
          <a:endParaRPr lang="en-US"/>
        </a:p>
      </dgm:t>
    </dgm:pt>
    <dgm:pt modelId="{5A67DAA0-E768-6141-BEE2-813B85F6BE0D}">
      <dgm:prSet phldrT="[Text]"/>
      <dgm:spPr>
        <a:solidFill>
          <a:srgbClr val="3E91AA"/>
        </a:solidFill>
      </dgm:spPr>
      <dgm:t>
        <a:bodyPr/>
        <a:lstStyle/>
        <a:p>
          <a:pPr rtl="0"/>
          <a:r>
            <a:rPr lang="en-US" sz="2500" b="0" dirty="0">
              <a:solidFill>
                <a:schemeClr val="bg1"/>
              </a:solidFill>
              <a:latin typeface="Calibri Light" panose="020F0302020204030204"/>
            </a:rPr>
            <a:t>Controlled</a:t>
          </a:r>
          <a:r>
            <a:rPr lang="en-US" sz="2500" b="1" dirty="0">
              <a:solidFill>
                <a:schemeClr val="bg1"/>
              </a:solidFill>
            </a:rPr>
            <a:t> </a:t>
          </a:r>
          <a:r>
            <a:rPr lang="en-US" sz="2500" b="1" dirty="0">
              <a:solidFill>
                <a:schemeClr val="bg1"/>
              </a:solidFill>
              <a:latin typeface="Calibri Light" panose="020F0302020204030204"/>
            </a:rPr>
            <a:t>spread - sustained reduction in new cases</a:t>
          </a:r>
          <a:endParaRPr lang="en-US" sz="2500" b="1" dirty="0">
            <a:solidFill>
              <a:schemeClr val="bg1"/>
            </a:solidFill>
          </a:endParaRPr>
        </a:p>
      </dgm:t>
    </dgm:pt>
    <dgm:pt modelId="{26A3B758-F268-DB48-ABFA-D254246DCAA0}" type="parTrans" cxnId="{62A1220D-C724-8946-8689-1FD770B21BE9}">
      <dgm:prSet/>
      <dgm:spPr/>
      <dgm:t>
        <a:bodyPr/>
        <a:lstStyle/>
        <a:p>
          <a:endParaRPr lang="en-US"/>
        </a:p>
      </dgm:t>
    </dgm:pt>
    <dgm:pt modelId="{49CF2D89-BAE3-C049-A51B-0D371E3A542F}" type="sibTrans" cxnId="{62A1220D-C724-8946-8689-1FD770B21BE9}">
      <dgm:prSet/>
      <dgm:spPr/>
      <dgm:t>
        <a:bodyPr/>
        <a:lstStyle/>
        <a:p>
          <a:endParaRPr lang="en-US"/>
        </a:p>
      </dgm:t>
    </dgm:pt>
    <dgm:pt modelId="{14C02248-B429-BE45-B176-9D688058A13E}">
      <dgm:prSet phldrT="[Text]"/>
      <dgm:spPr>
        <a:solidFill>
          <a:srgbClr val="3E91AA"/>
        </a:solidFill>
      </dgm:spPr>
      <dgm:t>
        <a:bodyPr/>
        <a:lstStyle/>
        <a:p>
          <a:pPr rtl="0"/>
          <a:r>
            <a:rPr lang="en-US" sz="2500" dirty="0">
              <a:solidFill>
                <a:schemeClr val="bg1"/>
              </a:solidFill>
              <a:latin typeface="Calibri Light" panose="020F0302020204030204"/>
            </a:rPr>
            <a:t>Reduced</a:t>
          </a:r>
          <a:r>
            <a:rPr lang="en-US" sz="2500" dirty="0">
              <a:solidFill>
                <a:schemeClr val="bg1"/>
              </a:solidFill>
            </a:rPr>
            <a:t> social </a:t>
          </a:r>
          <a:r>
            <a:rPr lang="en-US" sz="2500" dirty="0">
              <a:solidFill>
                <a:schemeClr val="bg1"/>
              </a:solidFill>
              <a:latin typeface="Calibri Light" panose="020F0302020204030204"/>
            </a:rPr>
            <a:t>distancing - business and schools</a:t>
          </a:r>
          <a:endParaRPr lang="en-US" sz="2500" dirty="0">
            <a:solidFill>
              <a:schemeClr val="bg1"/>
            </a:solidFill>
          </a:endParaRPr>
        </a:p>
      </dgm:t>
    </dgm:pt>
    <dgm:pt modelId="{57487C3E-E940-EA40-A2AF-DCB864E8EA8E}" type="parTrans" cxnId="{DF03D1C1-0A0D-CB47-9BD3-714F70340846}">
      <dgm:prSet/>
      <dgm:spPr/>
      <dgm:t>
        <a:bodyPr/>
        <a:lstStyle/>
        <a:p>
          <a:endParaRPr lang="en-US"/>
        </a:p>
      </dgm:t>
    </dgm:pt>
    <dgm:pt modelId="{BDF1FDE2-4B98-A047-A9CE-B5345FA59733}" type="sibTrans" cxnId="{DF03D1C1-0A0D-CB47-9BD3-714F70340846}">
      <dgm:prSet/>
      <dgm:spPr/>
      <dgm:t>
        <a:bodyPr/>
        <a:lstStyle/>
        <a:p>
          <a:endParaRPr lang="en-US"/>
        </a:p>
      </dgm:t>
    </dgm:pt>
    <dgm:pt modelId="{4DCECA19-CAFD-D049-AA28-46CFF40F34D1}">
      <dgm:prSet phldrT="[Text]"/>
      <dgm:spPr>
        <a:solidFill>
          <a:srgbClr val="3E91AA"/>
        </a:solidFill>
      </dgm:spPr>
      <dgm:t>
        <a:bodyPr/>
        <a:lstStyle/>
        <a:p>
          <a:pPr rtl="0"/>
          <a:r>
            <a:rPr lang="en-US" sz="2500" dirty="0">
              <a:solidFill>
                <a:schemeClr val="bg1"/>
              </a:solidFill>
              <a:latin typeface="Calibri Light" panose="020F0302020204030204"/>
            </a:rPr>
            <a:t>Begin</a:t>
          </a:r>
          <a:r>
            <a:rPr lang="en-US" sz="2500" dirty="0">
              <a:solidFill>
                <a:schemeClr val="bg1"/>
              </a:solidFill>
            </a:rPr>
            <a:t> step-by-step return to normal for most activities – still no large crowds</a:t>
          </a:r>
          <a:r>
            <a:rPr lang="en-US" sz="2500" dirty="0">
              <a:solidFill>
                <a:schemeClr val="bg1"/>
              </a:solidFill>
              <a:latin typeface="Calibri Light" panose="020F0302020204030204"/>
            </a:rPr>
            <a:t> </a:t>
          </a:r>
          <a:endParaRPr lang="en-US" sz="2500" dirty="0">
            <a:solidFill>
              <a:schemeClr val="bg1"/>
            </a:solidFill>
          </a:endParaRPr>
        </a:p>
      </dgm:t>
    </dgm:pt>
    <dgm:pt modelId="{8A391CD4-965F-2B40-A6B2-3773835861DD}" type="parTrans" cxnId="{E92C5412-4795-2842-9020-9EE75D5B7551}">
      <dgm:prSet/>
      <dgm:spPr/>
      <dgm:t>
        <a:bodyPr/>
        <a:lstStyle/>
        <a:p>
          <a:endParaRPr lang="en-US"/>
        </a:p>
      </dgm:t>
    </dgm:pt>
    <dgm:pt modelId="{BB26759C-55AF-2D4E-B2F6-6DC03C463361}" type="sibTrans" cxnId="{E92C5412-4795-2842-9020-9EE75D5B7551}">
      <dgm:prSet/>
      <dgm:spPr/>
      <dgm:t>
        <a:bodyPr/>
        <a:lstStyle/>
        <a:p>
          <a:endParaRPr lang="en-US"/>
        </a:p>
      </dgm:t>
    </dgm:pt>
    <dgm:pt modelId="{56EA60AA-6A74-DD4E-A169-74640E9DEE93}">
      <dgm:prSet phldrT="[Text]"/>
      <dgm:spPr>
        <a:solidFill>
          <a:srgbClr val="3E91AA"/>
        </a:solidFill>
      </dgm:spPr>
      <dgm:t>
        <a:bodyPr/>
        <a:lstStyle/>
        <a:p>
          <a:r>
            <a:rPr lang="en-US" sz="2500" dirty="0">
              <a:solidFill>
                <a:schemeClr val="bg1"/>
              </a:solidFill>
              <a:latin typeface="Calibri Light" panose="020F0302020204030204"/>
            </a:rPr>
            <a:t>High-risk</a:t>
          </a:r>
          <a:r>
            <a:rPr lang="en-US" sz="2500" dirty="0">
              <a:solidFill>
                <a:schemeClr val="bg1"/>
              </a:solidFill>
            </a:rPr>
            <a:t> populations remain sheltered</a:t>
          </a:r>
        </a:p>
      </dgm:t>
    </dgm:pt>
    <dgm:pt modelId="{F12890CA-53E9-8B45-9350-ADEE396E4C16}" type="parTrans" cxnId="{37B80E47-8A63-F64F-97BF-C8F188942F14}">
      <dgm:prSet/>
      <dgm:spPr/>
      <dgm:t>
        <a:bodyPr/>
        <a:lstStyle/>
        <a:p>
          <a:endParaRPr lang="en-US"/>
        </a:p>
      </dgm:t>
    </dgm:pt>
    <dgm:pt modelId="{7EDE610A-1D4E-F941-BFFD-6A856BC478E5}" type="sibTrans" cxnId="{37B80E47-8A63-F64F-97BF-C8F188942F14}">
      <dgm:prSet/>
      <dgm:spPr/>
      <dgm:t>
        <a:bodyPr/>
        <a:lstStyle/>
        <a:p>
          <a:endParaRPr lang="en-US"/>
        </a:p>
      </dgm:t>
    </dgm:pt>
    <dgm:pt modelId="{57A22232-D692-4349-930F-57C4D4B7562C}" type="pres">
      <dgm:prSet presAssocID="{57DE6911-0540-F249-98F7-1B95E042CC69}" presName="Name0" presStyleCnt="0">
        <dgm:presLayoutVars>
          <dgm:dir/>
          <dgm:resizeHandles val="exact"/>
        </dgm:presLayoutVars>
      </dgm:prSet>
      <dgm:spPr/>
      <dgm:t>
        <a:bodyPr/>
        <a:lstStyle/>
        <a:p>
          <a:endParaRPr lang="en-US"/>
        </a:p>
      </dgm:t>
    </dgm:pt>
    <dgm:pt modelId="{602F25CC-55CF-E241-9A3A-8F9435EEE4AD}" type="pres">
      <dgm:prSet presAssocID="{ACFBF80E-5F73-F946-9948-0366C21779EB}" presName="parAndChTx" presStyleLbl="node1" presStyleIdx="0" presStyleCnt="1">
        <dgm:presLayoutVars>
          <dgm:bulletEnabled val="1"/>
        </dgm:presLayoutVars>
      </dgm:prSet>
      <dgm:spPr/>
      <dgm:t>
        <a:bodyPr/>
        <a:lstStyle/>
        <a:p>
          <a:endParaRPr lang="en-US"/>
        </a:p>
      </dgm:t>
    </dgm:pt>
  </dgm:ptLst>
  <dgm:cxnLst>
    <dgm:cxn modelId="{FB3289B3-107F-CD49-BF9B-959912D38DDC}" type="presOf" srcId="{14C02248-B429-BE45-B176-9D688058A13E}" destId="{602F25CC-55CF-E241-9A3A-8F9435EEE4AD}" srcOrd="0" destOrd="5" presId="urn:microsoft.com/office/officeart/2005/8/layout/hChevron3"/>
    <dgm:cxn modelId="{2D6D966C-B40B-A94F-AD4A-379B93D73D69}" srcId="{57DE6911-0540-F249-98F7-1B95E042CC69}" destId="{ACFBF80E-5F73-F946-9948-0366C21779EB}" srcOrd="0" destOrd="0" parTransId="{D9590A7C-5C60-D541-9BA9-A7072EF03E77}" sibTransId="{24B9C23A-E0B6-0448-867B-CE59F54B3850}"/>
    <dgm:cxn modelId="{33199986-3B40-784C-991E-D9669A56F176}" type="presOf" srcId="{57DE6911-0540-F249-98F7-1B95E042CC69}" destId="{57A22232-D692-4349-930F-57C4D4B7562C}" srcOrd="0" destOrd="0" presId="urn:microsoft.com/office/officeart/2005/8/layout/hChevron3"/>
    <dgm:cxn modelId="{76C5BDE7-6508-9746-8FD7-4C11C63F2B18}" srcId="{ACFBF80E-5F73-F946-9948-0366C21779EB}" destId="{80A1D562-E15D-E040-80C1-167DB649D14C}" srcOrd="2" destOrd="0" parTransId="{0044F600-29D0-1149-8F41-38943D9F2962}" sibTransId="{3D4F9B01-5A52-8744-BE44-121A4C918482}"/>
    <dgm:cxn modelId="{E6E0F0AF-B948-7146-9E98-D11266C88807}" srcId="{ACFBF80E-5F73-F946-9948-0366C21779EB}" destId="{613FAF67-14D6-2843-9B3A-33F5ED89CD27}" srcOrd="0" destOrd="0" parTransId="{44689129-91F2-844A-9ABA-316E96565C10}" sibTransId="{7966B4D5-0241-D344-B8FC-8C92DFEF3F54}"/>
    <dgm:cxn modelId="{E2D1DD34-B291-F14B-817F-C7A6CF943DCA}" type="presOf" srcId="{ACFBF80E-5F73-F946-9948-0366C21779EB}" destId="{602F25CC-55CF-E241-9A3A-8F9435EEE4AD}" srcOrd="0" destOrd="0" presId="urn:microsoft.com/office/officeart/2005/8/layout/hChevron3"/>
    <dgm:cxn modelId="{FD9CADE0-1754-D046-A337-63F451E684AB}" type="presOf" srcId="{80A1D562-E15D-E040-80C1-167DB649D14C}" destId="{602F25CC-55CF-E241-9A3A-8F9435EEE4AD}" srcOrd="0" destOrd="6" presId="urn:microsoft.com/office/officeart/2005/8/layout/hChevron3"/>
    <dgm:cxn modelId="{DF03D1C1-0A0D-CB47-9BD3-714F70340846}" srcId="{DC05E666-BB7F-214C-827A-95AC820963C9}" destId="{14C02248-B429-BE45-B176-9D688058A13E}" srcOrd="1" destOrd="0" parTransId="{57487C3E-E940-EA40-A2AF-DCB864E8EA8E}" sibTransId="{BDF1FDE2-4B98-A047-A9CE-B5345FA59733}"/>
    <dgm:cxn modelId="{CD18FEF5-6C92-9E43-B40E-06CA0FF7B5C6}" type="presOf" srcId="{613FAF67-14D6-2843-9B3A-33F5ED89CD27}" destId="{602F25CC-55CF-E241-9A3A-8F9435EEE4AD}" srcOrd="0" destOrd="1" presId="urn:microsoft.com/office/officeart/2005/8/layout/hChevron3"/>
    <dgm:cxn modelId="{E92C5412-4795-2842-9020-9EE75D5B7551}" srcId="{80A1D562-E15D-E040-80C1-167DB649D14C}" destId="{4DCECA19-CAFD-D049-AA28-46CFF40F34D1}" srcOrd="0" destOrd="0" parTransId="{8A391CD4-965F-2B40-A6B2-3773835861DD}" sibTransId="{BB26759C-55AF-2D4E-B2F6-6DC03C463361}"/>
    <dgm:cxn modelId="{0C2DC932-DCE2-A449-8B93-5B66164DA9EE}" srcId="{DC05E666-BB7F-214C-827A-95AC820963C9}" destId="{6670C089-14FD-D741-B84C-2E219BCDA2E6}" srcOrd="0" destOrd="0" parTransId="{4CD39804-A658-1140-93F0-DCD0619ADFD7}" sibTransId="{F1BCE1FE-F9A2-DC4E-9063-E6CC8008BF45}"/>
    <dgm:cxn modelId="{4FF0A40D-0ABF-7F4D-AF1B-F6BF13B61D0F}" srcId="{ACFBF80E-5F73-F946-9948-0366C21779EB}" destId="{DC05E666-BB7F-214C-827A-95AC820963C9}" srcOrd="1" destOrd="0" parTransId="{8BFA9016-BF79-EB49-91B5-F93E9D638ED0}" sibTransId="{C7F90FC6-685D-9448-A814-2962520CEA75}"/>
    <dgm:cxn modelId="{62A1220D-C724-8946-8689-1FD770B21BE9}" srcId="{613FAF67-14D6-2843-9B3A-33F5ED89CD27}" destId="{5A67DAA0-E768-6141-BEE2-813B85F6BE0D}" srcOrd="0" destOrd="0" parTransId="{26A3B758-F268-DB48-ABFA-D254246DCAA0}" sibTransId="{49CF2D89-BAE3-C049-A51B-0D371E3A542F}"/>
    <dgm:cxn modelId="{8C9C9E59-0E46-DF42-AB99-033C286FC72F}" type="presOf" srcId="{6670C089-14FD-D741-B84C-2E219BCDA2E6}" destId="{602F25CC-55CF-E241-9A3A-8F9435EEE4AD}" srcOrd="0" destOrd="4" presId="urn:microsoft.com/office/officeart/2005/8/layout/hChevron3"/>
    <dgm:cxn modelId="{1F7D01DC-BD9A-D849-9308-31D8A165A54F}" type="presOf" srcId="{DC05E666-BB7F-214C-827A-95AC820963C9}" destId="{602F25CC-55CF-E241-9A3A-8F9435EEE4AD}" srcOrd="0" destOrd="3" presId="urn:microsoft.com/office/officeart/2005/8/layout/hChevron3"/>
    <dgm:cxn modelId="{37B80E47-8A63-F64F-97BF-C8F188942F14}" srcId="{80A1D562-E15D-E040-80C1-167DB649D14C}" destId="{56EA60AA-6A74-DD4E-A169-74640E9DEE93}" srcOrd="1" destOrd="0" parTransId="{F12890CA-53E9-8B45-9350-ADEE396E4C16}" sibTransId="{7EDE610A-1D4E-F941-BFFD-6A856BC478E5}"/>
    <dgm:cxn modelId="{08096BDE-1C61-D645-BB9B-2DE6BCA0B324}" type="presOf" srcId="{4DCECA19-CAFD-D049-AA28-46CFF40F34D1}" destId="{602F25CC-55CF-E241-9A3A-8F9435EEE4AD}" srcOrd="0" destOrd="7" presId="urn:microsoft.com/office/officeart/2005/8/layout/hChevron3"/>
    <dgm:cxn modelId="{894D3FAC-8E9E-BF48-A0CF-C7F58E1DFD9E}" type="presOf" srcId="{56EA60AA-6A74-DD4E-A169-74640E9DEE93}" destId="{602F25CC-55CF-E241-9A3A-8F9435EEE4AD}" srcOrd="0" destOrd="8" presId="urn:microsoft.com/office/officeart/2005/8/layout/hChevron3"/>
    <dgm:cxn modelId="{32CFF491-A125-0B4D-B37D-4A022F74039F}" type="presOf" srcId="{5A67DAA0-E768-6141-BEE2-813B85F6BE0D}" destId="{602F25CC-55CF-E241-9A3A-8F9435EEE4AD}" srcOrd="0" destOrd="2" presId="urn:microsoft.com/office/officeart/2005/8/layout/hChevron3"/>
    <dgm:cxn modelId="{0100D8AE-BE29-2348-9C33-E6FFFF6F941B}" type="presParOf" srcId="{57A22232-D692-4349-930F-57C4D4B7562C}" destId="{602F25CC-55CF-E241-9A3A-8F9435EEE4AD}"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DE6911-0540-F249-98F7-1B95E042CC69}"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ACFBF80E-5F73-F946-9948-0366C21779EB}">
      <dgm:prSet phldrT="[Text]"/>
      <dgm:spPr>
        <a:solidFill>
          <a:srgbClr val="3E91AA"/>
        </a:solidFill>
      </dgm:spPr>
      <dgm:t>
        <a:bodyPr/>
        <a:lstStyle/>
        <a:p>
          <a:r>
            <a:rPr lang="en-US"/>
            <a:t>Establish </a:t>
          </a:r>
          <a:r>
            <a:rPr lang="en-US">
              <a:latin typeface="Calibri Light" panose="020F0302020204030204"/>
            </a:rPr>
            <a:t>protection</a:t>
          </a:r>
          <a:r>
            <a:rPr lang="en-US"/>
            <a:t> and </a:t>
          </a:r>
          <a:r>
            <a:rPr lang="en-US">
              <a:latin typeface="Calibri Light" panose="020F0302020204030204"/>
            </a:rPr>
            <a:t>lift</a:t>
          </a:r>
          <a:r>
            <a:rPr lang="en-US"/>
            <a:t> </a:t>
          </a:r>
          <a:r>
            <a:rPr lang="en-US">
              <a:latin typeface="Calibri Light" panose="020F0302020204030204"/>
            </a:rPr>
            <a:t>all</a:t>
          </a:r>
          <a:r>
            <a:rPr lang="en-US"/>
            <a:t> </a:t>
          </a:r>
          <a:r>
            <a:rPr lang="en-US">
              <a:latin typeface="Calibri Light" panose="020F0302020204030204"/>
            </a:rPr>
            <a:t>restrictions</a:t>
          </a:r>
          <a:endParaRPr lang="en-US"/>
        </a:p>
      </dgm:t>
    </dgm:pt>
    <dgm:pt modelId="{D9590A7C-5C60-D541-9BA9-A7072EF03E77}" type="parTrans" cxnId="{2D6D966C-B40B-A94F-AD4A-379B93D73D69}">
      <dgm:prSet/>
      <dgm:spPr/>
      <dgm:t>
        <a:bodyPr/>
        <a:lstStyle/>
        <a:p>
          <a:endParaRPr lang="en-US"/>
        </a:p>
      </dgm:t>
    </dgm:pt>
    <dgm:pt modelId="{24B9C23A-E0B6-0448-867B-CE59F54B3850}" type="sibTrans" cxnId="{2D6D966C-B40B-A94F-AD4A-379B93D73D69}">
      <dgm:prSet/>
      <dgm:spPr/>
      <dgm:t>
        <a:bodyPr/>
        <a:lstStyle/>
        <a:p>
          <a:endParaRPr lang="en-US"/>
        </a:p>
      </dgm:t>
    </dgm:pt>
    <dgm:pt modelId="{613FAF67-14D6-2843-9B3A-33F5ED89CD27}">
      <dgm:prSet phldrT="[Text]"/>
      <dgm:spPr>
        <a:solidFill>
          <a:srgbClr val="3E91AA"/>
        </a:solidFill>
      </dgm:spPr>
      <dgm:t>
        <a:bodyPr/>
        <a:lstStyle/>
        <a:p>
          <a:r>
            <a:rPr lang="en-US">
              <a:solidFill>
                <a:schemeClr val="accent4"/>
              </a:solidFill>
            </a:rPr>
            <a:t>Trigger</a:t>
          </a:r>
        </a:p>
      </dgm:t>
    </dgm:pt>
    <dgm:pt modelId="{44689129-91F2-844A-9ABA-316E96565C10}" type="parTrans" cxnId="{E6E0F0AF-B948-7146-9E98-D11266C88807}">
      <dgm:prSet/>
      <dgm:spPr/>
      <dgm:t>
        <a:bodyPr/>
        <a:lstStyle/>
        <a:p>
          <a:endParaRPr lang="en-US"/>
        </a:p>
      </dgm:t>
    </dgm:pt>
    <dgm:pt modelId="{7966B4D5-0241-D344-B8FC-8C92DFEF3F54}" type="sibTrans" cxnId="{E6E0F0AF-B948-7146-9E98-D11266C88807}">
      <dgm:prSet/>
      <dgm:spPr/>
      <dgm:t>
        <a:bodyPr/>
        <a:lstStyle/>
        <a:p>
          <a:endParaRPr lang="en-US"/>
        </a:p>
      </dgm:t>
    </dgm:pt>
    <dgm:pt modelId="{80A1D562-E15D-E040-80C1-167DB649D14C}">
      <dgm:prSet phldrT="[Text]"/>
      <dgm:spPr>
        <a:solidFill>
          <a:srgbClr val="3E91AA"/>
        </a:solidFill>
      </dgm:spPr>
      <dgm:t>
        <a:bodyPr/>
        <a:lstStyle/>
        <a:p>
          <a:r>
            <a:rPr lang="en-US">
              <a:solidFill>
                <a:schemeClr val="accent4"/>
              </a:solidFill>
            </a:rPr>
            <a:t>Actions</a:t>
          </a:r>
        </a:p>
      </dgm:t>
    </dgm:pt>
    <dgm:pt modelId="{0044F600-29D0-1149-8F41-38943D9F2962}" type="parTrans" cxnId="{76C5BDE7-6508-9746-8FD7-4C11C63F2B18}">
      <dgm:prSet/>
      <dgm:spPr/>
      <dgm:t>
        <a:bodyPr/>
        <a:lstStyle/>
        <a:p>
          <a:endParaRPr lang="en-US"/>
        </a:p>
      </dgm:t>
    </dgm:pt>
    <dgm:pt modelId="{3D4F9B01-5A52-8744-BE44-121A4C918482}" type="sibTrans" cxnId="{76C5BDE7-6508-9746-8FD7-4C11C63F2B18}">
      <dgm:prSet/>
      <dgm:spPr/>
      <dgm:t>
        <a:bodyPr/>
        <a:lstStyle/>
        <a:p>
          <a:endParaRPr lang="en-US"/>
        </a:p>
      </dgm:t>
    </dgm:pt>
    <dgm:pt modelId="{DC05E666-BB7F-214C-827A-95AC820963C9}">
      <dgm:prSet phldrT="[Text]"/>
      <dgm:spPr>
        <a:solidFill>
          <a:srgbClr val="3E91AA"/>
        </a:solidFill>
      </dgm:spPr>
      <dgm:t>
        <a:bodyPr/>
        <a:lstStyle/>
        <a:p>
          <a:r>
            <a:rPr lang="en-US">
              <a:solidFill>
                <a:schemeClr val="accent4"/>
              </a:solidFill>
            </a:rPr>
            <a:t>Techniques</a:t>
          </a:r>
        </a:p>
      </dgm:t>
    </dgm:pt>
    <dgm:pt modelId="{8BFA9016-BF79-EB49-91B5-F93E9D638ED0}" type="parTrans" cxnId="{4FF0A40D-0ABF-7F4D-AF1B-F6BF13B61D0F}">
      <dgm:prSet/>
      <dgm:spPr/>
      <dgm:t>
        <a:bodyPr/>
        <a:lstStyle/>
        <a:p>
          <a:endParaRPr lang="en-US"/>
        </a:p>
      </dgm:t>
    </dgm:pt>
    <dgm:pt modelId="{C7F90FC6-685D-9448-A814-2962520CEA75}" type="sibTrans" cxnId="{4FF0A40D-0ABF-7F4D-AF1B-F6BF13B61D0F}">
      <dgm:prSet/>
      <dgm:spPr/>
      <dgm:t>
        <a:bodyPr/>
        <a:lstStyle/>
        <a:p>
          <a:endParaRPr lang="en-US"/>
        </a:p>
      </dgm:t>
    </dgm:pt>
    <dgm:pt modelId="{6670C089-14FD-D741-B84C-2E219BCDA2E6}">
      <dgm:prSet phldrT="[Text]"/>
      <dgm:spPr>
        <a:solidFill>
          <a:srgbClr val="3E91AA"/>
        </a:solidFill>
      </dgm:spPr>
      <dgm:t>
        <a:bodyPr/>
        <a:lstStyle/>
        <a:p>
          <a:pPr rtl="0"/>
          <a:r>
            <a:rPr lang="en-US">
              <a:solidFill>
                <a:schemeClr val="bg1"/>
              </a:solidFill>
              <a:latin typeface="Calibri Light" panose="020F0302020204030204"/>
            </a:rPr>
            <a:t>Case-level</a:t>
          </a:r>
          <a:r>
            <a:rPr lang="en-US">
              <a:solidFill>
                <a:schemeClr val="bg1"/>
              </a:solidFill>
            </a:rPr>
            <a:t> </a:t>
          </a:r>
          <a:r>
            <a:rPr lang="en-US">
              <a:solidFill>
                <a:schemeClr val="bg1"/>
              </a:solidFill>
              <a:latin typeface="Calibri Light" panose="020F0302020204030204"/>
            </a:rPr>
            <a:t>controls continue</a:t>
          </a:r>
          <a:endParaRPr lang="en-US">
            <a:solidFill>
              <a:schemeClr val="bg1"/>
            </a:solidFill>
          </a:endParaRPr>
        </a:p>
      </dgm:t>
    </dgm:pt>
    <dgm:pt modelId="{4CD39804-A658-1140-93F0-DCD0619ADFD7}" type="parTrans" cxnId="{0C2DC932-DCE2-A449-8B93-5B66164DA9EE}">
      <dgm:prSet/>
      <dgm:spPr/>
      <dgm:t>
        <a:bodyPr/>
        <a:lstStyle/>
        <a:p>
          <a:endParaRPr lang="en-US"/>
        </a:p>
      </dgm:t>
    </dgm:pt>
    <dgm:pt modelId="{F1BCE1FE-F9A2-DC4E-9063-E6CC8008BF45}" type="sibTrans" cxnId="{0C2DC932-DCE2-A449-8B93-5B66164DA9EE}">
      <dgm:prSet/>
      <dgm:spPr/>
      <dgm:t>
        <a:bodyPr/>
        <a:lstStyle/>
        <a:p>
          <a:endParaRPr lang="en-US"/>
        </a:p>
      </dgm:t>
    </dgm:pt>
    <dgm:pt modelId="{5A67DAA0-E768-6141-BEE2-813B85F6BE0D}">
      <dgm:prSet phldrT="[Text]"/>
      <dgm:spPr>
        <a:solidFill>
          <a:srgbClr val="3E91AA"/>
        </a:solidFill>
      </dgm:spPr>
      <dgm:t>
        <a:bodyPr/>
        <a:lstStyle/>
        <a:p>
          <a:r>
            <a:rPr lang="en-US">
              <a:solidFill>
                <a:schemeClr val="bg1"/>
              </a:solidFill>
              <a:latin typeface="Calibri Light" panose="020F0302020204030204"/>
            </a:rPr>
            <a:t>Effective</a:t>
          </a:r>
          <a:r>
            <a:rPr lang="en-US">
              <a:solidFill>
                <a:schemeClr val="bg1"/>
              </a:solidFill>
            </a:rPr>
            <a:t> therapeutics or vaccines</a:t>
          </a:r>
        </a:p>
      </dgm:t>
    </dgm:pt>
    <dgm:pt modelId="{26A3B758-F268-DB48-ABFA-D254246DCAA0}" type="parTrans" cxnId="{62A1220D-C724-8946-8689-1FD770B21BE9}">
      <dgm:prSet/>
      <dgm:spPr/>
      <dgm:t>
        <a:bodyPr/>
        <a:lstStyle/>
        <a:p>
          <a:endParaRPr lang="en-US"/>
        </a:p>
      </dgm:t>
    </dgm:pt>
    <dgm:pt modelId="{49CF2D89-BAE3-C049-A51B-0D371E3A542F}" type="sibTrans" cxnId="{62A1220D-C724-8946-8689-1FD770B21BE9}">
      <dgm:prSet/>
      <dgm:spPr/>
      <dgm:t>
        <a:bodyPr/>
        <a:lstStyle/>
        <a:p>
          <a:endParaRPr lang="en-US"/>
        </a:p>
      </dgm:t>
    </dgm:pt>
    <dgm:pt modelId="{4DCECA19-CAFD-D049-AA28-46CFF40F34D1}">
      <dgm:prSet phldrT="[Text]"/>
      <dgm:spPr>
        <a:solidFill>
          <a:srgbClr val="3E91AA"/>
        </a:solidFill>
      </dgm:spPr>
      <dgm:t>
        <a:bodyPr/>
        <a:lstStyle/>
        <a:p>
          <a:r>
            <a:rPr lang="en-US">
              <a:solidFill>
                <a:schemeClr val="bg1"/>
              </a:solidFill>
            </a:rPr>
            <a:t>Phased deployment of medical interventions</a:t>
          </a:r>
        </a:p>
      </dgm:t>
    </dgm:pt>
    <dgm:pt modelId="{8A391CD4-965F-2B40-A6B2-3773835861DD}" type="parTrans" cxnId="{E92C5412-4795-2842-9020-9EE75D5B7551}">
      <dgm:prSet/>
      <dgm:spPr/>
      <dgm:t>
        <a:bodyPr/>
        <a:lstStyle/>
        <a:p>
          <a:endParaRPr lang="en-US"/>
        </a:p>
      </dgm:t>
    </dgm:pt>
    <dgm:pt modelId="{BB26759C-55AF-2D4E-B2F6-6DC03C463361}" type="sibTrans" cxnId="{E92C5412-4795-2842-9020-9EE75D5B7551}">
      <dgm:prSet/>
      <dgm:spPr/>
      <dgm:t>
        <a:bodyPr/>
        <a:lstStyle/>
        <a:p>
          <a:endParaRPr lang="en-US"/>
        </a:p>
      </dgm:t>
    </dgm:pt>
    <dgm:pt modelId="{64E6D08B-0B4C-5C43-B931-D70BA8CF0CB6}">
      <dgm:prSet phldrT="[Text]"/>
      <dgm:spPr>
        <a:solidFill>
          <a:srgbClr val="3E91AA"/>
        </a:solidFill>
      </dgm:spPr>
      <dgm:t>
        <a:bodyPr/>
        <a:lstStyle/>
        <a:p>
          <a:r>
            <a:rPr lang="en-US">
              <a:solidFill>
                <a:schemeClr val="bg1"/>
              </a:solidFill>
              <a:latin typeface="Calibri Light" panose="020F0302020204030204"/>
            </a:rPr>
            <a:t>Medical</a:t>
          </a:r>
          <a:r>
            <a:rPr lang="en-US">
              <a:solidFill>
                <a:schemeClr val="bg1"/>
              </a:solidFill>
            </a:rPr>
            <a:t> interventions and vaccines</a:t>
          </a:r>
        </a:p>
      </dgm:t>
    </dgm:pt>
    <dgm:pt modelId="{68A55C55-1331-7041-A55B-DAE962BE6F82}" type="parTrans" cxnId="{F0519773-3FD6-7A4C-BE5B-A77DD56B91FD}">
      <dgm:prSet/>
      <dgm:spPr/>
      <dgm:t>
        <a:bodyPr/>
        <a:lstStyle/>
        <a:p>
          <a:endParaRPr lang="en-US"/>
        </a:p>
      </dgm:t>
    </dgm:pt>
    <dgm:pt modelId="{6FB20B08-F0EC-2A47-B2D1-0E0B70A9C699}" type="sibTrans" cxnId="{F0519773-3FD6-7A4C-BE5B-A77DD56B91FD}">
      <dgm:prSet/>
      <dgm:spPr/>
      <dgm:t>
        <a:bodyPr/>
        <a:lstStyle/>
        <a:p>
          <a:endParaRPr lang="en-US"/>
        </a:p>
      </dgm:t>
    </dgm:pt>
    <dgm:pt modelId="{1CF72A6A-1C9F-6B40-B481-169E1E8F3F17}">
      <dgm:prSet phldrT="[Text]"/>
      <dgm:spPr>
        <a:solidFill>
          <a:srgbClr val="3E91AA"/>
        </a:solidFill>
      </dgm:spPr>
      <dgm:t>
        <a:bodyPr/>
        <a:lstStyle/>
        <a:p>
          <a:pPr rtl="0"/>
          <a:r>
            <a:rPr lang="en-US">
              <a:solidFill>
                <a:schemeClr val="bg1"/>
              </a:solidFill>
            </a:rPr>
            <a:t>Return to normal</a:t>
          </a:r>
          <a:r>
            <a:rPr lang="en-US">
              <a:solidFill>
                <a:schemeClr val="bg1"/>
              </a:solidFill>
              <a:latin typeface="Calibri Light" panose="020F0302020204030204"/>
            </a:rPr>
            <a:t> social gatherings</a:t>
          </a:r>
          <a:endParaRPr lang="en-US">
            <a:solidFill>
              <a:schemeClr val="bg1"/>
            </a:solidFill>
          </a:endParaRPr>
        </a:p>
      </dgm:t>
    </dgm:pt>
    <dgm:pt modelId="{F565F752-1AE7-8B4F-A453-263F3193FC5C}" type="parTrans" cxnId="{FC9EF255-5634-FC4F-9964-C68DCA1F09D1}">
      <dgm:prSet/>
      <dgm:spPr/>
      <dgm:t>
        <a:bodyPr/>
        <a:lstStyle/>
        <a:p>
          <a:endParaRPr lang="en-US"/>
        </a:p>
      </dgm:t>
    </dgm:pt>
    <dgm:pt modelId="{E7A010CB-CE6B-154F-BE07-CC7521E92772}" type="sibTrans" cxnId="{FC9EF255-5634-FC4F-9964-C68DCA1F09D1}">
      <dgm:prSet/>
      <dgm:spPr/>
      <dgm:t>
        <a:bodyPr/>
        <a:lstStyle/>
        <a:p>
          <a:endParaRPr lang="en-US"/>
        </a:p>
      </dgm:t>
    </dgm:pt>
    <dgm:pt modelId="{57A22232-D692-4349-930F-57C4D4B7562C}" type="pres">
      <dgm:prSet presAssocID="{57DE6911-0540-F249-98F7-1B95E042CC69}" presName="Name0" presStyleCnt="0">
        <dgm:presLayoutVars>
          <dgm:dir/>
          <dgm:resizeHandles val="exact"/>
        </dgm:presLayoutVars>
      </dgm:prSet>
      <dgm:spPr/>
      <dgm:t>
        <a:bodyPr/>
        <a:lstStyle/>
        <a:p>
          <a:endParaRPr lang="en-US"/>
        </a:p>
      </dgm:t>
    </dgm:pt>
    <dgm:pt modelId="{602F25CC-55CF-E241-9A3A-8F9435EEE4AD}" type="pres">
      <dgm:prSet presAssocID="{ACFBF80E-5F73-F946-9948-0366C21779EB}" presName="parAndChTx" presStyleLbl="node1" presStyleIdx="0" presStyleCnt="1">
        <dgm:presLayoutVars>
          <dgm:bulletEnabled val="1"/>
        </dgm:presLayoutVars>
      </dgm:prSet>
      <dgm:spPr/>
      <dgm:t>
        <a:bodyPr/>
        <a:lstStyle/>
        <a:p>
          <a:endParaRPr lang="en-US"/>
        </a:p>
      </dgm:t>
    </dgm:pt>
  </dgm:ptLst>
  <dgm:cxnLst>
    <dgm:cxn modelId="{D90CC496-2B50-EE4D-9FAA-A5E7B493915B}" type="presOf" srcId="{64E6D08B-0B4C-5C43-B931-D70BA8CF0CB6}" destId="{602F25CC-55CF-E241-9A3A-8F9435EEE4AD}" srcOrd="0" destOrd="5" presId="urn:microsoft.com/office/officeart/2005/8/layout/hChevron3"/>
    <dgm:cxn modelId="{F0519773-3FD6-7A4C-BE5B-A77DD56B91FD}" srcId="{DC05E666-BB7F-214C-827A-95AC820963C9}" destId="{64E6D08B-0B4C-5C43-B931-D70BA8CF0CB6}" srcOrd="1" destOrd="0" parTransId="{68A55C55-1331-7041-A55B-DAE962BE6F82}" sibTransId="{6FB20B08-F0EC-2A47-B2D1-0E0B70A9C699}"/>
    <dgm:cxn modelId="{2D6D966C-B40B-A94F-AD4A-379B93D73D69}" srcId="{57DE6911-0540-F249-98F7-1B95E042CC69}" destId="{ACFBF80E-5F73-F946-9948-0366C21779EB}" srcOrd="0" destOrd="0" parTransId="{D9590A7C-5C60-D541-9BA9-A7072EF03E77}" sibTransId="{24B9C23A-E0B6-0448-867B-CE59F54B3850}"/>
    <dgm:cxn modelId="{33199986-3B40-784C-991E-D9669A56F176}" type="presOf" srcId="{57DE6911-0540-F249-98F7-1B95E042CC69}" destId="{57A22232-D692-4349-930F-57C4D4B7562C}" srcOrd="0" destOrd="0" presId="urn:microsoft.com/office/officeart/2005/8/layout/hChevron3"/>
    <dgm:cxn modelId="{76C5BDE7-6508-9746-8FD7-4C11C63F2B18}" srcId="{ACFBF80E-5F73-F946-9948-0366C21779EB}" destId="{80A1D562-E15D-E040-80C1-167DB649D14C}" srcOrd="2" destOrd="0" parTransId="{0044F600-29D0-1149-8F41-38943D9F2962}" sibTransId="{3D4F9B01-5A52-8744-BE44-121A4C918482}"/>
    <dgm:cxn modelId="{E6E0F0AF-B948-7146-9E98-D11266C88807}" srcId="{ACFBF80E-5F73-F946-9948-0366C21779EB}" destId="{613FAF67-14D6-2843-9B3A-33F5ED89CD27}" srcOrd="0" destOrd="0" parTransId="{44689129-91F2-844A-9ABA-316E96565C10}" sibTransId="{7966B4D5-0241-D344-B8FC-8C92DFEF3F54}"/>
    <dgm:cxn modelId="{E2D1DD34-B291-F14B-817F-C7A6CF943DCA}" type="presOf" srcId="{ACFBF80E-5F73-F946-9948-0366C21779EB}" destId="{602F25CC-55CF-E241-9A3A-8F9435EEE4AD}" srcOrd="0" destOrd="0" presId="urn:microsoft.com/office/officeart/2005/8/layout/hChevron3"/>
    <dgm:cxn modelId="{FD9CADE0-1754-D046-A337-63F451E684AB}" type="presOf" srcId="{80A1D562-E15D-E040-80C1-167DB649D14C}" destId="{602F25CC-55CF-E241-9A3A-8F9435EEE4AD}" srcOrd="0" destOrd="6" presId="urn:microsoft.com/office/officeart/2005/8/layout/hChevron3"/>
    <dgm:cxn modelId="{CD18FEF5-6C92-9E43-B40E-06CA0FF7B5C6}" type="presOf" srcId="{613FAF67-14D6-2843-9B3A-33F5ED89CD27}" destId="{602F25CC-55CF-E241-9A3A-8F9435EEE4AD}" srcOrd="0" destOrd="1" presId="urn:microsoft.com/office/officeart/2005/8/layout/hChevron3"/>
    <dgm:cxn modelId="{E92C5412-4795-2842-9020-9EE75D5B7551}" srcId="{80A1D562-E15D-E040-80C1-167DB649D14C}" destId="{4DCECA19-CAFD-D049-AA28-46CFF40F34D1}" srcOrd="0" destOrd="0" parTransId="{8A391CD4-965F-2B40-A6B2-3773835861DD}" sibTransId="{BB26759C-55AF-2D4E-B2F6-6DC03C463361}"/>
    <dgm:cxn modelId="{0C2DC932-DCE2-A449-8B93-5B66164DA9EE}" srcId="{DC05E666-BB7F-214C-827A-95AC820963C9}" destId="{6670C089-14FD-D741-B84C-2E219BCDA2E6}" srcOrd="0" destOrd="0" parTransId="{4CD39804-A658-1140-93F0-DCD0619ADFD7}" sibTransId="{F1BCE1FE-F9A2-DC4E-9063-E6CC8008BF45}"/>
    <dgm:cxn modelId="{4FF0A40D-0ABF-7F4D-AF1B-F6BF13B61D0F}" srcId="{ACFBF80E-5F73-F946-9948-0366C21779EB}" destId="{DC05E666-BB7F-214C-827A-95AC820963C9}" srcOrd="1" destOrd="0" parTransId="{8BFA9016-BF79-EB49-91B5-F93E9D638ED0}" sibTransId="{C7F90FC6-685D-9448-A814-2962520CEA75}"/>
    <dgm:cxn modelId="{62A1220D-C724-8946-8689-1FD770B21BE9}" srcId="{613FAF67-14D6-2843-9B3A-33F5ED89CD27}" destId="{5A67DAA0-E768-6141-BEE2-813B85F6BE0D}" srcOrd="0" destOrd="0" parTransId="{26A3B758-F268-DB48-ABFA-D254246DCAA0}" sibTransId="{49CF2D89-BAE3-C049-A51B-0D371E3A542F}"/>
    <dgm:cxn modelId="{8C9C9E59-0E46-DF42-AB99-033C286FC72F}" type="presOf" srcId="{6670C089-14FD-D741-B84C-2E219BCDA2E6}" destId="{602F25CC-55CF-E241-9A3A-8F9435EEE4AD}" srcOrd="0" destOrd="4" presId="urn:microsoft.com/office/officeart/2005/8/layout/hChevron3"/>
    <dgm:cxn modelId="{1F7D01DC-BD9A-D849-9308-31D8A165A54F}" type="presOf" srcId="{DC05E666-BB7F-214C-827A-95AC820963C9}" destId="{602F25CC-55CF-E241-9A3A-8F9435EEE4AD}" srcOrd="0" destOrd="3" presId="urn:microsoft.com/office/officeart/2005/8/layout/hChevron3"/>
    <dgm:cxn modelId="{08096BDE-1C61-D645-BB9B-2DE6BCA0B324}" type="presOf" srcId="{4DCECA19-CAFD-D049-AA28-46CFF40F34D1}" destId="{602F25CC-55CF-E241-9A3A-8F9435EEE4AD}" srcOrd="0" destOrd="7" presId="urn:microsoft.com/office/officeart/2005/8/layout/hChevron3"/>
    <dgm:cxn modelId="{F7C0779D-E478-E047-AA4F-305F4822FDF9}" type="presOf" srcId="{1CF72A6A-1C9F-6B40-B481-169E1E8F3F17}" destId="{602F25CC-55CF-E241-9A3A-8F9435EEE4AD}" srcOrd="0" destOrd="8" presId="urn:microsoft.com/office/officeart/2005/8/layout/hChevron3"/>
    <dgm:cxn modelId="{FC9EF255-5634-FC4F-9964-C68DCA1F09D1}" srcId="{80A1D562-E15D-E040-80C1-167DB649D14C}" destId="{1CF72A6A-1C9F-6B40-B481-169E1E8F3F17}" srcOrd="1" destOrd="0" parTransId="{F565F752-1AE7-8B4F-A453-263F3193FC5C}" sibTransId="{E7A010CB-CE6B-154F-BE07-CC7521E92772}"/>
    <dgm:cxn modelId="{32CFF491-A125-0B4D-B37D-4A022F74039F}" type="presOf" srcId="{5A67DAA0-E768-6141-BEE2-813B85F6BE0D}" destId="{602F25CC-55CF-E241-9A3A-8F9435EEE4AD}" srcOrd="0" destOrd="2" presId="urn:microsoft.com/office/officeart/2005/8/layout/hChevron3"/>
    <dgm:cxn modelId="{0100D8AE-BE29-2348-9C33-E6FFFF6F941B}" type="presParOf" srcId="{57A22232-D692-4349-930F-57C4D4B7562C}" destId="{602F25CC-55CF-E241-9A3A-8F9435EEE4AD}"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DE6911-0540-F249-98F7-1B95E042CC69}"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ACFBF80E-5F73-F946-9948-0366C21779EB}">
      <dgm:prSet phldrT="[Text]"/>
      <dgm:spPr>
        <a:solidFill>
          <a:srgbClr val="3E91AA"/>
        </a:solidFill>
      </dgm:spPr>
      <dgm:t>
        <a:bodyPr/>
        <a:lstStyle/>
        <a:p>
          <a:r>
            <a:rPr lang="en-US" dirty="0"/>
            <a:t>Prepare for the </a:t>
          </a:r>
          <a:r>
            <a:rPr lang="en-US" dirty="0">
              <a:latin typeface="Calibri Light" panose="020F0302020204030204"/>
            </a:rPr>
            <a:t>next</a:t>
          </a:r>
          <a:r>
            <a:rPr lang="en-US" dirty="0"/>
            <a:t> </a:t>
          </a:r>
          <a:r>
            <a:rPr lang="en-US" dirty="0">
              <a:latin typeface="Calibri Light" panose="020F0302020204030204"/>
            </a:rPr>
            <a:t>pandemic</a:t>
          </a:r>
          <a:endParaRPr lang="en-US" dirty="0"/>
        </a:p>
      </dgm:t>
    </dgm:pt>
    <dgm:pt modelId="{D9590A7C-5C60-D541-9BA9-A7072EF03E77}" type="parTrans" cxnId="{2D6D966C-B40B-A94F-AD4A-379B93D73D69}">
      <dgm:prSet/>
      <dgm:spPr/>
      <dgm:t>
        <a:bodyPr/>
        <a:lstStyle/>
        <a:p>
          <a:endParaRPr lang="en-US"/>
        </a:p>
      </dgm:t>
    </dgm:pt>
    <dgm:pt modelId="{24B9C23A-E0B6-0448-867B-CE59F54B3850}" type="sibTrans" cxnId="{2D6D966C-B40B-A94F-AD4A-379B93D73D69}">
      <dgm:prSet/>
      <dgm:spPr/>
      <dgm:t>
        <a:bodyPr/>
        <a:lstStyle/>
        <a:p>
          <a:endParaRPr lang="en-US"/>
        </a:p>
      </dgm:t>
    </dgm:pt>
    <dgm:pt modelId="{613FAF67-14D6-2843-9B3A-33F5ED89CD27}">
      <dgm:prSet phldrT="[Text]"/>
      <dgm:spPr>
        <a:solidFill>
          <a:srgbClr val="3E91AA"/>
        </a:solidFill>
      </dgm:spPr>
      <dgm:t>
        <a:bodyPr/>
        <a:lstStyle/>
        <a:p>
          <a:r>
            <a:rPr lang="en-US" dirty="0">
              <a:solidFill>
                <a:schemeClr val="accent4"/>
              </a:solidFill>
            </a:rPr>
            <a:t>Trigger</a:t>
          </a:r>
        </a:p>
      </dgm:t>
    </dgm:pt>
    <dgm:pt modelId="{44689129-91F2-844A-9ABA-316E96565C10}" type="parTrans" cxnId="{E6E0F0AF-B948-7146-9E98-D11266C88807}">
      <dgm:prSet/>
      <dgm:spPr/>
      <dgm:t>
        <a:bodyPr/>
        <a:lstStyle/>
        <a:p>
          <a:endParaRPr lang="en-US"/>
        </a:p>
      </dgm:t>
    </dgm:pt>
    <dgm:pt modelId="{7966B4D5-0241-D344-B8FC-8C92DFEF3F54}" type="sibTrans" cxnId="{E6E0F0AF-B948-7146-9E98-D11266C88807}">
      <dgm:prSet/>
      <dgm:spPr/>
      <dgm:t>
        <a:bodyPr/>
        <a:lstStyle/>
        <a:p>
          <a:endParaRPr lang="en-US"/>
        </a:p>
      </dgm:t>
    </dgm:pt>
    <dgm:pt modelId="{80A1D562-E15D-E040-80C1-167DB649D14C}">
      <dgm:prSet phldrT="[Text]"/>
      <dgm:spPr>
        <a:solidFill>
          <a:srgbClr val="3E91AA"/>
        </a:solidFill>
      </dgm:spPr>
      <dgm:t>
        <a:bodyPr/>
        <a:lstStyle/>
        <a:p>
          <a:r>
            <a:rPr lang="en-US" dirty="0">
              <a:solidFill>
                <a:schemeClr val="accent4"/>
              </a:solidFill>
            </a:rPr>
            <a:t>Actions</a:t>
          </a:r>
        </a:p>
      </dgm:t>
    </dgm:pt>
    <dgm:pt modelId="{0044F600-29D0-1149-8F41-38943D9F2962}" type="parTrans" cxnId="{76C5BDE7-6508-9746-8FD7-4C11C63F2B18}">
      <dgm:prSet/>
      <dgm:spPr/>
      <dgm:t>
        <a:bodyPr/>
        <a:lstStyle/>
        <a:p>
          <a:endParaRPr lang="en-US"/>
        </a:p>
      </dgm:t>
    </dgm:pt>
    <dgm:pt modelId="{3D4F9B01-5A52-8744-BE44-121A4C918482}" type="sibTrans" cxnId="{76C5BDE7-6508-9746-8FD7-4C11C63F2B18}">
      <dgm:prSet/>
      <dgm:spPr/>
      <dgm:t>
        <a:bodyPr/>
        <a:lstStyle/>
        <a:p>
          <a:endParaRPr lang="en-US"/>
        </a:p>
      </dgm:t>
    </dgm:pt>
    <dgm:pt modelId="{DC05E666-BB7F-214C-827A-95AC820963C9}">
      <dgm:prSet phldrT="[Text]"/>
      <dgm:spPr>
        <a:solidFill>
          <a:srgbClr val="3E91AA"/>
        </a:solidFill>
      </dgm:spPr>
      <dgm:t>
        <a:bodyPr/>
        <a:lstStyle/>
        <a:p>
          <a:r>
            <a:rPr lang="en-US" dirty="0">
              <a:solidFill>
                <a:schemeClr val="accent4"/>
              </a:solidFill>
            </a:rPr>
            <a:t>Techniques</a:t>
          </a:r>
        </a:p>
      </dgm:t>
    </dgm:pt>
    <dgm:pt modelId="{8BFA9016-BF79-EB49-91B5-F93E9D638ED0}" type="parTrans" cxnId="{4FF0A40D-0ABF-7F4D-AF1B-F6BF13B61D0F}">
      <dgm:prSet/>
      <dgm:spPr/>
      <dgm:t>
        <a:bodyPr/>
        <a:lstStyle/>
        <a:p>
          <a:endParaRPr lang="en-US"/>
        </a:p>
      </dgm:t>
    </dgm:pt>
    <dgm:pt modelId="{C7F90FC6-685D-9448-A814-2962520CEA75}" type="sibTrans" cxnId="{4FF0A40D-0ABF-7F4D-AF1B-F6BF13B61D0F}">
      <dgm:prSet/>
      <dgm:spPr/>
      <dgm:t>
        <a:bodyPr/>
        <a:lstStyle/>
        <a:p>
          <a:endParaRPr lang="en-US"/>
        </a:p>
      </dgm:t>
    </dgm:pt>
    <dgm:pt modelId="{5A67DAA0-E768-6141-BEE2-813B85F6BE0D}">
      <dgm:prSet phldrT="[Text]"/>
      <dgm:spPr>
        <a:solidFill>
          <a:srgbClr val="3E91AA"/>
        </a:solidFill>
      </dgm:spPr>
      <dgm:t>
        <a:bodyPr/>
        <a:lstStyle/>
        <a:p>
          <a:r>
            <a:rPr lang="en-US" dirty="0">
              <a:solidFill>
                <a:schemeClr val="bg1"/>
              </a:solidFill>
              <a:latin typeface="Calibri Light" panose="020F0302020204030204"/>
            </a:rPr>
            <a:t>Now</a:t>
          </a:r>
          <a:endParaRPr lang="en-US" dirty="0">
            <a:solidFill>
              <a:schemeClr val="bg1"/>
            </a:solidFill>
          </a:endParaRPr>
        </a:p>
      </dgm:t>
    </dgm:pt>
    <dgm:pt modelId="{26A3B758-F268-DB48-ABFA-D254246DCAA0}" type="parTrans" cxnId="{62A1220D-C724-8946-8689-1FD770B21BE9}">
      <dgm:prSet/>
      <dgm:spPr/>
      <dgm:t>
        <a:bodyPr/>
        <a:lstStyle/>
        <a:p>
          <a:endParaRPr lang="en-US"/>
        </a:p>
      </dgm:t>
    </dgm:pt>
    <dgm:pt modelId="{49CF2D89-BAE3-C049-A51B-0D371E3A542F}" type="sibTrans" cxnId="{62A1220D-C724-8946-8689-1FD770B21BE9}">
      <dgm:prSet/>
      <dgm:spPr/>
      <dgm:t>
        <a:bodyPr/>
        <a:lstStyle/>
        <a:p>
          <a:endParaRPr lang="en-US"/>
        </a:p>
      </dgm:t>
    </dgm:pt>
    <dgm:pt modelId="{4DCECA19-CAFD-D049-AA28-46CFF40F34D1}">
      <dgm:prSet phldrT="[Text]"/>
      <dgm:spPr>
        <a:solidFill>
          <a:srgbClr val="3E91AA"/>
        </a:solidFill>
      </dgm:spPr>
      <dgm:t>
        <a:bodyPr/>
        <a:lstStyle/>
        <a:p>
          <a:r>
            <a:rPr lang="en-US" dirty="0">
              <a:solidFill>
                <a:schemeClr val="bg1"/>
              </a:solidFill>
              <a:latin typeface="Calibri Light" panose="020F0302020204030204"/>
            </a:rPr>
            <a:t>Accelerated</a:t>
          </a:r>
          <a:r>
            <a:rPr lang="en-US" dirty="0">
              <a:solidFill>
                <a:schemeClr val="bg1"/>
              </a:solidFill>
            </a:rPr>
            <a:t> vaccine and therapeutic development technologies</a:t>
          </a:r>
        </a:p>
      </dgm:t>
    </dgm:pt>
    <dgm:pt modelId="{8A391CD4-965F-2B40-A6B2-3773835861DD}" type="parTrans" cxnId="{E92C5412-4795-2842-9020-9EE75D5B7551}">
      <dgm:prSet/>
      <dgm:spPr/>
      <dgm:t>
        <a:bodyPr/>
        <a:lstStyle/>
        <a:p>
          <a:endParaRPr lang="en-US"/>
        </a:p>
      </dgm:t>
    </dgm:pt>
    <dgm:pt modelId="{BB26759C-55AF-2D4E-B2F6-6DC03C463361}" type="sibTrans" cxnId="{E92C5412-4795-2842-9020-9EE75D5B7551}">
      <dgm:prSet/>
      <dgm:spPr/>
      <dgm:t>
        <a:bodyPr/>
        <a:lstStyle/>
        <a:p>
          <a:endParaRPr lang="en-US"/>
        </a:p>
      </dgm:t>
    </dgm:pt>
    <dgm:pt modelId="{64E6D08B-0B4C-5C43-B931-D70BA8CF0CB6}">
      <dgm:prSet phldrT="[Text]"/>
      <dgm:spPr>
        <a:solidFill>
          <a:srgbClr val="3E91AA"/>
        </a:solidFill>
      </dgm:spPr>
      <dgm:t>
        <a:bodyPr/>
        <a:lstStyle/>
        <a:p>
          <a:r>
            <a:rPr lang="en-US" dirty="0">
              <a:solidFill>
                <a:schemeClr val="bg1"/>
              </a:solidFill>
              <a:latin typeface="Calibri Light" panose="020F0302020204030204"/>
            </a:rPr>
            <a:t>National</a:t>
          </a:r>
          <a:r>
            <a:rPr lang="en-US" dirty="0">
              <a:solidFill>
                <a:schemeClr val="bg1"/>
              </a:solidFill>
            </a:rPr>
            <a:t> action priorities for infectious disease response</a:t>
          </a:r>
        </a:p>
      </dgm:t>
    </dgm:pt>
    <dgm:pt modelId="{68A55C55-1331-7041-A55B-DAE962BE6F82}" type="parTrans" cxnId="{F0519773-3FD6-7A4C-BE5B-A77DD56B91FD}">
      <dgm:prSet/>
      <dgm:spPr/>
      <dgm:t>
        <a:bodyPr/>
        <a:lstStyle/>
        <a:p>
          <a:endParaRPr lang="en-US"/>
        </a:p>
      </dgm:t>
    </dgm:pt>
    <dgm:pt modelId="{6FB20B08-F0EC-2A47-B2D1-0E0B70A9C699}" type="sibTrans" cxnId="{F0519773-3FD6-7A4C-BE5B-A77DD56B91FD}">
      <dgm:prSet/>
      <dgm:spPr/>
      <dgm:t>
        <a:bodyPr/>
        <a:lstStyle/>
        <a:p>
          <a:endParaRPr lang="en-US"/>
        </a:p>
      </dgm:t>
    </dgm:pt>
    <dgm:pt modelId="{1CF72A6A-1C9F-6B40-B481-169E1E8F3F17}">
      <dgm:prSet phldrT="[Text]"/>
      <dgm:spPr>
        <a:solidFill>
          <a:srgbClr val="3E91AA"/>
        </a:solidFill>
      </dgm:spPr>
      <dgm:t>
        <a:bodyPr/>
        <a:lstStyle/>
        <a:p>
          <a:r>
            <a:rPr lang="en-US" dirty="0">
              <a:solidFill>
                <a:schemeClr val="bg1"/>
              </a:solidFill>
              <a:latin typeface="Calibri Light" panose="020F0302020204030204"/>
            </a:rPr>
            <a:t>Improved</a:t>
          </a:r>
          <a:r>
            <a:rPr lang="en-US" dirty="0">
              <a:solidFill>
                <a:schemeClr val="bg1"/>
              </a:solidFill>
            </a:rPr>
            <a:t> surge capacity for health care systems</a:t>
          </a:r>
        </a:p>
      </dgm:t>
    </dgm:pt>
    <dgm:pt modelId="{F565F752-1AE7-8B4F-A453-263F3193FC5C}" type="parTrans" cxnId="{FC9EF255-5634-FC4F-9964-C68DCA1F09D1}">
      <dgm:prSet/>
      <dgm:spPr/>
      <dgm:t>
        <a:bodyPr/>
        <a:lstStyle/>
        <a:p>
          <a:endParaRPr lang="en-US"/>
        </a:p>
      </dgm:t>
    </dgm:pt>
    <dgm:pt modelId="{E7A010CB-CE6B-154F-BE07-CC7521E92772}" type="sibTrans" cxnId="{FC9EF255-5634-FC4F-9964-C68DCA1F09D1}">
      <dgm:prSet/>
      <dgm:spPr/>
      <dgm:t>
        <a:bodyPr/>
        <a:lstStyle/>
        <a:p>
          <a:endParaRPr lang="en-US"/>
        </a:p>
      </dgm:t>
    </dgm:pt>
    <dgm:pt modelId="{38E2C5D3-4817-B445-8A08-2287B78E580B}">
      <dgm:prSet phldrT="[Text]"/>
      <dgm:spPr>
        <a:solidFill>
          <a:srgbClr val="3E91AA"/>
        </a:solidFill>
      </dgm:spPr>
      <dgm:t>
        <a:bodyPr/>
        <a:lstStyle/>
        <a:p>
          <a:endParaRPr lang="en-US">
            <a:solidFill>
              <a:schemeClr val="bg1"/>
            </a:solidFill>
          </a:endParaRPr>
        </a:p>
      </dgm:t>
    </dgm:pt>
    <dgm:pt modelId="{8B5BCB74-258F-4549-BEA9-D85F8BF9FE3F}" type="parTrans" cxnId="{26448B65-1EED-7344-80A8-C991C652DB30}">
      <dgm:prSet/>
      <dgm:spPr/>
      <dgm:t>
        <a:bodyPr/>
        <a:lstStyle/>
        <a:p>
          <a:endParaRPr lang="en-US"/>
        </a:p>
      </dgm:t>
    </dgm:pt>
    <dgm:pt modelId="{A545E126-0BE6-AD40-89CF-B28AFC5F96D5}" type="sibTrans" cxnId="{26448B65-1EED-7344-80A8-C991C652DB30}">
      <dgm:prSet/>
      <dgm:spPr/>
      <dgm:t>
        <a:bodyPr/>
        <a:lstStyle/>
        <a:p>
          <a:endParaRPr lang="en-US"/>
        </a:p>
      </dgm:t>
    </dgm:pt>
    <dgm:pt modelId="{11BBCFB2-C342-574D-824D-921DF624323E}">
      <dgm:prSet phldrT="[Text]"/>
      <dgm:spPr>
        <a:solidFill>
          <a:srgbClr val="3E91AA"/>
        </a:solidFill>
      </dgm:spPr>
      <dgm:t>
        <a:bodyPr/>
        <a:lstStyle/>
        <a:p>
          <a:r>
            <a:rPr lang="en-US">
              <a:solidFill>
                <a:schemeClr val="bg1"/>
              </a:solidFill>
              <a:latin typeface="Calibri Light" panose="020F0302020204030204"/>
            </a:rPr>
            <a:t>National</a:t>
          </a:r>
          <a:r>
            <a:rPr lang="en-US">
              <a:solidFill>
                <a:schemeClr val="bg1"/>
              </a:solidFill>
            </a:rPr>
            <a:t> forecasting systems for infectious diseases</a:t>
          </a:r>
        </a:p>
      </dgm:t>
    </dgm:pt>
    <dgm:pt modelId="{B0CA2BB2-CD61-E24B-B795-BBBA156C0089}" type="parTrans" cxnId="{2AE99CFA-953E-784B-9133-C64E18192DBB}">
      <dgm:prSet/>
      <dgm:spPr/>
      <dgm:t>
        <a:bodyPr/>
        <a:lstStyle/>
        <a:p>
          <a:endParaRPr lang="en-US"/>
        </a:p>
      </dgm:t>
    </dgm:pt>
    <dgm:pt modelId="{C9CC1063-D12A-E748-8E48-6BB3F6F8EFD2}" type="sibTrans" cxnId="{2AE99CFA-953E-784B-9133-C64E18192DBB}">
      <dgm:prSet/>
      <dgm:spPr/>
      <dgm:t>
        <a:bodyPr/>
        <a:lstStyle/>
        <a:p>
          <a:endParaRPr lang="en-US"/>
        </a:p>
      </dgm:t>
    </dgm:pt>
    <dgm:pt modelId="{50849477-2E47-8A4A-8B3A-92C442D33B2F}">
      <dgm:prSet phldrT="[Text]"/>
      <dgm:spPr>
        <a:solidFill>
          <a:srgbClr val="3E91AA"/>
        </a:solidFill>
      </dgm:spPr>
      <dgm:t>
        <a:bodyPr/>
        <a:lstStyle/>
        <a:p>
          <a:r>
            <a:rPr lang="en-US" dirty="0">
              <a:solidFill>
                <a:schemeClr val="bg1"/>
              </a:solidFill>
              <a:latin typeface="Calibri Light" panose="020F0302020204030204"/>
            </a:rPr>
            <a:t>National</a:t>
          </a:r>
          <a:r>
            <a:rPr lang="en-US" dirty="0">
              <a:solidFill>
                <a:schemeClr val="bg1"/>
              </a:solidFill>
            </a:rPr>
            <a:t> standards for preparedness and response</a:t>
          </a:r>
        </a:p>
      </dgm:t>
    </dgm:pt>
    <dgm:pt modelId="{F887E717-D569-E944-8A7B-9FF03FB7E9A3}" type="parTrans" cxnId="{B2393AAB-91A9-7B42-988D-CCC8F36F55EA}">
      <dgm:prSet/>
      <dgm:spPr/>
      <dgm:t>
        <a:bodyPr/>
        <a:lstStyle/>
        <a:p>
          <a:endParaRPr lang="en-US"/>
        </a:p>
      </dgm:t>
    </dgm:pt>
    <dgm:pt modelId="{5D4ADBFB-FB83-7848-8F84-85EF23280026}" type="sibTrans" cxnId="{B2393AAB-91A9-7B42-988D-CCC8F36F55EA}">
      <dgm:prSet/>
      <dgm:spPr/>
      <dgm:t>
        <a:bodyPr/>
        <a:lstStyle/>
        <a:p>
          <a:endParaRPr lang="en-US"/>
        </a:p>
      </dgm:t>
    </dgm:pt>
    <dgm:pt modelId="{57A22232-D692-4349-930F-57C4D4B7562C}" type="pres">
      <dgm:prSet presAssocID="{57DE6911-0540-F249-98F7-1B95E042CC69}" presName="Name0" presStyleCnt="0">
        <dgm:presLayoutVars>
          <dgm:dir/>
          <dgm:resizeHandles val="exact"/>
        </dgm:presLayoutVars>
      </dgm:prSet>
      <dgm:spPr/>
      <dgm:t>
        <a:bodyPr/>
        <a:lstStyle/>
        <a:p>
          <a:endParaRPr lang="en-US"/>
        </a:p>
      </dgm:t>
    </dgm:pt>
    <dgm:pt modelId="{602F25CC-55CF-E241-9A3A-8F9435EEE4AD}" type="pres">
      <dgm:prSet presAssocID="{ACFBF80E-5F73-F946-9948-0366C21779EB}" presName="parAndChTx" presStyleLbl="node1" presStyleIdx="0" presStyleCnt="1">
        <dgm:presLayoutVars>
          <dgm:bulletEnabled val="1"/>
        </dgm:presLayoutVars>
      </dgm:prSet>
      <dgm:spPr/>
      <dgm:t>
        <a:bodyPr/>
        <a:lstStyle/>
        <a:p>
          <a:endParaRPr lang="en-US"/>
        </a:p>
      </dgm:t>
    </dgm:pt>
  </dgm:ptLst>
  <dgm:cxnLst>
    <dgm:cxn modelId="{F7C0779D-E478-E047-AA4F-305F4822FDF9}" type="presOf" srcId="{1CF72A6A-1C9F-6B40-B481-169E1E8F3F17}" destId="{602F25CC-55CF-E241-9A3A-8F9435EEE4AD}" srcOrd="0" destOrd="7" presId="urn:microsoft.com/office/officeart/2005/8/layout/hChevron3"/>
    <dgm:cxn modelId="{D90CC496-2B50-EE4D-9FAA-A5E7B493915B}" type="presOf" srcId="{64E6D08B-0B4C-5C43-B931-D70BA8CF0CB6}" destId="{602F25CC-55CF-E241-9A3A-8F9435EEE4AD}" srcOrd="0" destOrd="4" presId="urn:microsoft.com/office/officeart/2005/8/layout/hChevron3"/>
    <dgm:cxn modelId="{26448B65-1EED-7344-80A8-C991C652DB30}" srcId="{80A1D562-E15D-E040-80C1-167DB649D14C}" destId="{38E2C5D3-4817-B445-8A08-2287B78E580B}" srcOrd="4" destOrd="0" parTransId="{8B5BCB74-258F-4549-BEA9-D85F8BF9FE3F}" sibTransId="{A545E126-0BE6-AD40-89CF-B28AFC5F96D5}"/>
    <dgm:cxn modelId="{E2C96102-4C73-FE4D-8319-6762DBBF65CA}" type="presOf" srcId="{38E2C5D3-4817-B445-8A08-2287B78E580B}" destId="{602F25CC-55CF-E241-9A3A-8F9435EEE4AD}" srcOrd="0" destOrd="10" presId="urn:microsoft.com/office/officeart/2005/8/layout/hChevron3"/>
    <dgm:cxn modelId="{E92C5412-4795-2842-9020-9EE75D5B7551}" srcId="{80A1D562-E15D-E040-80C1-167DB649D14C}" destId="{4DCECA19-CAFD-D049-AA28-46CFF40F34D1}" srcOrd="0" destOrd="0" parTransId="{8A391CD4-965F-2B40-A6B2-3773835861DD}" sibTransId="{BB26759C-55AF-2D4E-B2F6-6DC03C463361}"/>
    <dgm:cxn modelId="{4FF0A40D-0ABF-7F4D-AF1B-F6BF13B61D0F}" srcId="{ACFBF80E-5F73-F946-9948-0366C21779EB}" destId="{DC05E666-BB7F-214C-827A-95AC820963C9}" srcOrd="1" destOrd="0" parTransId="{8BFA9016-BF79-EB49-91B5-F93E9D638ED0}" sibTransId="{C7F90FC6-685D-9448-A814-2962520CEA75}"/>
    <dgm:cxn modelId="{2D6D966C-B40B-A94F-AD4A-379B93D73D69}" srcId="{57DE6911-0540-F249-98F7-1B95E042CC69}" destId="{ACFBF80E-5F73-F946-9948-0366C21779EB}" srcOrd="0" destOrd="0" parTransId="{D9590A7C-5C60-D541-9BA9-A7072EF03E77}" sibTransId="{24B9C23A-E0B6-0448-867B-CE59F54B3850}"/>
    <dgm:cxn modelId="{667608F5-EB78-694A-BB72-E2A7B254AC87}" type="presOf" srcId="{50849477-2E47-8A4A-8B3A-92C442D33B2F}" destId="{602F25CC-55CF-E241-9A3A-8F9435EEE4AD}" srcOrd="0" destOrd="9" presId="urn:microsoft.com/office/officeart/2005/8/layout/hChevron3"/>
    <dgm:cxn modelId="{E2D1DD34-B291-F14B-817F-C7A6CF943DCA}" type="presOf" srcId="{ACFBF80E-5F73-F946-9948-0366C21779EB}" destId="{602F25CC-55CF-E241-9A3A-8F9435EEE4AD}" srcOrd="0" destOrd="0" presId="urn:microsoft.com/office/officeart/2005/8/layout/hChevron3"/>
    <dgm:cxn modelId="{2AE99CFA-953E-784B-9133-C64E18192DBB}" srcId="{80A1D562-E15D-E040-80C1-167DB649D14C}" destId="{11BBCFB2-C342-574D-824D-921DF624323E}" srcOrd="2" destOrd="0" parTransId="{B0CA2BB2-CD61-E24B-B795-BBBA156C0089}" sibTransId="{C9CC1063-D12A-E748-8E48-6BB3F6F8EFD2}"/>
    <dgm:cxn modelId="{B2393AAB-91A9-7B42-988D-CCC8F36F55EA}" srcId="{80A1D562-E15D-E040-80C1-167DB649D14C}" destId="{50849477-2E47-8A4A-8B3A-92C442D33B2F}" srcOrd="3" destOrd="0" parTransId="{F887E717-D569-E944-8A7B-9FF03FB7E9A3}" sibTransId="{5D4ADBFB-FB83-7848-8F84-85EF23280026}"/>
    <dgm:cxn modelId="{62A1220D-C724-8946-8689-1FD770B21BE9}" srcId="{613FAF67-14D6-2843-9B3A-33F5ED89CD27}" destId="{5A67DAA0-E768-6141-BEE2-813B85F6BE0D}" srcOrd="0" destOrd="0" parTransId="{26A3B758-F268-DB48-ABFA-D254246DCAA0}" sibTransId="{49CF2D89-BAE3-C049-A51B-0D371E3A542F}"/>
    <dgm:cxn modelId="{FC9EF255-5634-FC4F-9964-C68DCA1F09D1}" srcId="{80A1D562-E15D-E040-80C1-167DB649D14C}" destId="{1CF72A6A-1C9F-6B40-B481-169E1E8F3F17}" srcOrd="1" destOrd="0" parTransId="{F565F752-1AE7-8B4F-A453-263F3193FC5C}" sibTransId="{E7A010CB-CE6B-154F-BE07-CC7521E92772}"/>
    <dgm:cxn modelId="{08096BDE-1C61-D645-BB9B-2DE6BCA0B324}" type="presOf" srcId="{4DCECA19-CAFD-D049-AA28-46CFF40F34D1}" destId="{602F25CC-55CF-E241-9A3A-8F9435EEE4AD}" srcOrd="0" destOrd="6" presId="urn:microsoft.com/office/officeart/2005/8/layout/hChevron3"/>
    <dgm:cxn modelId="{F0519773-3FD6-7A4C-BE5B-A77DD56B91FD}" srcId="{DC05E666-BB7F-214C-827A-95AC820963C9}" destId="{64E6D08B-0B4C-5C43-B931-D70BA8CF0CB6}" srcOrd="0" destOrd="0" parTransId="{68A55C55-1331-7041-A55B-DAE962BE6F82}" sibTransId="{6FB20B08-F0EC-2A47-B2D1-0E0B70A9C699}"/>
    <dgm:cxn modelId="{FD9CADE0-1754-D046-A337-63F451E684AB}" type="presOf" srcId="{80A1D562-E15D-E040-80C1-167DB649D14C}" destId="{602F25CC-55CF-E241-9A3A-8F9435EEE4AD}" srcOrd="0" destOrd="5" presId="urn:microsoft.com/office/officeart/2005/8/layout/hChevron3"/>
    <dgm:cxn modelId="{C2221B27-6B09-9940-92F9-CACB0D82A27A}" type="presOf" srcId="{11BBCFB2-C342-574D-824D-921DF624323E}" destId="{602F25CC-55CF-E241-9A3A-8F9435EEE4AD}" srcOrd="0" destOrd="8" presId="urn:microsoft.com/office/officeart/2005/8/layout/hChevron3"/>
    <dgm:cxn modelId="{33199986-3B40-784C-991E-D9669A56F176}" type="presOf" srcId="{57DE6911-0540-F249-98F7-1B95E042CC69}" destId="{57A22232-D692-4349-930F-57C4D4B7562C}" srcOrd="0" destOrd="0" presId="urn:microsoft.com/office/officeart/2005/8/layout/hChevron3"/>
    <dgm:cxn modelId="{1F7D01DC-BD9A-D849-9308-31D8A165A54F}" type="presOf" srcId="{DC05E666-BB7F-214C-827A-95AC820963C9}" destId="{602F25CC-55CF-E241-9A3A-8F9435EEE4AD}" srcOrd="0" destOrd="3" presId="urn:microsoft.com/office/officeart/2005/8/layout/hChevron3"/>
    <dgm:cxn modelId="{E6E0F0AF-B948-7146-9E98-D11266C88807}" srcId="{ACFBF80E-5F73-F946-9948-0366C21779EB}" destId="{613FAF67-14D6-2843-9B3A-33F5ED89CD27}" srcOrd="0" destOrd="0" parTransId="{44689129-91F2-844A-9ABA-316E96565C10}" sibTransId="{7966B4D5-0241-D344-B8FC-8C92DFEF3F54}"/>
    <dgm:cxn modelId="{76C5BDE7-6508-9746-8FD7-4C11C63F2B18}" srcId="{ACFBF80E-5F73-F946-9948-0366C21779EB}" destId="{80A1D562-E15D-E040-80C1-167DB649D14C}" srcOrd="2" destOrd="0" parTransId="{0044F600-29D0-1149-8F41-38943D9F2962}" sibTransId="{3D4F9B01-5A52-8744-BE44-121A4C918482}"/>
    <dgm:cxn modelId="{32CFF491-A125-0B4D-B37D-4A022F74039F}" type="presOf" srcId="{5A67DAA0-E768-6141-BEE2-813B85F6BE0D}" destId="{602F25CC-55CF-E241-9A3A-8F9435EEE4AD}" srcOrd="0" destOrd="2" presId="urn:microsoft.com/office/officeart/2005/8/layout/hChevron3"/>
    <dgm:cxn modelId="{CD18FEF5-6C92-9E43-B40E-06CA0FF7B5C6}" type="presOf" srcId="{613FAF67-14D6-2843-9B3A-33F5ED89CD27}" destId="{602F25CC-55CF-E241-9A3A-8F9435EEE4AD}" srcOrd="0" destOrd="1" presId="urn:microsoft.com/office/officeart/2005/8/layout/hChevron3"/>
    <dgm:cxn modelId="{0100D8AE-BE29-2348-9C33-E6FFFF6F941B}" type="presParOf" srcId="{57A22232-D692-4349-930F-57C4D4B7562C}" destId="{602F25CC-55CF-E241-9A3A-8F9435EEE4AD}"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653B2-2946-2042-A388-C0A39DF424AD}"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2D240-1B9C-0244-8083-8C8FA5B23DE3}" type="slidenum">
              <a:rPr lang="en-US" smtClean="0"/>
              <a:t>‹#›</a:t>
            </a:fld>
            <a:endParaRPr lang="en-US"/>
          </a:p>
        </p:txBody>
      </p:sp>
    </p:spTree>
    <p:extLst>
      <p:ext uri="{BB962C8B-B14F-4D97-AF65-F5344CB8AC3E}">
        <p14:creationId xmlns:p14="http://schemas.microsoft.com/office/powerpoint/2010/main" val="890167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preparedness and response is a key priority for Public Health. Part of preparedness is having plans and testing plans, with partner agencies. We began developing numerous preparedness and response plans after 9/11. </a:t>
            </a:r>
            <a:endParaRPr lang="en-US">
              <a:cs typeface="Calibri"/>
            </a:endParaRPr>
          </a:p>
          <a:p>
            <a:r>
              <a:rPr lang="en-US" dirty="0"/>
              <a:t>All staff are required to complete incident command system (ICS) and emergency preparedness training during their first 3 months of hire with the rationale that any employee could be activated to respond to a public health emergency outside of their normal duties at anytime We’ve conducted numerous exercises such as the 2017 PHED EX – Public Health Exercise in Dispensing – the focus was on distribution of the National Strategic Stockpile – we tested our ability to get supplies  to regional partners and at the same time to local partners. That is just one of the relevant exercises and is also important to about abilities when we have a vaccine and hold Points of dispensing clinics.  </a:t>
            </a:r>
            <a:endParaRPr lang="en-US" dirty="0">
              <a:cs typeface="Calibri" panose="020F0502020204030204"/>
            </a:endParaRPr>
          </a:p>
          <a:p>
            <a:endParaRPr lang="en-US" dirty="0"/>
          </a:p>
          <a:p>
            <a:r>
              <a:rPr lang="en-US" dirty="0"/>
              <a:t>Our Communicable Disease and Emergency Preparedness staff – which includes about 10 employees responsible for monitoring, limiting and stopping the spread of more than 60 reportable diseases – one being COVID-19 in El Paso County and our Emergency Preparedness staff are responsible for the southcentral region of Colorado - they have been monitoring the situation since late 2019 with the Southcentral Health Coalition and helping to lead this response.</a:t>
            </a:r>
            <a:endParaRPr lang="en-US">
              <a:cs typeface="Calibri" panose="020F0502020204030204"/>
            </a:endParaRPr>
          </a:p>
          <a:p>
            <a:endParaRPr lang="en-US" dirty="0"/>
          </a:p>
          <a:p>
            <a:r>
              <a:rPr lang="en-US" dirty="0"/>
              <a:t>To mount a robust, sustainable response to COVID-19 we’ve folded in additional staffing totaling nearly 80 members to date serving as part of the Pikes Peak Regional Office of Emergency Management. The current COVID-19 response demonstrates proactivity in implementing plans and utilizing our training to protect the community’s health, with an "all hands on deck" approach.</a:t>
            </a:r>
            <a:endParaRPr lang="en-US" dirty="0">
              <a:cs typeface="Calibri"/>
            </a:endParaRPr>
          </a:p>
          <a:p>
            <a:r>
              <a:rPr lang="en-US" dirty="0"/>
              <a:t> </a:t>
            </a:r>
            <a:endParaRPr lang="en-US" dirty="0">
              <a:cs typeface="Calibri"/>
            </a:endParaRPr>
          </a:p>
          <a:p>
            <a:endParaRPr lang="en-US" dirty="0"/>
          </a:p>
          <a:p>
            <a:r>
              <a:rPr lang="en-US" dirty="0"/>
              <a:t>DON'T PLAN TO MENTION – just as example: We’ve conducted numerous Emergency Preparedness and Response planning events such as the 2017 PHED EX – Public Health Exercise in Dispensing – the focus was on distribution of the Strategic Stockpile – we tested our ability to get supplies  to regional partners and at the same time local partners. A big win was getting supplies to our regional partners within 4 hours. We trained staff on inventory management, we also increased our closed PODs agreements and practiced ordering with over 40 agencies including El Paso County, USAA and Evans Military hospital.</a:t>
            </a:r>
            <a:endParaRPr lang="en-US" dirty="0">
              <a:cs typeface="Calibri"/>
            </a:endParaRPr>
          </a:p>
          <a:p>
            <a:r>
              <a:rPr lang="en-US" dirty="0">
                <a:cs typeface="Calibri"/>
              </a:rPr>
              <a:t> </a:t>
            </a:r>
          </a:p>
        </p:txBody>
      </p:sp>
      <p:sp>
        <p:nvSpPr>
          <p:cNvPr id="4" name="Slide Number Placeholder 3"/>
          <p:cNvSpPr>
            <a:spLocks noGrp="1"/>
          </p:cNvSpPr>
          <p:nvPr>
            <p:ph type="sldNum" sz="quarter" idx="5"/>
          </p:nvPr>
        </p:nvSpPr>
        <p:spPr/>
        <p:txBody>
          <a:bodyPr/>
          <a:lstStyle/>
          <a:p>
            <a:fld id="{2782D240-1B9C-0244-8083-8C8FA5B23DE3}" type="slidenum">
              <a:rPr lang="en-US" smtClean="0"/>
              <a:t>2</a:t>
            </a:fld>
            <a:endParaRPr lang="en-US"/>
          </a:p>
        </p:txBody>
      </p:sp>
    </p:spTree>
    <p:extLst>
      <p:ext uri="{BB962C8B-B14F-4D97-AF65-F5344CB8AC3E}">
        <p14:creationId xmlns:p14="http://schemas.microsoft.com/office/powerpoint/2010/main" val="44013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Innovation – passionate people helping in every way they can - </a:t>
            </a:r>
          </a:p>
          <a:p>
            <a:r>
              <a:rPr lang="en-US" dirty="0">
                <a:cs typeface="Calibri"/>
              </a:rPr>
              <a:t>A BIG thank you and – these are the </a:t>
            </a:r>
            <a:r>
              <a:rPr lang="en-US" dirty="0" err="1">
                <a:cs typeface="Calibri"/>
              </a:rPr>
              <a:t>heros</a:t>
            </a:r>
            <a:r>
              <a:rPr lang="en-US" dirty="0">
                <a:cs typeface="Calibri"/>
              </a:rPr>
              <a:t> of the community</a:t>
            </a:r>
          </a:p>
          <a:p>
            <a:endParaRPr lang="en-US" dirty="0">
              <a:cs typeface="Calibri"/>
            </a:endParaRPr>
          </a:p>
          <a:p>
            <a:r>
              <a:rPr lang="en-US" dirty="0">
                <a:cs typeface="Calibri"/>
              </a:rPr>
              <a:t>Not to the status check in with data and what we are experiencing and what the future holds...</a:t>
            </a:r>
          </a:p>
        </p:txBody>
      </p:sp>
      <p:sp>
        <p:nvSpPr>
          <p:cNvPr id="4" name="Slide Number Placeholder 3"/>
          <p:cNvSpPr>
            <a:spLocks noGrp="1"/>
          </p:cNvSpPr>
          <p:nvPr>
            <p:ph type="sldNum" sz="quarter" idx="5"/>
          </p:nvPr>
        </p:nvSpPr>
        <p:spPr/>
        <p:txBody>
          <a:bodyPr/>
          <a:lstStyle/>
          <a:p>
            <a:fld id="{2782D240-1B9C-0244-8083-8C8FA5B23DE3}" type="slidenum">
              <a:rPr lang="en-US" smtClean="0"/>
              <a:t>7</a:t>
            </a:fld>
            <a:endParaRPr lang="en-US"/>
          </a:p>
        </p:txBody>
      </p:sp>
    </p:spTree>
    <p:extLst>
      <p:ext uri="{BB962C8B-B14F-4D97-AF65-F5344CB8AC3E}">
        <p14:creationId xmlns:p14="http://schemas.microsoft.com/office/powerpoint/2010/main" val="3872639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8</a:t>
            </a:fld>
            <a:endParaRPr lang="en-US"/>
          </a:p>
        </p:txBody>
      </p:sp>
    </p:spTree>
    <p:extLst>
      <p:ext uri="{BB962C8B-B14F-4D97-AF65-F5344CB8AC3E}">
        <p14:creationId xmlns:p14="http://schemas.microsoft.com/office/powerpoint/2010/main" val="1858625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10</a:t>
            </a:fld>
            <a:endParaRPr lang="en-US"/>
          </a:p>
        </p:txBody>
      </p:sp>
    </p:spTree>
    <p:extLst>
      <p:ext uri="{BB962C8B-B14F-4D97-AF65-F5344CB8AC3E}">
        <p14:creationId xmlns:p14="http://schemas.microsoft.com/office/powerpoint/2010/main" val="1200927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11</a:t>
            </a:fld>
            <a:endParaRPr lang="en-US"/>
          </a:p>
        </p:txBody>
      </p:sp>
    </p:spTree>
    <p:extLst>
      <p:ext uri="{BB962C8B-B14F-4D97-AF65-F5344CB8AC3E}">
        <p14:creationId xmlns:p14="http://schemas.microsoft.com/office/powerpoint/2010/main" val="363547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6A4E15-B628-4C48-B497-8622CA3E0A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F37ABF-E20D-304E-B97E-E204A54D9A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05E009B-0A58-DD4F-87A5-5D6CE12EE140}"/>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5" name="Footer Placeholder 4">
            <a:extLst>
              <a:ext uri="{FF2B5EF4-FFF2-40B4-BE49-F238E27FC236}">
                <a16:creationId xmlns:a16="http://schemas.microsoft.com/office/drawing/2014/main" xmlns="" id="{41D2C868-4387-E242-8064-E71280A07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B0ED5E-B695-C547-95CD-8D1D300E371F}"/>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363876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14A6CD-C980-8349-92B0-50A44A62E6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E7DF7A8-76C3-D840-AEC8-373A50C200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EEEC5D-EF63-C24C-8671-1ED31B83F778}"/>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5" name="Footer Placeholder 4">
            <a:extLst>
              <a:ext uri="{FF2B5EF4-FFF2-40B4-BE49-F238E27FC236}">
                <a16:creationId xmlns:a16="http://schemas.microsoft.com/office/drawing/2014/main" xmlns="" id="{9BBED9E4-92BD-9E45-B6AC-E234A4E61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4D49731-7485-424A-88E3-B99999F87D2E}"/>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27126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E6BB2F7-3EC9-5E40-ABA5-6CC7FAFA1C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70E00A3-879D-9F49-ADE1-8033E95ABF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428BBD-586F-CA48-BF18-AD00B0B0F001}"/>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5" name="Footer Placeholder 4">
            <a:extLst>
              <a:ext uri="{FF2B5EF4-FFF2-40B4-BE49-F238E27FC236}">
                <a16:creationId xmlns:a16="http://schemas.microsoft.com/office/drawing/2014/main" xmlns="" id="{1D113D3E-971A-6F44-B250-31EE90A3E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E1F811-0E62-6E4B-8F75-4737576B44F5}"/>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215329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8EBE99-1D20-B140-B346-EE08D895A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37E87E-9480-5348-9BC0-615BC6751F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5F67F6-FF97-A04A-9F10-CDB49A92D5D3}"/>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5" name="Footer Placeholder 4">
            <a:extLst>
              <a:ext uri="{FF2B5EF4-FFF2-40B4-BE49-F238E27FC236}">
                <a16:creationId xmlns:a16="http://schemas.microsoft.com/office/drawing/2014/main" xmlns="" id="{20E97DDE-77CD-644A-86A6-82127E88B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F51C3F-3269-6D49-807E-495761FA037D}"/>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249771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73C7BE-A409-CB4E-B42E-5DCDFC564B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1904E46-521D-6A4C-9E6A-EC40E778BF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78C6CC7-FF3F-F14C-8DA7-0E11FB14C6CE}"/>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5" name="Footer Placeholder 4">
            <a:extLst>
              <a:ext uri="{FF2B5EF4-FFF2-40B4-BE49-F238E27FC236}">
                <a16:creationId xmlns:a16="http://schemas.microsoft.com/office/drawing/2014/main" xmlns="" id="{2DE00EAF-BD4F-3B41-8D50-56546F89B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6BB11F-7FBF-F040-95E2-CAD56AA0212F}"/>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884561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CBAD0-5898-EA46-9C88-F32D388A8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246380-2DD6-9945-8A10-31308601AB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BE397BE-E5E9-3942-A2BF-529725B7A0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DDC6D1-F336-E342-B673-E378FDF7EBEB}"/>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6" name="Footer Placeholder 5">
            <a:extLst>
              <a:ext uri="{FF2B5EF4-FFF2-40B4-BE49-F238E27FC236}">
                <a16:creationId xmlns:a16="http://schemas.microsoft.com/office/drawing/2014/main" xmlns="" id="{601AD593-DDF2-664F-BB6E-DEE530B00C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BB2269-B8E1-1A4E-A9BA-F94D05907C48}"/>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282515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434FA-8950-424E-9CE7-8089267AD9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639365-483B-1D4E-8BBF-11CC839A32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38055D9-D8A7-BC41-B9D6-13E6C19274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C181919-7311-B545-8B70-599AC0DD5D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FB3897B-6C79-EF4D-99FB-15B2D2C4F4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DD9F8AA-9A25-9B48-9AEC-67F94D14717C}"/>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8" name="Footer Placeholder 7">
            <a:extLst>
              <a:ext uri="{FF2B5EF4-FFF2-40B4-BE49-F238E27FC236}">
                <a16:creationId xmlns:a16="http://schemas.microsoft.com/office/drawing/2014/main" xmlns="" id="{306C0515-EB5E-C84D-8339-0A39E5809B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243F573-4A2E-2B40-9C30-855A00D67915}"/>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427389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65F8EC-2BBD-FF47-AD45-1BE77EA9C6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113A-8B7D-8045-8722-1B82C44A65BC}"/>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4" name="Footer Placeholder 3">
            <a:extLst>
              <a:ext uri="{FF2B5EF4-FFF2-40B4-BE49-F238E27FC236}">
                <a16:creationId xmlns:a16="http://schemas.microsoft.com/office/drawing/2014/main" xmlns="" id="{EAA9CC75-5048-BA46-913B-0A1380D70B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ABD4B3F-4685-2547-93F0-AE812628D2B4}"/>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155758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5E3C9F7-F99C-5140-B435-1BB39A7220D6}"/>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3" name="Footer Placeholder 2">
            <a:extLst>
              <a:ext uri="{FF2B5EF4-FFF2-40B4-BE49-F238E27FC236}">
                <a16:creationId xmlns:a16="http://schemas.microsoft.com/office/drawing/2014/main" xmlns="" id="{E255A2B1-6D73-D640-ADCB-EFDD2F443C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C56EB1D-4371-7145-B03C-4EEBF4447CC4}"/>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100680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3EAEF2-EDC1-9449-BC4A-E27B741060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69E9B90-8D18-DA45-8529-09B95D0ADA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9E94686-8E20-364A-9673-1A084EBA7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E74A643-0256-604B-B161-34421F14D009}"/>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6" name="Footer Placeholder 5">
            <a:extLst>
              <a:ext uri="{FF2B5EF4-FFF2-40B4-BE49-F238E27FC236}">
                <a16:creationId xmlns:a16="http://schemas.microsoft.com/office/drawing/2014/main" xmlns="" id="{203AC4C4-58F7-3748-8095-897400B99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BEB3CA2-6443-2942-A719-6FA3A3E47921}"/>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205376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359642-362A-D04E-89F8-28034999CC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D249A70-5EA2-CB43-A7BE-C95AB0DA5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B94954E-1E2B-ED45-8B79-148072387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C7B5FDF-0CD6-3142-9E09-25639B1D7C6B}"/>
              </a:ext>
            </a:extLst>
          </p:cNvPr>
          <p:cNvSpPr>
            <a:spLocks noGrp="1"/>
          </p:cNvSpPr>
          <p:nvPr>
            <p:ph type="dt" sz="half" idx="10"/>
          </p:nvPr>
        </p:nvSpPr>
        <p:spPr/>
        <p:txBody>
          <a:bodyPr/>
          <a:lstStyle/>
          <a:p>
            <a:fld id="{654496D1-BC3E-0F42-A029-73FD6D3F365C}" type="datetimeFigureOut">
              <a:rPr lang="en-US" smtClean="0"/>
              <a:t>4/14/2020</a:t>
            </a:fld>
            <a:endParaRPr lang="en-US"/>
          </a:p>
        </p:txBody>
      </p:sp>
      <p:sp>
        <p:nvSpPr>
          <p:cNvPr id="6" name="Footer Placeholder 5">
            <a:extLst>
              <a:ext uri="{FF2B5EF4-FFF2-40B4-BE49-F238E27FC236}">
                <a16:creationId xmlns:a16="http://schemas.microsoft.com/office/drawing/2014/main" xmlns="" id="{24597A47-EDA0-224A-83F6-6A23A268F3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4D3691F-381A-8240-98E2-C675C7B1E26A}"/>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138825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2338F25-A12E-5C4C-9320-6CE2B34F80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A51E0D3-AD58-3F42-A1B7-64BDAF779C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59D39D-9AC2-304F-9CE3-938B61ED5A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496D1-BC3E-0F42-A029-73FD6D3F365C}" type="datetimeFigureOut">
              <a:rPr lang="en-US" smtClean="0"/>
              <a:t>4/14/2020</a:t>
            </a:fld>
            <a:endParaRPr lang="en-US"/>
          </a:p>
        </p:txBody>
      </p:sp>
      <p:sp>
        <p:nvSpPr>
          <p:cNvPr id="5" name="Footer Placeholder 4">
            <a:extLst>
              <a:ext uri="{FF2B5EF4-FFF2-40B4-BE49-F238E27FC236}">
                <a16:creationId xmlns:a16="http://schemas.microsoft.com/office/drawing/2014/main" xmlns="" id="{83EFA80A-F2E6-A841-9EF2-74B8A60B5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B229DA6-0933-7444-B790-813E45D06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5E3B2-F278-E34C-8122-10E702B5A935}" type="slidenum">
              <a:rPr lang="en-US" smtClean="0"/>
              <a:t>‹#›</a:t>
            </a:fld>
            <a:endParaRPr lang="en-US"/>
          </a:p>
        </p:txBody>
      </p:sp>
    </p:spTree>
    <p:extLst>
      <p:ext uri="{BB962C8B-B14F-4D97-AF65-F5344CB8AC3E}">
        <p14:creationId xmlns:p14="http://schemas.microsoft.com/office/powerpoint/2010/main" val="3896179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aei.org/research-products/report/national-coronavirus-response-a-road-map-to-reopenin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 of the 2019–20 Wuhan coronavirus outbreak - Wikipedia">
            <a:extLst>
              <a:ext uri="{FF2B5EF4-FFF2-40B4-BE49-F238E27FC236}">
                <a16:creationId xmlns:a16="http://schemas.microsoft.com/office/drawing/2014/main" xmlns="" id="{A911A2C8-C7F9-4345-AC5B-B4CAFFC51DB3}"/>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812505" y="2798662"/>
            <a:ext cx="2566989" cy="2566989"/>
          </a:xfrm>
        </p:spPr>
      </p:pic>
      <p:sp>
        <p:nvSpPr>
          <p:cNvPr id="4" name="Rectangle 3">
            <a:extLst>
              <a:ext uri="{FF2B5EF4-FFF2-40B4-BE49-F238E27FC236}">
                <a16:creationId xmlns:a16="http://schemas.microsoft.com/office/drawing/2014/main" xmlns="" id="{5730DE0C-303B-954A-BAD0-0C6AE511EC95}"/>
              </a:ext>
            </a:extLst>
          </p:cNvPr>
          <p:cNvSpPr/>
          <p:nvPr/>
        </p:nvSpPr>
        <p:spPr>
          <a:xfrm>
            <a:off x="0" y="0"/>
            <a:ext cx="12192000" cy="2600696"/>
          </a:xfrm>
          <a:prstGeom prst="rect">
            <a:avLst/>
          </a:prstGeom>
          <a:gradFill flip="none" rotWithShape="1">
            <a:gsLst>
              <a:gs pos="0">
                <a:srgbClr val="479DA5">
                  <a:shade val="30000"/>
                  <a:satMod val="115000"/>
                </a:srgbClr>
              </a:gs>
              <a:gs pos="50000">
                <a:srgbClr val="479DA5">
                  <a:shade val="67500"/>
                  <a:satMod val="115000"/>
                </a:srgbClr>
              </a:gs>
              <a:gs pos="100000">
                <a:srgbClr val="479DA5">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CB35999-466F-4438-9585-F72531ACCC0C}"/>
              </a:ext>
            </a:extLst>
          </p:cNvPr>
          <p:cNvSpPr>
            <a:spLocks noGrp="1"/>
          </p:cNvSpPr>
          <p:nvPr>
            <p:ph type="title"/>
          </p:nvPr>
        </p:nvSpPr>
        <p:spPr>
          <a:xfrm>
            <a:off x="757813" y="506132"/>
            <a:ext cx="10817888" cy="1325563"/>
          </a:xfrm>
        </p:spPr>
        <p:txBody>
          <a:bodyPr/>
          <a:lstStyle/>
          <a:p>
            <a:pPr algn="ctr"/>
            <a:r>
              <a:rPr lang="en-US" b="1" dirty="0">
                <a:solidFill>
                  <a:schemeClr val="bg1"/>
                </a:solidFill>
                <a:cs typeface="Calibri Light"/>
              </a:rPr>
              <a:t>Colorado Springs City Council</a:t>
            </a:r>
            <a:br>
              <a:rPr lang="en-US" b="1" dirty="0">
                <a:solidFill>
                  <a:schemeClr val="bg1"/>
                </a:solidFill>
                <a:cs typeface="Calibri Light"/>
              </a:rPr>
            </a:br>
            <a:r>
              <a:rPr lang="en-US" b="1" dirty="0">
                <a:solidFill>
                  <a:schemeClr val="bg1"/>
                </a:solidFill>
                <a:cs typeface="Calibri Light"/>
              </a:rPr>
              <a:t>COVID-19 Update</a:t>
            </a:r>
            <a:endParaRPr lang="en-US" b="1" dirty="0">
              <a:solidFill>
                <a:schemeClr val="bg1"/>
              </a:solidFill>
            </a:endParaRPr>
          </a:p>
        </p:txBody>
      </p:sp>
      <p:pic>
        <p:nvPicPr>
          <p:cNvPr id="9" name="Picture 8">
            <a:extLst>
              <a:ext uri="{FF2B5EF4-FFF2-40B4-BE49-F238E27FC236}">
                <a16:creationId xmlns:a16="http://schemas.microsoft.com/office/drawing/2014/main" xmlns="" id="{CD0009AD-1F2E-714A-A7F9-8B486D73FFEF}"/>
              </a:ext>
            </a:extLst>
          </p:cNvPr>
          <p:cNvPicPr>
            <a:picLocks noChangeAspect="1"/>
          </p:cNvPicPr>
          <p:nvPr/>
        </p:nvPicPr>
        <p:blipFill>
          <a:blip r:embed="rId3"/>
          <a:stretch>
            <a:fillRect/>
          </a:stretch>
        </p:blipFill>
        <p:spPr>
          <a:xfrm>
            <a:off x="9463087" y="5150508"/>
            <a:ext cx="2566988" cy="1644477"/>
          </a:xfrm>
          <a:prstGeom prst="rect">
            <a:avLst/>
          </a:prstGeom>
        </p:spPr>
      </p:pic>
      <p:sp>
        <p:nvSpPr>
          <p:cNvPr id="10" name="Subtitle 2">
            <a:extLst>
              <a:ext uri="{FF2B5EF4-FFF2-40B4-BE49-F238E27FC236}">
                <a16:creationId xmlns:a16="http://schemas.microsoft.com/office/drawing/2014/main" xmlns="" id="{9B3B57BF-587F-CE40-9A27-C0D69CBE62F0}"/>
              </a:ext>
            </a:extLst>
          </p:cNvPr>
          <p:cNvSpPr txBox="1">
            <a:spLocks/>
          </p:cNvSpPr>
          <p:nvPr/>
        </p:nvSpPr>
        <p:spPr>
          <a:xfrm>
            <a:off x="160337" y="5491607"/>
            <a:ext cx="8051084" cy="1117721"/>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dirty="0">
                <a:solidFill>
                  <a:srgbClr val="7F5D29"/>
                </a:solidFill>
              </a:rPr>
              <a:t>Presented by: Susan Wheelan, El Paso County Public Health Director and Dr. Leon Kelly, </a:t>
            </a:r>
            <a:r>
              <a:rPr lang="en-US" sz="1200" dirty="0">
                <a:solidFill>
                  <a:srgbClr val="7F5D29"/>
                </a:solidFill>
                <a:ea typeface="+mn-lt"/>
                <a:cs typeface="+mn-lt"/>
              </a:rPr>
              <a:t>El Paso County Public Health Deputy Medical Director/</a:t>
            </a:r>
            <a:r>
              <a:rPr lang="en-US" sz="1200" dirty="0">
                <a:solidFill>
                  <a:srgbClr val="7F5D29"/>
                </a:solidFill>
              </a:rPr>
              <a:t>El Paso County Coroner </a:t>
            </a:r>
            <a:endParaRPr lang="en-US" sz="1200" dirty="0">
              <a:solidFill>
                <a:srgbClr val="7F5D29"/>
              </a:solidFill>
              <a:cs typeface="Calibri"/>
            </a:endParaRPr>
          </a:p>
          <a:p>
            <a:pPr algn="l"/>
            <a:r>
              <a:rPr lang="en-US" sz="1200" dirty="0">
                <a:solidFill>
                  <a:srgbClr val="7F5D29"/>
                </a:solidFill>
              </a:rPr>
              <a:t>Compiled with assistance from: Dr. Robin Johnson, </a:t>
            </a:r>
            <a:r>
              <a:rPr lang="en-US" sz="1200" dirty="0">
                <a:solidFill>
                  <a:srgbClr val="7F5D29"/>
                </a:solidFill>
                <a:ea typeface="+mn-lt"/>
                <a:cs typeface="+mn-lt"/>
              </a:rPr>
              <a:t>El Paso County Public Health Medical Director</a:t>
            </a:r>
            <a:r>
              <a:rPr lang="en-US" sz="1200" dirty="0">
                <a:solidFill>
                  <a:srgbClr val="7F5D29"/>
                </a:solidFill>
              </a:rPr>
              <a:t> and the Public Health Data and Analytics Office </a:t>
            </a:r>
            <a:endParaRPr lang="en-US" sz="1200">
              <a:solidFill>
                <a:srgbClr val="7F5D29"/>
              </a:solidFill>
              <a:cs typeface="Calibri"/>
            </a:endParaRPr>
          </a:p>
          <a:p>
            <a:pPr algn="l"/>
            <a:r>
              <a:rPr lang="en-US" sz="1200" dirty="0">
                <a:solidFill>
                  <a:srgbClr val="7F5D29"/>
                </a:solidFill>
              </a:rPr>
              <a:t>To: El Paso County Board of County Commissioners</a:t>
            </a:r>
            <a:endParaRPr lang="en-US" sz="1200" dirty="0">
              <a:solidFill>
                <a:srgbClr val="7F5D29"/>
              </a:solidFill>
              <a:cs typeface="Calibri"/>
            </a:endParaRPr>
          </a:p>
          <a:p>
            <a:pPr algn="l"/>
            <a:r>
              <a:rPr lang="en-US" sz="1200" dirty="0">
                <a:solidFill>
                  <a:srgbClr val="7F5D29"/>
                </a:solidFill>
              </a:rPr>
              <a:t>Date: April 14, 2020</a:t>
            </a:r>
            <a:endParaRPr lang="en-US" sz="1200" dirty="0">
              <a:solidFill>
                <a:srgbClr val="7F5D29"/>
              </a:solidFill>
              <a:cs typeface="Calibri"/>
            </a:endParaRPr>
          </a:p>
        </p:txBody>
      </p:sp>
    </p:spTree>
    <p:extLst>
      <p:ext uri="{BB962C8B-B14F-4D97-AF65-F5344CB8AC3E}">
        <p14:creationId xmlns:p14="http://schemas.microsoft.com/office/powerpoint/2010/main" val="119097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19EEE2E-5A1F-DC4C-8DD4-09AF973D811A}"/>
              </a:ext>
            </a:extLst>
          </p:cNvPr>
          <p:cNvSpPr/>
          <p:nvPr/>
        </p:nvSpPr>
        <p:spPr>
          <a:xfrm>
            <a:off x="0" y="6378381"/>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67E0A8E2-A527-5140-8206-5E85F445D671}"/>
              </a:ext>
            </a:extLst>
          </p:cNvPr>
          <p:cNvSpPr txBox="1"/>
          <p:nvPr/>
        </p:nvSpPr>
        <p:spPr>
          <a:xfrm>
            <a:off x="239872" y="6425283"/>
            <a:ext cx="3463044" cy="369332"/>
          </a:xfrm>
          <a:prstGeom prst="rect">
            <a:avLst/>
          </a:prstGeom>
          <a:noFill/>
        </p:spPr>
        <p:txBody>
          <a:bodyPr wrap="square" rtlCol="0">
            <a:spAutoFit/>
          </a:bodyPr>
          <a:lstStyle/>
          <a:p>
            <a:r>
              <a:rPr lang="en-US">
                <a:solidFill>
                  <a:schemeClr val="bg1"/>
                </a:solidFill>
              </a:rPr>
              <a:t>Prevent • Promote • Protect</a:t>
            </a:r>
          </a:p>
        </p:txBody>
      </p:sp>
      <p:sp>
        <p:nvSpPr>
          <p:cNvPr id="10" name="TextBox 9">
            <a:extLst>
              <a:ext uri="{FF2B5EF4-FFF2-40B4-BE49-F238E27FC236}">
                <a16:creationId xmlns:a16="http://schemas.microsoft.com/office/drawing/2014/main" xmlns="" id="{9DD76E92-BCB4-A14D-B726-63F090B52FA1}"/>
              </a:ext>
            </a:extLst>
          </p:cNvPr>
          <p:cNvSpPr txBox="1"/>
          <p:nvPr/>
        </p:nvSpPr>
        <p:spPr>
          <a:xfrm>
            <a:off x="8961499" y="6422977"/>
            <a:ext cx="3059875" cy="338554"/>
          </a:xfrm>
          <a:prstGeom prst="rect">
            <a:avLst/>
          </a:prstGeom>
          <a:noFill/>
        </p:spPr>
        <p:txBody>
          <a:bodyPr wrap="square" rtlCol="0">
            <a:spAutoFit/>
          </a:bodyPr>
          <a:lstStyle/>
          <a:p>
            <a:r>
              <a:rPr lang="en-US" sz="1600">
                <a:solidFill>
                  <a:schemeClr val="bg1"/>
                </a:solidFill>
              </a:rPr>
              <a:t>www.elpasocountyhealth.org</a:t>
            </a:r>
          </a:p>
        </p:txBody>
      </p:sp>
      <p:pic>
        <p:nvPicPr>
          <p:cNvPr id="11" name="Picture 10" descr="COvs.neighbor.pdf - Adobe Reader">
            <a:extLst>
              <a:ext uri="{FF2B5EF4-FFF2-40B4-BE49-F238E27FC236}">
                <a16:creationId xmlns:a16="http://schemas.microsoft.com/office/drawing/2014/main" xmlns="" id="{22BB2E14-BD33-48AB-8EA7-3592D446ECA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25850" y="615462"/>
            <a:ext cx="8400518" cy="4877606"/>
          </a:xfrm>
          <a:prstGeom prst="rect">
            <a:avLst/>
          </a:prstGeom>
        </p:spPr>
      </p:pic>
      <p:sp>
        <p:nvSpPr>
          <p:cNvPr id="13" name="TextBox 12">
            <a:extLst>
              <a:ext uri="{FF2B5EF4-FFF2-40B4-BE49-F238E27FC236}">
                <a16:creationId xmlns:a16="http://schemas.microsoft.com/office/drawing/2014/main" xmlns="" id="{5C984EC2-C5DA-433B-852C-F0D41D0780A7}"/>
              </a:ext>
            </a:extLst>
          </p:cNvPr>
          <p:cNvSpPr txBox="1"/>
          <p:nvPr/>
        </p:nvSpPr>
        <p:spPr>
          <a:xfrm>
            <a:off x="1951894" y="5622742"/>
            <a:ext cx="7821722" cy="527067"/>
          </a:xfrm>
          <a:prstGeom prst="rect">
            <a:avLst/>
          </a:prstGeom>
          <a:noFill/>
        </p:spPr>
        <p:txBody>
          <a:bodyPr wrap="square" rtlCol="0">
            <a:spAutoFit/>
          </a:bodyPr>
          <a:lstStyle/>
          <a:p>
            <a:pPr algn="ctr"/>
            <a:r>
              <a:rPr lang="en-US" sz="1000"/>
              <a:t>Colorado and neighboring states:  COVID-19 Cases/100,000 vs Tested/100,000 – 13-Apr-2020. </a:t>
            </a:r>
            <a:r>
              <a:rPr lang="en-US" sz="1000">
                <a:ea typeface="Calibri" panose="020F0502020204030204" pitchFamily="34" charset="0"/>
                <a:cs typeface="Times New Roman"/>
              </a:rPr>
              <a:t>Data from JHU-JSSE Interactive Map (13-April-2020)</a:t>
            </a:r>
            <a:r>
              <a:rPr lang="en-US" sz="1000">
                <a:ea typeface="+mn-lt"/>
                <a:cs typeface="+mn-lt"/>
              </a:rPr>
              <a:t>, analyzed by </a:t>
            </a:r>
            <a:r>
              <a:rPr lang="en-US" sz="1000">
                <a:ea typeface="Calibri" panose="020F0502020204030204" pitchFamily="34" charset="0"/>
                <a:cs typeface="Calibri"/>
              </a:rPr>
              <a:t>El Paso County Public Health Data and Analytics Office. </a:t>
            </a:r>
            <a:endParaRPr lang="en-US" sz="1000">
              <a:ea typeface="+mn-lt"/>
              <a:cs typeface="+mn-lt"/>
            </a:endParaRPr>
          </a:p>
          <a:p>
            <a:pPr algn="ctr"/>
            <a:endParaRPr lang="en-US" sz="825" i="1">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B6B21933-6CE1-CB41-BE27-9F32C026D164}"/>
              </a:ext>
            </a:extLst>
          </p:cNvPr>
          <p:cNvSpPr txBox="1"/>
          <p:nvPr/>
        </p:nvSpPr>
        <p:spPr>
          <a:xfrm>
            <a:off x="3981823" y="2791481"/>
            <a:ext cx="2014530" cy="461665"/>
          </a:xfrm>
          <a:prstGeom prst="rect">
            <a:avLst/>
          </a:prstGeom>
          <a:noFill/>
        </p:spPr>
        <p:txBody>
          <a:bodyPr wrap="square" rtlCol="0">
            <a:spAutoFit/>
          </a:bodyPr>
          <a:lstStyle/>
          <a:p>
            <a:r>
              <a:rPr lang="en-US" sz="1200"/>
              <a:t>points sized by </a:t>
            </a:r>
            <a:r>
              <a:rPr lang="en-US" sz="1100"/>
              <a:t>deaths</a:t>
            </a:r>
            <a:r>
              <a:rPr lang="en-US" sz="1200"/>
              <a:t>/100k</a:t>
            </a:r>
          </a:p>
          <a:p>
            <a:endParaRPr lang="en-US" sz="1200"/>
          </a:p>
        </p:txBody>
      </p:sp>
    </p:spTree>
    <p:extLst>
      <p:ext uri="{BB962C8B-B14F-4D97-AF65-F5344CB8AC3E}">
        <p14:creationId xmlns:p14="http://schemas.microsoft.com/office/powerpoint/2010/main" val="2950698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385756CF-5AF1-42DF-9BC5-785B7C013F1E}"/>
              </a:ext>
            </a:extLst>
          </p:cNvPr>
          <p:cNvSpPr/>
          <p:nvPr/>
        </p:nvSpPr>
        <p:spPr>
          <a:xfrm>
            <a:off x="1301381" y="5852854"/>
            <a:ext cx="8896366" cy="400110"/>
          </a:xfrm>
          <a:prstGeom prst="rect">
            <a:avLst/>
          </a:prstGeom>
        </p:spPr>
        <p:txBody>
          <a:bodyPr wrap="square" anchor="t">
            <a:spAutoFit/>
          </a:bodyPr>
          <a:lstStyle/>
          <a:p>
            <a:pPr algn="ctr"/>
            <a:r>
              <a:rPr lang="en-US" sz="1000"/>
              <a:t>Top 8 Colorado Counties by COVID-19 Case Count – 13-Apr-2020. </a:t>
            </a:r>
            <a:r>
              <a:rPr lang="en-US" sz="1000">
                <a:ea typeface="Calibri" panose="020F0502020204030204" pitchFamily="34" charset="0"/>
                <a:cs typeface="Times New Roman"/>
              </a:rPr>
              <a:t>Data from CDPHE (12-Apr-2020)</a:t>
            </a:r>
            <a:r>
              <a:rPr lang="en-US" sz="1000">
                <a:ea typeface="+mn-lt"/>
                <a:cs typeface="+mn-lt"/>
              </a:rPr>
              <a:t>, analyzed by </a:t>
            </a:r>
            <a:r>
              <a:rPr lang="en-US" sz="1000">
                <a:ea typeface="Calibri" panose="020F0502020204030204" pitchFamily="34" charset="0"/>
                <a:cs typeface="Calibri"/>
              </a:rPr>
              <a:t>El Paso County Public Health Data and Analytics Office. </a:t>
            </a:r>
            <a:endParaRPr lang="en-US" sz="1000"/>
          </a:p>
          <a:p>
            <a:endParaRPr lang="en-US" sz="1000">
              <a:cs typeface="Times New Roman"/>
            </a:endParaRPr>
          </a:p>
        </p:txBody>
      </p:sp>
      <p:sp>
        <p:nvSpPr>
          <p:cNvPr id="8" name="Rectangle 7">
            <a:extLst>
              <a:ext uri="{FF2B5EF4-FFF2-40B4-BE49-F238E27FC236}">
                <a16:creationId xmlns:a16="http://schemas.microsoft.com/office/drawing/2014/main" xmlns="" id="{B19EEE2E-5A1F-DC4C-8DD4-09AF973D811A}"/>
              </a:ext>
            </a:extLst>
          </p:cNvPr>
          <p:cNvSpPr/>
          <p:nvPr/>
        </p:nvSpPr>
        <p:spPr>
          <a:xfrm>
            <a:off x="0" y="6378381"/>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67E0A8E2-A527-5140-8206-5E85F445D671}"/>
              </a:ext>
            </a:extLst>
          </p:cNvPr>
          <p:cNvSpPr txBox="1"/>
          <p:nvPr/>
        </p:nvSpPr>
        <p:spPr>
          <a:xfrm>
            <a:off x="239872" y="6425283"/>
            <a:ext cx="3463044" cy="369332"/>
          </a:xfrm>
          <a:prstGeom prst="rect">
            <a:avLst/>
          </a:prstGeom>
          <a:noFill/>
        </p:spPr>
        <p:txBody>
          <a:bodyPr wrap="square" rtlCol="0">
            <a:spAutoFit/>
          </a:bodyPr>
          <a:lstStyle/>
          <a:p>
            <a:r>
              <a:rPr lang="en-US">
                <a:solidFill>
                  <a:schemeClr val="bg1"/>
                </a:solidFill>
              </a:rPr>
              <a:t>Prevent • Promote • Protect</a:t>
            </a:r>
          </a:p>
        </p:txBody>
      </p:sp>
      <p:sp>
        <p:nvSpPr>
          <p:cNvPr id="10" name="TextBox 9">
            <a:extLst>
              <a:ext uri="{FF2B5EF4-FFF2-40B4-BE49-F238E27FC236}">
                <a16:creationId xmlns:a16="http://schemas.microsoft.com/office/drawing/2014/main" xmlns="" id="{9DD76E92-BCB4-A14D-B726-63F090B52FA1}"/>
              </a:ext>
            </a:extLst>
          </p:cNvPr>
          <p:cNvSpPr txBox="1"/>
          <p:nvPr/>
        </p:nvSpPr>
        <p:spPr>
          <a:xfrm>
            <a:off x="8961499" y="6422977"/>
            <a:ext cx="3059875" cy="338554"/>
          </a:xfrm>
          <a:prstGeom prst="rect">
            <a:avLst/>
          </a:prstGeom>
          <a:noFill/>
        </p:spPr>
        <p:txBody>
          <a:bodyPr wrap="square" rtlCol="0">
            <a:spAutoFit/>
          </a:bodyPr>
          <a:lstStyle/>
          <a:p>
            <a:r>
              <a:rPr lang="en-US" sz="1600">
                <a:solidFill>
                  <a:schemeClr val="bg1"/>
                </a:solidFill>
              </a:rPr>
              <a:t>www.elpasocountyhealth.org</a:t>
            </a:r>
          </a:p>
        </p:txBody>
      </p:sp>
      <p:sp>
        <p:nvSpPr>
          <p:cNvPr id="3" name="TextBox 2">
            <a:extLst>
              <a:ext uri="{FF2B5EF4-FFF2-40B4-BE49-F238E27FC236}">
                <a16:creationId xmlns:a16="http://schemas.microsoft.com/office/drawing/2014/main" xmlns="" id="{3978F663-0ACA-49F9-A251-00A52C51CDB1}"/>
              </a:ext>
            </a:extLst>
          </p:cNvPr>
          <p:cNvSpPr txBox="1"/>
          <p:nvPr/>
        </p:nvSpPr>
        <p:spPr>
          <a:xfrm>
            <a:off x="3595708" y="297260"/>
            <a:ext cx="4084315" cy="369332"/>
          </a:xfrm>
          <a:prstGeom prst="rect">
            <a:avLst/>
          </a:prstGeom>
          <a:noFill/>
        </p:spPr>
        <p:txBody>
          <a:bodyPr wrap="square" rtlCol="0">
            <a:spAutoFit/>
          </a:bodyPr>
          <a:lstStyle/>
          <a:p>
            <a:r>
              <a:rPr lang="en-US">
                <a:solidFill>
                  <a:srgbClr val="FF0000"/>
                </a:solidFill>
              </a:rPr>
              <a:t>&lt;will update with Monday COB #s&gt;</a:t>
            </a:r>
          </a:p>
        </p:txBody>
      </p:sp>
      <p:pic>
        <p:nvPicPr>
          <p:cNvPr id="4" name="Picture 3" descr="A screenshot of a cell phone&#10;&#10;Description automatically generated">
            <a:extLst>
              <a:ext uri="{FF2B5EF4-FFF2-40B4-BE49-F238E27FC236}">
                <a16:creationId xmlns:a16="http://schemas.microsoft.com/office/drawing/2014/main" xmlns="" id="{9CD63C9C-EAF6-5545-9BF0-AA10E0CD3FE6}"/>
              </a:ext>
            </a:extLst>
          </p:cNvPr>
          <p:cNvPicPr>
            <a:picLocks noChangeAspect="1"/>
          </p:cNvPicPr>
          <p:nvPr/>
        </p:nvPicPr>
        <p:blipFill>
          <a:blip r:embed="rId3"/>
          <a:stretch>
            <a:fillRect/>
          </a:stretch>
        </p:blipFill>
        <p:spPr>
          <a:xfrm>
            <a:off x="1371689" y="174149"/>
            <a:ext cx="8755751" cy="5676398"/>
          </a:xfrm>
          <a:prstGeom prst="rect">
            <a:avLst/>
          </a:prstGeom>
        </p:spPr>
      </p:pic>
      <p:sp>
        <p:nvSpPr>
          <p:cNvPr id="11" name="TextBox 10">
            <a:extLst>
              <a:ext uri="{FF2B5EF4-FFF2-40B4-BE49-F238E27FC236}">
                <a16:creationId xmlns:a16="http://schemas.microsoft.com/office/drawing/2014/main" xmlns="" id="{4E63BAD7-6B68-3846-8BD8-363C402556DD}"/>
              </a:ext>
            </a:extLst>
          </p:cNvPr>
          <p:cNvSpPr txBox="1"/>
          <p:nvPr/>
        </p:nvSpPr>
        <p:spPr>
          <a:xfrm>
            <a:off x="6717376" y="2566072"/>
            <a:ext cx="2954884" cy="461665"/>
          </a:xfrm>
          <a:prstGeom prst="rect">
            <a:avLst/>
          </a:prstGeom>
          <a:noFill/>
        </p:spPr>
        <p:txBody>
          <a:bodyPr wrap="square" rtlCol="0">
            <a:spAutoFit/>
          </a:bodyPr>
          <a:lstStyle/>
          <a:p>
            <a:r>
              <a:rPr lang="en-US" sz="1200"/>
              <a:t>points sized by total deaths</a:t>
            </a:r>
          </a:p>
          <a:p>
            <a:endParaRPr lang="en-US" sz="1200"/>
          </a:p>
        </p:txBody>
      </p:sp>
    </p:spTree>
    <p:extLst>
      <p:ext uri="{BB962C8B-B14F-4D97-AF65-F5344CB8AC3E}">
        <p14:creationId xmlns:p14="http://schemas.microsoft.com/office/powerpoint/2010/main" val="426341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F5916E8-8143-FE4D-919B-95CEC029309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AC077C3-A72D-E345-8795-AF80EE58C2D2}"/>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xmlns="" id="{9A84B09F-C3CE-6349-8DD1-B24C93E31229}"/>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pic>
        <p:nvPicPr>
          <p:cNvPr id="5" name="Picture 4" descr="A screenshot of a cell phone&#10;&#10;Description automatically generated">
            <a:extLst>
              <a:ext uri="{FF2B5EF4-FFF2-40B4-BE49-F238E27FC236}">
                <a16:creationId xmlns:a16="http://schemas.microsoft.com/office/drawing/2014/main" xmlns="" id="{0A2151E7-AAAC-0E48-BDC8-6E7EC2A875A2}"/>
              </a:ext>
            </a:extLst>
          </p:cNvPr>
          <p:cNvPicPr>
            <a:picLocks noChangeAspect="1"/>
          </p:cNvPicPr>
          <p:nvPr/>
        </p:nvPicPr>
        <p:blipFill>
          <a:blip r:embed="rId2"/>
          <a:stretch>
            <a:fillRect/>
          </a:stretch>
        </p:blipFill>
        <p:spPr>
          <a:xfrm>
            <a:off x="1142365" y="352249"/>
            <a:ext cx="9786473" cy="5537290"/>
          </a:xfrm>
          <a:prstGeom prst="rect">
            <a:avLst/>
          </a:prstGeom>
        </p:spPr>
      </p:pic>
      <p:sp>
        <p:nvSpPr>
          <p:cNvPr id="10" name="TextBox 9">
            <a:extLst>
              <a:ext uri="{FF2B5EF4-FFF2-40B4-BE49-F238E27FC236}">
                <a16:creationId xmlns:a16="http://schemas.microsoft.com/office/drawing/2014/main" xmlns="" id="{9F7AF800-CC48-483E-A16F-3A8CE3301759}"/>
              </a:ext>
            </a:extLst>
          </p:cNvPr>
          <p:cNvSpPr txBox="1"/>
          <p:nvPr/>
        </p:nvSpPr>
        <p:spPr>
          <a:xfrm>
            <a:off x="2124740" y="6042829"/>
            <a:ext cx="7821722" cy="246221"/>
          </a:xfrm>
          <a:prstGeom prst="rect">
            <a:avLst/>
          </a:prstGeom>
          <a:noFill/>
        </p:spPr>
        <p:txBody>
          <a:bodyPr wrap="square" rtlCol="0">
            <a:spAutoFit/>
          </a:bodyPr>
          <a:lstStyle/>
          <a:p>
            <a:pPr algn="ctr"/>
            <a:r>
              <a:rPr lang="en-US" sz="1000"/>
              <a:t>Screen Shots El Paso County Public Health COVID-19 Interactive Dashboard</a:t>
            </a:r>
            <a:r>
              <a:rPr lang="en-US" sz="825" i="1">
                <a:latin typeface="Calibri" panose="020F0502020204030204" pitchFamily="34" charset="0"/>
                <a:cs typeface="Calibri" panose="020F0502020204030204" pitchFamily="34" charset="0"/>
              </a:rPr>
              <a:t> </a:t>
            </a:r>
            <a:r>
              <a:rPr lang="en-US" sz="1000"/>
              <a:t>Prototype</a:t>
            </a:r>
            <a:endParaRPr lang="en-US" sz="1000">
              <a:ea typeface="+mn-lt"/>
              <a:cs typeface="+mn-lt"/>
            </a:endParaRPr>
          </a:p>
        </p:txBody>
      </p:sp>
    </p:spTree>
    <p:extLst>
      <p:ext uri="{BB962C8B-B14F-4D97-AF65-F5344CB8AC3E}">
        <p14:creationId xmlns:p14="http://schemas.microsoft.com/office/powerpoint/2010/main" val="4232049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F5916E8-8143-FE4D-919B-95CEC029309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AC077C3-A72D-E345-8795-AF80EE58C2D2}"/>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xmlns="" id="{9A84B09F-C3CE-6349-8DD1-B24C93E31229}"/>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pic>
        <p:nvPicPr>
          <p:cNvPr id="10" name="Picture 9" descr="A screenshot of a cell phone&#10;&#10;Description automatically generated">
            <a:extLst>
              <a:ext uri="{FF2B5EF4-FFF2-40B4-BE49-F238E27FC236}">
                <a16:creationId xmlns:a16="http://schemas.microsoft.com/office/drawing/2014/main" xmlns="" id="{BB229A90-AFD0-B946-B04B-4288AD89EB8D}"/>
              </a:ext>
            </a:extLst>
          </p:cNvPr>
          <p:cNvPicPr>
            <a:picLocks noChangeAspect="1"/>
          </p:cNvPicPr>
          <p:nvPr/>
        </p:nvPicPr>
        <p:blipFill>
          <a:blip r:embed="rId2"/>
          <a:stretch>
            <a:fillRect/>
          </a:stretch>
        </p:blipFill>
        <p:spPr>
          <a:xfrm>
            <a:off x="959556" y="433095"/>
            <a:ext cx="9476914" cy="5609438"/>
          </a:xfrm>
          <a:prstGeom prst="rect">
            <a:avLst/>
          </a:prstGeom>
        </p:spPr>
      </p:pic>
      <p:sp>
        <p:nvSpPr>
          <p:cNvPr id="6" name="TextBox 5">
            <a:extLst>
              <a:ext uri="{FF2B5EF4-FFF2-40B4-BE49-F238E27FC236}">
                <a16:creationId xmlns:a16="http://schemas.microsoft.com/office/drawing/2014/main" xmlns="" id="{D95DE860-F2EB-2848-B628-505608C6DAEF}"/>
              </a:ext>
            </a:extLst>
          </p:cNvPr>
          <p:cNvSpPr txBox="1"/>
          <p:nvPr/>
        </p:nvSpPr>
        <p:spPr>
          <a:xfrm>
            <a:off x="1787152" y="6042829"/>
            <a:ext cx="7821722" cy="373179"/>
          </a:xfrm>
          <a:prstGeom prst="rect">
            <a:avLst/>
          </a:prstGeom>
          <a:noFill/>
        </p:spPr>
        <p:txBody>
          <a:bodyPr wrap="square" rtlCol="0">
            <a:spAutoFit/>
          </a:bodyPr>
          <a:lstStyle/>
          <a:p>
            <a:pPr algn="ctr"/>
            <a:r>
              <a:rPr lang="en-US" sz="1000"/>
              <a:t>Screen Shots El Paso County Public Health COVID-19 Interactive Dashboard Prototype</a:t>
            </a:r>
            <a:endParaRPr lang="en-US" sz="1000">
              <a:ea typeface="+mn-lt"/>
              <a:cs typeface="+mn-lt"/>
            </a:endParaRPr>
          </a:p>
          <a:p>
            <a:pPr algn="ctr"/>
            <a:endParaRPr lang="en-US" sz="825" i="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2158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F5916E8-8143-FE4D-919B-95CEC029309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AC077C3-A72D-E345-8795-AF80EE58C2D2}"/>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xmlns="" id="{9A84B09F-C3CE-6349-8DD1-B24C93E31229}"/>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pic>
        <p:nvPicPr>
          <p:cNvPr id="5" name="Picture 4">
            <a:extLst>
              <a:ext uri="{FF2B5EF4-FFF2-40B4-BE49-F238E27FC236}">
                <a16:creationId xmlns:a16="http://schemas.microsoft.com/office/drawing/2014/main" xmlns="" id="{228881F7-3425-B647-B006-4FB7B912419D}"/>
              </a:ext>
            </a:extLst>
          </p:cNvPr>
          <p:cNvPicPr>
            <a:picLocks noChangeAspect="1"/>
          </p:cNvPicPr>
          <p:nvPr/>
        </p:nvPicPr>
        <p:blipFill>
          <a:blip r:embed="rId2"/>
          <a:stretch>
            <a:fillRect/>
          </a:stretch>
        </p:blipFill>
        <p:spPr>
          <a:xfrm>
            <a:off x="1390955" y="669824"/>
            <a:ext cx="8843292" cy="4989333"/>
          </a:xfrm>
          <a:prstGeom prst="rect">
            <a:avLst/>
          </a:prstGeom>
        </p:spPr>
      </p:pic>
      <p:sp>
        <p:nvSpPr>
          <p:cNvPr id="6" name="TextBox 5">
            <a:extLst>
              <a:ext uri="{FF2B5EF4-FFF2-40B4-BE49-F238E27FC236}">
                <a16:creationId xmlns:a16="http://schemas.microsoft.com/office/drawing/2014/main" xmlns="" id="{4C84739A-A40D-0247-8F8D-5CF85511509D}"/>
              </a:ext>
            </a:extLst>
          </p:cNvPr>
          <p:cNvSpPr txBox="1"/>
          <p:nvPr/>
        </p:nvSpPr>
        <p:spPr>
          <a:xfrm>
            <a:off x="1787152" y="6042829"/>
            <a:ext cx="7821722" cy="373179"/>
          </a:xfrm>
          <a:prstGeom prst="rect">
            <a:avLst/>
          </a:prstGeom>
          <a:noFill/>
        </p:spPr>
        <p:txBody>
          <a:bodyPr wrap="square" rtlCol="0">
            <a:spAutoFit/>
          </a:bodyPr>
          <a:lstStyle/>
          <a:p>
            <a:pPr algn="ctr"/>
            <a:r>
              <a:rPr lang="en-US" sz="1000"/>
              <a:t>Screen Shots El Paso County Public Health COVID-19 Interactive Dashboard Prototype</a:t>
            </a:r>
            <a:endParaRPr lang="en-US" sz="1000">
              <a:ea typeface="+mn-lt"/>
              <a:cs typeface="+mn-lt"/>
            </a:endParaRPr>
          </a:p>
          <a:p>
            <a:pPr algn="ctr"/>
            <a:endParaRPr lang="en-US" sz="825" i="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7140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62331D1-05EE-144B-AD65-A89522DDFB75}"/>
              </a:ext>
            </a:extLst>
          </p:cNvPr>
          <p:cNvSpPr/>
          <p:nvPr/>
        </p:nvSpPr>
        <p:spPr>
          <a:xfrm>
            <a:off x="0" y="1"/>
            <a:ext cx="12192000" cy="1864426"/>
          </a:xfrm>
          <a:prstGeom prst="rect">
            <a:avLst/>
          </a:prstGeom>
          <a:solidFill>
            <a:srgbClr val="479D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805644F-A3C1-4CD6-87DF-787F03462B2E}"/>
              </a:ext>
            </a:extLst>
          </p:cNvPr>
          <p:cNvSpPr>
            <a:spLocks noGrp="1"/>
          </p:cNvSpPr>
          <p:nvPr>
            <p:ph type="title"/>
          </p:nvPr>
        </p:nvSpPr>
        <p:spPr>
          <a:xfrm>
            <a:off x="0" y="1"/>
            <a:ext cx="12192000" cy="1847210"/>
          </a:xfrm>
        </p:spPr>
        <p:txBody>
          <a:bodyPr/>
          <a:lstStyle/>
          <a:p>
            <a:pPr algn="ctr"/>
            <a:r>
              <a:rPr lang="en-US" b="1">
                <a:solidFill>
                  <a:schemeClr val="bg1"/>
                </a:solidFill>
              </a:rPr>
              <a:t>Recovered Cases</a:t>
            </a:r>
          </a:p>
        </p:txBody>
      </p:sp>
      <p:sp>
        <p:nvSpPr>
          <p:cNvPr id="8" name="TextBox 7">
            <a:extLst>
              <a:ext uri="{FF2B5EF4-FFF2-40B4-BE49-F238E27FC236}">
                <a16:creationId xmlns:a16="http://schemas.microsoft.com/office/drawing/2014/main" xmlns="" id="{E33F8EC1-7884-49F3-B07F-0A935E997EEF}"/>
              </a:ext>
            </a:extLst>
          </p:cNvPr>
          <p:cNvSpPr txBox="1"/>
          <p:nvPr/>
        </p:nvSpPr>
        <p:spPr>
          <a:xfrm>
            <a:off x="329723" y="1909035"/>
            <a:ext cx="11239192" cy="3985706"/>
          </a:xfrm>
          <a:prstGeom prst="rect">
            <a:avLst/>
          </a:prstGeom>
          <a:noFill/>
        </p:spPr>
        <p:txBody>
          <a:bodyPr wrap="square" rtlCol="0" anchor="t">
            <a:spAutoFit/>
          </a:bodyPr>
          <a:lstStyle/>
          <a:p>
            <a:pPr marL="285750" indent="-285750">
              <a:buFont typeface="Arial" panose="020B0604020202020204" pitchFamily="34" charset="0"/>
              <a:buChar char="•"/>
            </a:pPr>
            <a:r>
              <a:rPr lang="en-US" sz="2300"/>
              <a:t>Non-confirmed Recovered Cases</a:t>
            </a:r>
          </a:p>
          <a:p>
            <a:pPr marL="742950" lvl="1" indent="-285750">
              <a:buFont typeface="Arial" panose="020B0604020202020204" pitchFamily="34" charset="0"/>
              <a:buChar char="•"/>
            </a:pPr>
            <a:r>
              <a:rPr lang="en-US" sz="2300">
                <a:cs typeface="Calibri"/>
              </a:rPr>
              <a:t>Not Hospitalized + 14 days elapsed since case reported</a:t>
            </a:r>
          </a:p>
          <a:p>
            <a:pPr marL="742950" lvl="1" indent="-285750">
              <a:buFont typeface="Arial" panose="020B0604020202020204" pitchFamily="34" charset="0"/>
              <a:buChar char="•"/>
            </a:pPr>
            <a:endParaRPr lang="en-US" sz="2300">
              <a:cs typeface="Calibri"/>
            </a:endParaRPr>
          </a:p>
          <a:p>
            <a:pPr marL="285750" indent="-285750">
              <a:buFont typeface="Arial" panose="020B0604020202020204" pitchFamily="34" charset="0"/>
              <a:buChar char="•"/>
            </a:pPr>
            <a:endParaRPr lang="en-US" sz="2300"/>
          </a:p>
          <a:p>
            <a:pPr marL="285750" indent="-285750">
              <a:buFont typeface="Arial" panose="020B0604020202020204" pitchFamily="34" charset="0"/>
              <a:buChar char="•"/>
            </a:pPr>
            <a:endParaRPr lang="en-US" sz="2300"/>
          </a:p>
          <a:p>
            <a:endParaRPr lang="en-US" sz="2300"/>
          </a:p>
          <a:p>
            <a:pPr marL="285750" indent="-285750">
              <a:buFont typeface="Arial" panose="020B0604020202020204" pitchFamily="34" charset="0"/>
              <a:buChar char="•"/>
            </a:pPr>
            <a:r>
              <a:rPr lang="en-US" sz="2300"/>
              <a:t>Confirmed Recovered Cases </a:t>
            </a:r>
          </a:p>
          <a:p>
            <a:pPr marL="742950" lvl="1" indent="-285750">
              <a:buFont typeface="Arial" panose="020B0604020202020204" pitchFamily="34" charset="0"/>
              <a:buChar char="•"/>
            </a:pPr>
            <a:r>
              <a:rPr lang="en-US" sz="2300">
                <a:cs typeface="Calibri"/>
              </a:rPr>
              <a:t>Qualitative information collected via case follow-up interviews - starting mid-April</a:t>
            </a:r>
          </a:p>
          <a:p>
            <a:pPr marL="742950" lvl="1" indent="-285750">
              <a:buFont typeface="Arial" panose="020B0604020202020204" pitchFamily="34" charset="0"/>
              <a:buChar char="•"/>
            </a:pPr>
            <a:endParaRPr lang="en-US" sz="2300">
              <a:cs typeface="Calibri"/>
            </a:endParaRPr>
          </a:p>
          <a:p>
            <a:pPr marL="742950" lvl="1" indent="-285750">
              <a:buFont typeface="Arial" panose="020B0604020202020204" pitchFamily="34" charset="0"/>
              <a:buChar char="•"/>
            </a:pPr>
            <a:endParaRPr lang="en-US" sz="2300">
              <a:cs typeface="Calibri"/>
            </a:endParaRPr>
          </a:p>
          <a:p>
            <a:pPr lvl="1"/>
            <a:endParaRPr lang="en-US" sz="2300">
              <a:cs typeface="Calibri"/>
            </a:endParaRPr>
          </a:p>
        </p:txBody>
      </p:sp>
      <p:sp>
        <p:nvSpPr>
          <p:cNvPr id="5" name="Rectangle 4">
            <a:extLst>
              <a:ext uri="{FF2B5EF4-FFF2-40B4-BE49-F238E27FC236}">
                <a16:creationId xmlns:a16="http://schemas.microsoft.com/office/drawing/2014/main" xmlns="" id="{D9D3C14E-D674-1E48-A21B-FA5F3628AC79}"/>
              </a:ext>
            </a:extLst>
          </p:cNvPr>
          <p:cNvSpPr/>
          <p:nvPr/>
        </p:nvSpPr>
        <p:spPr>
          <a:xfrm>
            <a:off x="0" y="6383751"/>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8CA506AE-76D6-C442-9625-81519082DF9D}"/>
              </a:ext>
            </a:extLst>
          </p:cNvPr>
          <p:cNvSpPr txBox="1"/>
          <p:nvPr/>
        </p:nvSpPr>
        <p:spPr>
          <a:xfrm>
            <a:off x="239872" y="6430653"/>
            <a:ext cx="3463044" cy="369332"/>
          </a:xfrm>
          <a:prstGeom prst="rect">
            <a:avLst/>
          </a:prstGeom>
          <a:noFill/>
        </p:spPr>
        <p:txBody>
          <a:bodyPr wrap="square" rtlCol="0">
            <a:spAutoFit/>
          </a:bodyPr>
          <a:lstStyle/>
          <a:p>
            <a:r>
              <a:rPr lang="en-US">
                <a:solidFill>
                  <a:schemeClr val="bg1"/>
                </a:solidFill>
              </a:rPr>
              <a:t>Prevent • Promote • Protect</a:t>
            </a:r>
          </a:p>
        </p:txBody>
      </p:sp>
      <p:sp>
        <p:nvSpPr>
          <p:cNvPr id="7" name="TextBox 6">
            <a:extLst>
              <a:ext uri="{FF2B5EF4-FFF2-40B4-BE49-F238E27FC236}">
                <a16:creationId xmlns:a16="http://schemas.microsoft.com/office/drawing/2014/main" xmlns="" id="{391F13A0-7528-F343-B416-0F34C36E07BB}"/>
              </a:ext>
            </a:extLst>
          </p:cNvPr>
          <p:cNvSpPr txBox="1"/>
          <p:nvPr/>
        </p:nvSpPr>
        <p:spPr>
          <a:xfrm>
            <a:off x="8961499" y="6428347"/>
            <a:ext cx="3059875" cy="338554"/>
          </a:xfrm>
          <a:prstGeom prst="rect">
            <a:avLst/>
          </a:prstGeom>
          <a:noFill/>
        </p:spPr>
        <p:txBody>
          <a:bodyPr wrap="square" rtlCol="0">
            <a:spAutoFit/>
          </a:bodyPr>
          <a:lstStyle/>
          <a:p>
            <a:r>
              <a:rPr lang="en-US" sz="1600">
                <a:solidFill>
                  <a:schemeClr val="bg1"/>
                </a:solidFill>
              </a:rPr>
              <a:t>www.elpasocountyhealth.org</a:t>
            </a:r>
          </a:p>
        </p:txBody>
      </p:sp>
      <p:sp>
        <p:nvSpPr>
          <p:cNvPr id="11" name="TextBox 10">
            <a:extLst>
              <a:ext uri="{FF2B5EF4-FFF2-40B4-BE49-F238E27FC236}">
                <a16:creationId xmlns:a16="http://schemas.microsoft.com/office/drawing/2014/main" xmlns="" id="{6AD179B5-0E50-4655-AF1D-6B1CC53D3473}"/>
              </a:ext>
            </a:extLst>
          </p:cNvPr>
          <p:cNvSpPr txBox="1"/>
          <p:nvPr/>
        </p:nvSpPr>
        <p:spPr>
          <a:xfrm>
            <a:off x="3321615" y="2923760"/>
            <a:ext cx="5747740" cy="800219"/>
          </a:xfrm>
          <a:prstGeom prst="rect">
            <a:avLst/>
          </a:prstGeom>
          <a:noFill/>
        </p:spPr>
        <p:txBody>
          <a:bodyPr wrap="square" rtlCol="0" anchor="t">
            <a:spAutoFit/>
          </a:bodyPr>
          <a:lstStyle/>
          <a:p>
            <a:pPr algn="ctr"/>
            <a:r>
              <a:rPr lang="en-US" sz="2300">
                <a:solidFill>
                  <a:schemeClr val="accent2"/>
                </a:solidFill>
              </a:rPr>
              <a:t>Non-confirmed Recovered Cases as of April 13 </a:t>
            </a:r>
            <a:r>
              <a:rPr lang="en-US" sz="2300" b="1">
                <a:solidFill>
                  <a:schemeClr val="accent2"/>
                </a:solidFill>
              </a:rPr>
              <a:t>171 out of 248</a:t>
            </a:r>
          </a:p>
        </p:txBody>
      </p:sp>
    </p:spTree>
    <p:extLst>
      <p:ext uri="{BB962C8B-B14F-4D97-AF65-F5344CB8AC3E}">
        <p14:creationId xmlns:p14="http://schemas.microsoft.com/office/powerpoint/2010/main" val="2483296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C6309B7B-4DE1-9B48-8907-6045C15BA9BC}"/>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9FB16CB6-DE00-AF49-BE9F-E67B8C4F6526}"/>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xmlns="" id="{B1FEA103-B7E1-4842-AA19-B91F57612567}"/>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pic>
        <p:nvPicPr>
          <p:cNvPr id="4" name="Picture 3">
            <a:extLst>
              <a:ext uri="{FF2B5EF4-FFF2-40B4-BE49-F238E27FC236}">
                <a16:creationId xmlns:a16="http://schemas.microsoft.com/office/drawing/2014/main" xmlns="" id="{EF5E692F-3575-2049-B858-F3564321B1A8}"/>
              </a:ext>
            </a:extLst>
          </p:cNvPr>
          <p:cNvPicPr>
            <a:picLocks noChangeAspect="1"/>
          </p:cNvPicPr>
          <p:nvPr/>
        </p:nvPicPr>
        <p:blipFill>
          <a:blip r:embed="rId2"/>
          <a:stretch>
            <a:fillRect/>
          </a:stretch>
        </p:blipFill>
        <p:spPr>
          <a:xfrm>
            <a:off x="2206086" y="259670"/>
            <a:ext cx="7600260" cy="5279321"/>
          </a:xfrm>
          <a:prstGeom prst="rect">
            <a:avLst/>
          </a:prstGeom>
        </p:spPr>
      </p:pic>
      <p:sp>
        <p:nvSpPr>
          <p:cNvPr id="10" name="TextBox 9">
            <a:extLst>
              <a:ext uri="{FF2B5EF4-FFF2-40B4-BE49-F238E27FC236}">
                <a16:creationId xmlns:a16="http://schemas.microsoft.com/office/drawing/2014/main" xmlns="" id="{F612EDDE-29CF-8443-A8F0-6440932D7EFB}"/>
              </a:ext>
            </a:extLst>
          </p:cNvPr>
          <p:cNvSpPr txBox="1"/>
          <p:nvPr/>
        </p:nvSpPr>
        <p:spPr>
          <a:xfrm>
            <a:off x="2095355" y="5727586"/>
            <a:ext cx="7821722" cy="373179"/>
          </a:xfrm>
          <a:prstGeom prst="rect">
            <a:avLst/>
          </a:prstGeom>
          <a:noFill/>
        </p:spPr>
        <p:txBody>
          <a:bodyPr wrap="square" rtlCol="0">
            <a:spAutoFit/>
          </a:bodyPr>
          <a:lstStyle/>
          <a:p>
            <a:pPr algn="ctr"/>
            <a:r>
              <a:rPr lang="en-US" sz="1000"/>
              <a:t>EPC COVID-19 Hospitalizations. </a:t>
            </a:r>
            <a:r>
              <a:rPr lang="en-US" sz="1000">
                <a:ea typeface="Calibri" panose="020F0502020204030204" pitchFamily="34" charset="0"/>
                <a:cs typeface="Times New Roman"/>
              </a:rPr>
              <a:t>Data from CEDRS, (13-April-2020)</a:t>
            </a:r>
            <a:r>
              <a:rPr lang="en-US" sz="1000">
                <a:ea typeface="+mn-lt"/>
                <a:cs typeface="+mn-lt"/>
              </a:rPr>
              <a:t>. </a:t>
            </a:r>
            <a:r>
              <a:rPr lang="en-US" sz="1000">
                <a:ea typeface="Calibri" panose="020F0502020204030204" pitchFamily="34" charset="0"/>
                <a:cs typeface="Calibri"/>
              </a:rPr>
              <a:t>El Paso County Public Health Data and Analytics Office. </a:t>
            </a:r>
            <a:endParaRPr lang="en-US" sz="1000">
              <a:ea typeface="+mn-lt"/>
              <a:cs typeface="+mn-lt"/>
            </a:endParaRPr>
          </a:p>
          <a:p>
            <a:pPr algn="ctr"/>
            <a:endParaRPr lang="en-US" sz="825" i="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7591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D283161-99A1-A44A-A9F6-CEC0795E4F8E}"/>
              </a:ext>
            </a:extLst>
          </p:cNvPr>
          <p:cNvSpPr/>
          <p:nvPr/>
        </p:nvSpPr>
        <p:spPr>
          <a:xfrm>
            <a:off x="0" y="6391762"/>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5622C41-C071-934E-BD18-E82D1A1A1BB2}"/>
              </a:ext>
            </a:extLst>
          </p:cNvPr>
          <p:cNvSpPr txBox="1"/>
          <p:nvPr/>
        </p:nvSpPr>
        <p:spPr>
          <a:xfrm>
            <a:off x="239872" y="6438664"/>
            <a:ext cx="3463044" cy="369332"/>
          </a:xfrm>
          <a:prstGeom prst="rect">
            <a:avLst/>
          </a:prstGeom>
          <a:noFill/>
        </p:spPr>
        <p:txBody>
          <a:bodyPr wrap="square" rtlCol="0">
            <a:spAutoFit/>
          </a:bodyPr>
          <a:lstStyle/>
          <a:p>
            <a:r>
              <a:rPr lang="en-US">
                <a:solidFill>
                  <a:schemeClr val="bg1"/>
                </a:solidFill>
              </a:rPr>
              <a:t>Prevent • Promote • Protect</a:t>
            </a:r>
          </a:p>
        </p:txBody>
      </p:sp>
      <p:pic>
        <p:nvPicPr>
          <p:cNvPr id="5" name="Picture 4">
            <a:extLst>
              <a:ext uri="{FF2B5EF4-FFF2-40B4-BE49-F238E27FC236}">
                <a16:creationId xmlns:a16="http://schemas.microsoft.com/office/drawing/2014/main" xmlns="" id="{AB352B0F-EC4E-8347-BD12-C52B3ED50AC8}"/>
              </a:ext>
            </a:extLst>
          </p:cNvPr>
          <p:cNvPicPr>
            <a:picLocks noChangeAspect="1"/>
          </p:cNvPicPr>
          <p:nvPr/>
        </p:nvPicPr>
        <p:blipFill>
          <a:blip r:embed="rId2"/>
          <a:stretch>
            <a:fillRect/>
          </a:stretch>
        </p:blipFill>
        <p:spPr>
          <a:xfrm>
            <a:off x="6184846" y="1485660"/>
            <a:ext cx="5754529" cy="3416959"/>
          </a:xfrm>
          <a:prstGeom prst="rect">
            <a:avLst/>
          </a:prstGeom>
        </p:spPr>
      </p:pic>
      <p:pic>
        <p:nvPicPr>
          <p:cNvPr id="6" name="Picture 5">
            <a:extLst>
              <a:ext uri="{FF2B5EF4-FFF2-40B4-BE49-F238E27FC236}">
                <a16:creationId xmlns:a16="http://schemas.microsoft.com/office/drawing/2014/main" xmlns="" id="{9F8506F8-2C42-FB4C-9CE5-17E97E70A498}"/>
              </a:ext>
            </a:extLst>
          </p:cNvPr>
          <p:cNvPicPr>
            <a:picLocks noChangeAspect="1"/>
          </p:cNvPicPr>
          <p:nvPr/>
        </p:nvPicPr>
        <p:blipFill>
          <a:blip r:embed="rId3"/>
          <a:stretch>
            <a:fillRect/>
          </a:stretch>
        </p:blipFill>
        <p:spPr>
          <a:xfrm>
            <a:off x="306138" y="1491052"/>
            <a:ext cx="5754529" cy="3411567"/>
          </a:xfrm>
          <a:prstGeom prst="rect">
            <a:avLst/>
          </a:prstGeom>
        </p:spPr>
      </p:pic>
      <p:sp>
        <p:nvSpPr>
          <p:cNvPr id="17" name="TextBox 16">
            <a:extLst>
              <a:ext uri="{FF2B5EF4-FFF2-40B4-BE49-F238E27FC236}">
                <a16:creationId xmlns:a16="http://schemas.microsoft.com/office/drawing/2014/main" xmlns="" id="{82EF4A95-A322-8D4A-9B52-75441378CD36}"/>
              </a:ext>
            </a:extLst>
          </p:cNvPr>
          <p:cNvSpPr txBox="1"/>
          <p:nvPr/>
        </p:nvSpPr>
        <p:spPr>
          <a:xfrm>
            <a:off x="2300361" y="5209504"/>
            <a:ext cx="7821722" cy="373179"/>
          </a:xfrm>
          <a:prstGeom prst="rect">
            <a:avLst/>
          </a:prstGeom>
          <a:noFill/>
        </p:spPr>
        <p:txBody>
          <a:bodyPr wrap="square" rtlCol="0">
            <a:spAutoFit/>
          </a:bodyPr>
          <a:lstStyle/>
          <a:p>
            <a:pPr algn="ctr"/>
            <a:r>
              <a:rPr lang="en-US" sz="1000"/>
              <a:t>CO and EPC COVID-19 Cases and Hospitalizations. </a:t>
            </a:r>
            <a:r>
              <a:rPr lang="en-US" sz="1000">
                <a:ea typeface="Calibri" panose="020F0502020204030204" pitchFamily="34" charset="0"/>
                <a:cs typeface="Times New Roman"/>
              </a:rPr>
              <a:t>Data from CEDRS, CDPHE (13-April-2020)</a:t>
            </a:r>
            <a:r>
              <a:rPr lang="en-US" sz="1000">
                <a:ea typeface="+mn-lt"/>
                <a:cs typeface="+mn-lt"/>
              </a:rPr>
              <a:t>. </a:t>
            </a:r>
            <a:r>
              <a:rPr lang="en-US" sz="1000">
                <a:ea typeface="Calibri" panose="020F0502020204030204" pitchFamily="34" charset="0"/>
                <a:cs typeface="Calibri"/>
              </a:rPr>
              <a:t>El Paso County Public Health Data and Analytics Office. </a:t>
            </a:r>
            <a:endParaRPr lang="en-US" sz="1000">
              <a:ea typeface="+mn-lt"/>
              <a:cs typeface="+mn-lt"/>
            </a:endParaRPr>
          </a:p>
          <a:p>
            <a:pPr algn="ctr"/>
            <a:endParaRPr lang="en-US" sz="825" i="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2674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D283161-99A1-A44A-A9F6-CEC0795E4F8E}"/>
              </a:ext>
            </a:extLst>
          </p:cNvPr>
          <p:cNvSpPr/>
          <p:nvPr/>
        </p:nvSpPr>
        <p:spPr>
          <a:xfrm>
            <a:off x="0" y="6391762"/>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5622C41-C071-934E-BD18-E82D1A1A1BB2}"/>
              </a:ext>
            </a:extLst>
          </p:cNvPr>
          <p:cNvSpPr txBox="1"/>
          <p:nvPr/>
        </p:nvSpPr>
        <p:spPr>
          <a:xfrm>
            <a:off x="239872" y="6438664"/>
            <a:ext cx="3463044" cy="369332"/>
          </a:xfrm>
          <a:prstGeom prst="rect">
            <a:avLst/>
          </a:prstGeom>
          <a:noFill/>
        </p:spPr>
        <p:txBody>
          <a:bodyPr wrap="square" rtlCol="0">
            <a:spAutoFit/>
          </a:bodyPr>
          <a:lstStyle/>
          <a:p>
            <a:r>
              <a:rPr lang="en-US">
                <a:solidFill>
                  <a:schemeClr val="bg1"/>
                </a:solidFill>
              </a:rPr>
              <a:t>Prevent • Promote • Protect</a:t>
            </a:r>
          </a:p>
        </p:txBody>
      </p:sp>
      <p:pic>
        <p:nvPicPr>
          <p:cNvPr id="9" name="Picture 4" descr="1920px-Contact-tracing_adapted.svg.png">
            <a:extLst>
              <a:ext uri="{FF2B5EF4-FFF2-40B4-BE49-F238E27FC236}">
                <a16:creationId xmlns:a16="http://schemas.microsoft.com/office/drawing/2014/main" xmlns="" id="{E82B8DCE-C76F-446A-B38E-6CCE40959FBE}"/>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r="1080"/>
          <a:stretch/>
        </p:blipFill>
        <p:spPr>
          <a:xfrm>
            <a:off x="4654297" y="10"/>
            <a:ext cx="7537704" cy="6391752"/>
          </a:xfrm>
          <a:prstGeom prst="rect">
            <a:avLst/>
          </a:prstGeom>
        </p:spPr>
      </p:pic>
      <p:sp>
        <p:nvSpPr>
          <p:cNvPr id="10" name="Title 1">
            <a:extLst>
              <a:ext uri="{FF2B5EF4-FFF2-40B4-BE49-F238E27FC236}">
                <a16:creationId xmlns:a16="http://schemas.microsoft.com/office/drawing/2014/main" xmlns="" id="{AF6F5FE4-2FE2-4070-A324-2E336E6C9571}"/>
              </a:ext>
            </a:extLst>
          </p:cNvPr>
          <p:cNvSpPr>
            <a:spLocks noGrp="1"/>
          </p:cNvSpPr>
          <p:nvPr>
            <p:ph type="title"/>
          </p:nvPr>
        </p:nvSpPr>
        <p:spPr>
          <a:xfrm>
            <a:off x="805105" y="332014"/>
            <a:ext cx="3377183" cy="1557236"/>
          </a:xfrm>
          <a:noFill/>
        </p:spPr>
        <p:txBody>
          <a:bodyPr vert="horz" lIns="91440" tIns="45720" rIns="91440" bIns="45720" rtlCol="0" anchor="b">
            <a:normAutofit/>
          </a:bodyPr>
          <a:lstStyle/>
          <a:p>
            <a:r>
              <a:rPr lang="en-US" sz="4000">
                <a:cs typeface="Calibri Light"/>
              </a:rPr>
              <a:t>Contact Tracing</a:t>
            </a:r>
          </a:p>
        </p:txBody>
      </p:sp>
      <p:sp>
        <p:nvSpPr>
          <p:cNvPr id="11" name="TextBox 10">
            <a:extLst>
              <a:ext uri="{FF2B5EF4-FFF2-40B4-BE49-F238E27FC236}">
                <a16:creationId xmlns:a16="http://schemas.microsoft.com/office/drawing/2014/main" xmlns="" id="{D33D53F1-E3DC-4C3B-AEF0-61CDD9D2B6E5}"/>
              </a:ext>
            </a:extLst>
          </p:cNvPr>
          <p:cNvSpPr txBox="1"/>
          <p:nvPr/>
        </p:nvSpPr>
        <p:spPr>
          <a:xfrm>
            <a:off x="928381" y="2976694"/>
            <a:ext cx="3113713"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 Identify contacts </a:t>
            </a:r>
            <a:endParaRPr lang="en-US" sz="2000">
              <a:cs typeface="Calibri"/>
            </a:endParaRPr>
          </a:p>
        </p:txBody>
      </p:sp>
      <p:sp>
        <p:nvSpPr>
          <p:cNvPr id="12" name="TextBox 11">
            <a:extLst>
              <a:ext uri="{FF2B5EF4-FFF2-40B4-BE49-F238E27FC236}">
                <a16:creationId xmlns:a16="http://schemas.microsoft.com/office/drawing/2014/main" xmlns="" id="{83C7F5C7-2327-495D-948E-3CF454E8E445}"/>
              </a:ext>
            </a:extLst>
          </p:cNvPr>
          <p:cNvSpPr txBox="1"/>
          <p:nvPr/>
        </p:nvSpPr>
        <p:spPr>
          <a:xfrm>
            <a:off x="931440" y="2196778"/>
            <a:ext cx="3433293"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 Identify positive cases quickly</a:t>
            </a:r>
            <a:endParaRPr lang="en-US" sz="2000">
              <a:cs typeface="Calibri"/>
            </a:endParaRPr>
          </a:p>
        </p:txBody>
      </p:sp>
      <p:sp>
        <p:nvSpPr>
          <p:cNvPr id="13" name="TextBox 12">
            <a:extLst>
              <a:ext uri="{FF2B5EF4-FFF2-40B4-BE49-F238E27FC236}">
                <a16:creationId xmlns:a16="http://schemas.microsoft.com/office/drawing/2014/main" xmlns="" id="{049A6481-691C-41F5-91E0-1BC4EDB31144}"/>
              </a:ext>
            </a:extLst>
          </p:cNvPr>
          <p:cNvSpPr txBox="1"/>
          <p:nvPr/>
        </p:nvSpPr>
        <p:spPr>
          <a:xfrm>
            <a:off x="934498" y="3765782"/>
            <a:ext cx="3099732"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 Isolation and Quarantine</a:t>
            </a:r>
            <a:endParaRPr lang="en-US" sz="2000">
              <a:cs typeface="Calibri"/>
            </a:endParaRPr>
          </a:p>
        </p:txBody>
      </p:sp>
      <p:sp>
        <p:nvSpPr>
          <p:cNvPr id="14" name="TextBox 13">
            <a:extLst>
              <a:ext uri="{FF2B5EF4-FFF2-40B4-BE49-F238E27FC236}">
                <a16:creationId xmlns:a16="http://schemas.microsoft.com/office/drawing/2014/main" xmlns="" id="{47662EEC-E47F-4D8C-81AC-9C356B1AF077}"/>
              </a:ext>
            </a:extLst>
          </p:cNvPr>
          <p:cNvSpPr txBox="1"/>
          <p:nvPr/>
        </p:nvSpPr>
        <p:spPr>
          <a:xfrm>
            <a:off x="935373" y="4542638"/>
            <a:ext cx="338585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 Prioritize high-risk or clusters</a:t>
            </a:r>
            <a:endParaRPr lang="en-US" sz="2000">
              <a:cs typeface="Calibri"/>
            </a:endParaRPr>
          </a:p>
        </p:txBody>
      </p:sp>
      <p:sp>
        <p:nvSpPr>
          <p:cNvPr id="15" name="TextBox 14">
            <a:extLst>
              <a:ext uri="{FF2B5EF4-FFF2-40B4-BE49-F238E27FC236}">
                <a16:creationId xmlns:a16="http://schemas.microsoft.com/office/drawing/2014/main" xmlns="" id="{924C76B2-01D4-45FC-B50D-95B614D8C373}"/>
              </a:ext>
            </a:extLst>
          </p:cNvPr>
          <p:cNvSpPr txBox="1"/>
          <p:nvPr/>
        </p:nvSpPr>
        <p:spPr>
          <a:xfrm>
            <a:off x="931440" y="5314687"/>
            <a:ext cx="337886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 Building capacity for opening</a:t>
            </a:r>
            <a:endParaRPr lang="en-US" sz="2000">
              <a:cs typeface="Calibri"/>
            </a:endParaRPr>
          </a:p>
        </p:txBody>
      </p:sp>
    </p:spTree>
    <p:extLst>
      <p:ext uri="{BB962C8B-B14F-4D97-AF65-F5344CB8AC3E}">
        <p14:creationId xmlns:p14="http://schemas.microsoft.com/office/powerpoint/2010/main" val="1759249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D283161-99A1-A44A-A9F6-CEC0795E4F8E}"/>
              </a:ext>
            </a:extLst>
          </p:cNvPr>
          <p:cNvSpPr/>
          <p:nvPr/>
        </p:nvSpPr>
        <p:spPr>
          <a:xfrm>
            <a:off x="0" y="6391762"/>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E5622C41-C071-934E-BD18-E82D1A1A1BB2}"/>
              </a:ext>
            </a:extLst>
          </p:cNvPr>
          <p:cNvSpPr txBox="1"/>
          <p:nvPr/>
        </p:nvSpPr>
        <p:spPr>
          <a:xfrm>
            <a:off x="239872" y="6438664"/>
            <a:ext cx="3463044" cy="369332"/>
          </a:xfrm>
          <a:prstGeom prst="rect">
            <a:avLst/>
          </a:prstGeom>
          <a:noFill/>
        </p:spPr>
        <p:txBody>
          <a:bodyPr wrap="square" rtlCol="0">
            <a:spAutoFit/>
          </a:bodyPr>
          <a:lstStyle/>
          <a:p>
            <a:r>
              <a:rPr lang="en-US">
                <a:solidFill>
                  <a:schemeClr val="bg1"/>
                </a:solidFill>
              </a:rPr>
              <a:t>Prevent • Promote • Protect</a:t>
            </a:r>
          </a:p>
        </p:txBody>
      </p:sp>
      <p:pic>
        <p:nvPicPr>
          <p:cNvPr id="6" name="Picture 2">
            <a:extLst>
              <a:ext uri="{FF2B5EF4-FFF2-40B4-BE49-F238E27FC236}">
                <a16:creationId xmlns:a16="http://schemas.microsoft.com/office/drawing/2014/main" xmlns="" id="{D8FF03B7-C5DA-42E6-8849-DE70DD53E65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66113" y="783771"/>
            <a:ext cx="8459773" cy="4758623"/>
          </a:xfrm>
          <a:prstGeom prst="rect">
            <a:avLst/>
          </a:prstGeom>
        </p:spPr>
      </p:pic>
    </p:spTree>
    <p:extLst>
      <p:ext uri="{BB962C8B-B14F-4D97-AF65-F5344CB8AC3E}">
        <p14:creationId xmlns:p14="http://schemas.microsoft.com/office/powerpoint/2010/main" val="2878777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E69EB-0EC8-BF40-B2AF-B85D13076EA4}"/>
              </a:ext>
            </a:extLst>
          </p:cNvPr>
          <p:cNvSpPr>
            <a:spLocks noGrp="1"/>
          </p:cNvSpPr>
          <p:nvPr>
            <p:ph type="title"/>
          </p:nvPr>
        </p:nvSpPr>
        <p:spPr>
          <a:xfrm>
            <a:off x="584255" y="1361708"/>
            <a:ext cx="3194463" cy="2939650"/>
          </a:xfrm>
        </p:spPr>
        <p:txBody>
          <a:bodyPr>
            <a:normAutofit/>
          </a:bodyPr>
          <a:lstStyle/>
          <a:p>
            <a:pPr algn="ctr"/>
            <a:r>
              <a:rPr lang="en-US" b="1">
                <a:solidFill>
                  <a:schemeClr val="bg1"/>
                </a:solidFill>
              </a:rPr>
              <a:t>Where we are now</a:t>
            </a:r>
          </a:p>
        </p:txBody>
      </p:sp>
      <p:sp>
        <p:nvSpPr>
          <p:cNvPr id="18" name="Rectangle 17">
            <a:extLst>
              <a:ext uri="{FF2B5EF4-FFF2-40B4-BE49-F238E27FC236}">
                <a16:creationId xmlns:a16="http://schemas.microsoft.com/office/drawing/2014/main" xmlns="" id="{8D019780-FE70-F941-ADF8-9D6C2BE30055}"/>
              </a:ext>
            </a:extLst>
          </p:cNvPr>
          <p:cNvSpPr/>
          <p:nvPr/>
        </p:nvSpPr>
        <p:spPr>
          <a:xfrm>
            <a:off x="0" y="6368702"/>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CB76D037-FD7B-D14E-9A35-B2A1483C2066}"/>
              </a:ext>
            </a:extLst>
          </p:cNvPr>
          <p:cNvSpPr txBox="1"/>
          <p:nvPr/>
        </p:nvSpPr>
        <p:spPr>
          <a:xfrm>
            <a:off x="239872" y="6415604"/>
            <a:ext cx="3463044" cy="369332"/>
          </a:xfrm>
          <a:prstGeom prst="rect">
            <a:avLst/>
          </a:prstGeom>
          <a:noFill/>
        </p:spPr>
        <p:txBody>
          <a:bodyPr wrap="square" rtlCol="0">
            <a:spAutoFit/>
          </a:bodyPr>
          <a:lstStyle/>
          <a:p>
            <a:r>
              <a:rPr lang="en-US">
                <a:solidFill>
                  <a:schemeClr val="bg1"/>
                </a:solidFill>
              </a:rPr>
              <a:t>Prevent • Promote • Protect</a:t>
            </a:r>
          </a:p>
        </p:txBody>
      </p:sp>
      <p:sp>
        <p:nvSpPr>
          <p:cNvPr id="20" name="TextBox 19">
            <a:extLst>
              <a:ext uri="{FF2B5EF4-FFF2-40B4-BE49-F238E27FC236}">
                <a16:creationId xmlns:a16="http://schemas.microsoft.com/office/drawing/2014/main" xmlns="" id="{E87D1DFD-60F2-FF4B-963F-FDA6673A12D1}"/>
              </a:ext>
            </a:extLst>
          </p:cNvPr>
          <p:cNvSpPr txBox="1"/>
          <p:nvPr/>
        </p:nvSpPr>
        <p:spPr>
          <a:xfrm>
            <a:off x="8961499" y="6413298"/>
            <a:ext cx="3059875" cy="338554"/>
          </a:xfrm>
          <a:prstGeom prst="rect">
            <a:avLst/>
          </a:prstGeom>
          <a:noFill/>
        </p:spPr>
        <p:txBody>
          <a:bodyPr wrap="square" rtlCol="0">
            <a:spAutoFit/>
          </a:bodyPr>
          <a:lstStyle/>
          <a:p>
            <a:r>
              <a:rPr lang="en-US" sz="1600">
                <a:solidFill>
                  <a:schemeClr val="bg1"/>
                </a:solidFill>
              </a:rPr>
              <a:t>www.elpasocountyhealth.org</a:t>
            </a:r>
          </a:p>
        </p:txBody>
      </p:sp>
      <p:sp>
        <p:nvSpPr>
          <p:cNvPr id="10" name="TextBox 9">
            <a:extLst>
              <a:ext uri="{FF2B5EF4-FFF2-40B4-BE49-F238E27FC236}">
                <a16:creationId xmlns:a16="http://schemas.microsoft.com/office/drawing/2014/main" xmlns="" id="{315FD22A-3DD0-45B9-8D8B-2072A71D68A8}"/>
              </a:ext>
            </a:extLst>
          </p:cNvPr>
          <p:cNvSpPr txBox="1"/>
          <p:nvPr/>
        </p:nvSpPr>
        <p:spPr>
          <a:xfrm>
            <a:off x="331004" y="1422630"/>
            <a:ext cx="8122787"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ea typeface="+mn-lt"/>
                <a:cs typeface="+mn-lt"/>
              </a:rPr>
              <a:t>Emergency preparedness and response is a key priority for Public Health </a:t>
            </a:r>
            <a:endParaRPr lang="en-US" sz="2000" dirty="0">
              <a:cs typeface="Calibri"/>
            </a:endParaRPr>
          </a:p>
          <a:p>
            <a:endParaRPr lang="en-US" sz="2000" dirty="0">
              <a:ea typeface="+mn-lt"/>
              <a:cs typeface="+mn-lt"/>
            </a:endParaRPr>
          </a:p>
          <a:p>
            <a:pPr marL="285750" indent="-285750">
              <a:buFont typeface="Arial"/>
              <a:buChar char="•"/>
            </a:pPr>
            <a:r>
              <a:rPr lang="en-US" sz="2000" dirty="0">
                <a:ea typeface="+mn-lt"/>
                <a:cs typeface="+mn-lt"/>
              </a:rPr>
              <a:t>Public Health developed</a:t>
            </a:r>
            <a:r>
              <a:rPr lang="en-US" sz="2000">
                <a:ea typeface="+mn-lt"/>
                <a:cs typeface="+mn-lt"/>
              </a:rPr>
              <a:t> </a:t>
            </a:r>
            <a:r>
              <a:rPr lang="en-US" sz="2000" dirty="0">
                <a:ea typeface="+mn-lt"/>
                <a:cs typeface="+mn-lt"/>
              </a:rPr>
              <a:t>numerous preparedness and response plans after 9/11</a:t>
            </a:r>
            <a:r>
              <a:rPr lang="en-US" sz="2000">
                <a:ea typeface="+mn-lt"/>
                <a:cs typeface="+mn-lt"/>
              </a:rPr>
              <a:t> </a:t>
            </a:r>
            <a:endParaRPr lang="en-US" sz="2000" dirty="0">
              <a:ea typeface="+mn-lt"/>
              <a:cs typeface="+mn-lt"/>
            </a:endParaRPr>
          </a:p>
          <a:p>
            <a:endParaRPr lang="en-US" sz="2000" dirty="0">
              <a:ea typeface="+mn-lt"/>
              <a:cs typeface="+mn-lt"/>
            </a:endParaRPr>
          </a:p>
          <a:p>
            <a:pPr marL="285750" indent="-285750">
              <a:buFont typeface="Arial"/>
              <a:buChar char="•"/>
            </a:pPr>
            <a:r>
              <a:rPr lang="en-US" sz="2000" dirty="0">
                <a:ea typeface="+mn-lt"/>
                <a:cs typeface="+mn-lt"/>
              </a:rPr>
              <a:t>All Public Health staff are required to complete incident command</a:t>
            </a:r>
            <a:r>
              <a:rPr lang="en-US" sz="2000">
                <a:ea typeface="+mn-lt"/>
                <a:cs typeface="+mn-lt"/>
              </a:rPr>
              <a:t> </a:t>
            </a:r>
            <a:r>
              <a:rPr lang="en-US" sz="2000" dirty="0">
                <a:ea typeface="+mn-lt"/>
                <a:cs typeface="+mn-lt"/>
              </a:rPr>
              <a:t>system and emergency preparedness training during the first three</a:t>
            </a:r>
            <a:r>
              <a:rPr lang="en-US" sz="2000">
                <a:ea typeface="+mn-lt"/>
                <a:cs typeface="+mn-lt"/>
              </a:rPr>
              <a:t> </a:t>
            </a:r>
            <a:r>
              <a:rPr lang="en-US" sz="2000" dirty="0">
                <a:ea typeface="+mn-lt"/>
                <a:cs typeface="+mn-lt"/>
              </a:rPr>
              <a:t>months of hire, and additional trainings as related to their role </a:t>
            </a:r>
          </a:p>
          <a:p>
            <a:pPr marL="285750" indent="-285750">
              <a:buFont typeface="Arial"/>
              <a:buChar char="•"/>
            </a:pPr>
            <a:endParaRPr lang="en-US" sz="2000" dirty="0">
              <a:ea typeface="+mn-lt"/>
              <a:cs typeface="+mn-lt"/>
            </a:endParaRPr>
          </a:p>
          <a:p>
            <a:pPr marL="285750" indent="-285750">
              <a:buFont typeface="Arial"/>
              <a:buChar char="•"/>
            </a:pPr>
            <a:r>
              <a:rPr lang="en-US" sz="2000" dirty="0">
                <a:ea typeface="+mn-lt"/>
                <a:cs typeface="+mn-lt"/>
              </a:rPr>
              <a:t>Exercises are conducted to learn lessons and continually improve upon plans with state and local partners – including the Southcentral Healthcare Coalition</a:t>
            </a:r>
            <a:endParaRPr lang="en-US"/>
          </a:p>
          <a:p>
            <a:pPr marL="285750" indent="-285750">
              <a:buFont typeface="Arial"/>
              <a:buChar char="•"/>
            </a:pPr>
            <a:endParaRPr lang="en-US" sz="2000" dirty="0">
              <a:ea typeface="+mn-lt"/>
              <a:cs typeface="+mn-lt"/>
            </a:endParaRPr>
          </a:p>
          <a:p>
            <a:pPr marL="285750" indent="-285750">
              <a:buFont typeface="Arial"/>
              <a:buChar char="•"/>
            </a:pPr>
            <a:r>
              <a:rPr lang="en-US" sz="2000" dirty="0">
                <a:cs typeface="Calibri"/>
              </a:rPr>
              <a:t>Nearly half of Public Health staff (78, or 49.5%) have been re-assigned to COVID response activities to mount and sustain robust COVID-19 response</a:t>
            </a:r>
          </a:p>
          <a:p>
            <a:endParaRPr lang="en-US" sz="2000" dirty="0">
              <a:ea typeface="+mn-lt"/>
              <a:cs typeface="+mn-lt"/>
            </a:endParaRPr>
          </a:p>
          <a:p>
            <a:pPr marL="285750" indent="-285750">
              <a:buFont typeface="Arial"/>
              <a:buChar char="•"/>
            </a:pPr>
            <a:endParaRPr lang="en-US" sz="2000" dirty="0">
              <a:cs typeface="Calibri"/>
            </a:endParaRPr>
          </a:p>
        </p:txBody>
      </p:sp>
      <p:sp>
        <p:nvSpPr>
          <p:cNvPr id="3" name="TextBox 2">
            <a:extLst>
              <a:ext uri="{FF2B5EF4-FFF2-40B4-BE49-F238E27FC236}">
                <a16:creationId xmlns:a16="http://schemas.microsoft.com/office/drawing/2014/main" xmlns="" id="{68828D4F-3585-4B64-A78C-9C25FE666074}"/>
              </a:ext>
            </a:extLst>
          </p:cNvPr>
          <p:cNvSpPr txBox="1"/>
          <p:nvPr/>
        </p:nvSpPr>
        <p:spPr>
          <a:xfrm>
            <a:off x="762000" y="164123"/>
            <a:ext cx="94253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Calibri Light"/>
                <a:cs typeface="Calibri"/>
              </a:rPr>
              <a:t>How Public Health Prepares for Emergencies: Robust Planning</a:t>
            </a:r>
            <a:endParaRPr lang="en-US" sz="3600">
              <a:cs typeface="Calibri" panose="020F0502020204030204"/>
            </a:endParaRPr>
          </a:p>
        </p:txBody>
      </p:sp>
      <p:pic>
        <p:nvPicPr>
          <p:cNvPr id="8" name="Picture 8" descr="163.JPG">
            <a:extLst>
              <a:ext uri="{FF2B5EF4-FFF2-40B4-BE49-F238E27FC236}">
                <a16:creationId xmlns:a16="http://schemas.microsoft.com/office/drawing/2014/main" xmlns="" id="{F75B22E5-2D1D-41B9-B1C1-48557DB93F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72174" y="1575451"/>
            <a:ext cx="3230605" cy="4330356"/>
          </a:xfrm>
          <a:prstGeom prst="rect">
            <a:avLst/>
          </a:prstGeom>
        </p:spPr>
      </p:pic>
    </p:spTree>
    <p:extLst>
      <p:ext uri="{BB962C8B-B14F-4D97-AF65-F5344CB8AC3E}">
        <p14:creationId xmlns:p14="http://schemas.microsoft.com/office/powerpoint/2010/main" val="2992657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9F8F60-DAE7-CE4B-9C1B-848B075E6FA5}"/>
              </a:ext>
            </a:extLst>
          </p:cNvPr>
          <p:cNvSpPr>
            <a:spLocks noGrp="1"/>
          </p:cNvSpPr>
          <p:nvPr>
            <p:ph type="title"/>
          </p:nvPr>
        </p:nvSpPr>
        <p:spPr/>
        <p:txBody>
          <a:bodyPr>
            <a:normAutofit/>
          </a:bodyPr>
          <a:lstStyle/>
          <a:p>
            <a:pPr algn="ctr"/>
            <a:r>
              <a:rPr lang="en-US" b="1"/>
              <a:t>A Phased Approach to Restart</a:t>
            </a:r>
            <a:endParaRPr lang="en-US" sz="3600" b="1">
              <a:cs typeface="Calibri Light"/>
            </a:endParaRPr>
          </a:p>
        </p:txBody>
      </p:sp>
      <p:sp>
        <p:nvSpPr>
          <p:cNvPr id="3" name="Content Placeholder 2">
            <a:extLst>
              <a:ext uri="{FF2B5EF4-FFF2-40B4-BE49-F238E27FC236}">
                <a16:creationId xmlns:a16="http://schemas.microsoft.com/office/drawing/2014/main" xmlns="" id="{BB97EF5F-548C-0943-9AD9-DC8978DF8319}"/>
              </a:ext>
            </a:extLst>
          </p:cNvPr>
          <p:cNvSpPr>
            <a:spLocks noGrp="1"/>
          </p:cNvSpPr>
          <p:nvPr>
            <p:ph idx="1"/>
          </p:nvPr>
        </p:nvSpPr>
        <p:spPr/>
        <p:txBody>
          <a:bodyPr vert="horz" lIns="91440" tIns="45720" rIns="91440" bIns="45720" rtlCol="0" anchor="t">
            <a:normAutofit/>
          </a:bodyPr>
          <a:lstStyle/>
          <a:p>
            <a:r>
              <a:rPr lang="en-US"/>
              <a:t>Phase I – Slow the spread</a:t>
            </a:r>
          </a:p>
          <a:p>
            <a:r>
              <a:rPr lang="en-US"/>
              <a:t>Phase II – Reopen, state by state</a:t>
            </a:r>
          </a:p>
          <a:p>
            <a:r>
              <a:rPr lang="en-US"/>
              <a:t>Phase III – Establish protection then lift all restrictions</a:t>
            </a:r>
          </a:p>
          <a:p>
            <a:r>
              <a:rPr lang="en-US"/>
              <a:t>Phase IV – Rebuild our readiness for the next pandemic</a:t>
            </a:r>
            <a:endParaRPr lang="en-US" sz="1800">
              <a:latin typeface="Calibri" panose="020F0502020204030204" pitchFamily="34" charset="0"/>
              <a:cs typeface="Calibri" panose="020F0502020204030204" pitchFamily="34" charset="0"/>
            </a:endParaRPr>
          </a:p>
          <a:p>
            <a:pPr marL="0" indent="0">
              <a:spcBef>
                <a:spcPts val="0"/>
              </a:spcBef>
              <a:buNone/>
            </a:pPr>
            <a:endParaRPr lang="en-US" sz="1800">
              <a:latin typeface="Calibri" panose="020F0502020204030204" pitchFamily="34" charset="0"/>
              <a:cs typeface="Calibri" panose="020F0502020204030204" pitchFamily="34" charset="0"/>
            </a:endParaRPr>
          </a:p>
          <a:p>
            <a:pPr marL="0" indent="0">
              <a:spcBef>
                <a:spcPts val="0"/>
              </a:spcBef>
              <a:buNone/>
            </a:pPr>
            <a:endParaRPr lang="en-US" sz="1800">
              <a:latin typeface="Calibri" panose="020F0502020204030204" pitchFamily="34" charset="0"/>
              <a:cs typeface="Calibri" panose="020F0502020204030204" pitchFamily="34" charset="0"/>
            </a:endParaRPr>
          </a:p>
          <a:p>
            <a:pPr marL="0" indent="0">
              <a:spcBef>
                <a:spcPts val="0"/>
              </a:spcBef>
              <a:buNone/>
            </a:pPr>
            <a:endParaRPr lang="en-US" sz="1800">
              <a:latin typeface="Calibri" panose="020F0502020204030204" pitchFamily="34" charset="0"/>
              <a:cs typeface="Calibri" panose="020F0502020204030204" pitchFamily="34" charset="0"/>
            </a:endParaRPr>
          </a:p>
          <a:p>
            <a:pPr marL="0" indent="0">
              <a:spcBef>
                <a:spcPts val="0"/>
              </a:spcBef>
              <a:buNone/>
            </a:pPr>
            <a:endParaRPr lang="en-US" sz="1800">
              <a:latin typeface="Calibri" panose="020F0502020204030204" pitchFamily="34" charset="0"/>
              <a:cs typeface="Calibri" panose="020F0502020204030204" pitchFamily="34" charset="0"/>
            </a:endParaRPr>
          </a:p>
          <a:p>
            <a:pPr marL="0" indent="0">
              <a:spcBef>
                <a:spcPts val="0"/>
              </a:spcBef>
              <a:buNone/>
            </a:pPr>
            <a:endParaRPr lang="en-US" sz="1800">
              <a:latin typeface="Calibri" panose="020F0502020204030204" pitchFamily="34" charset="0"/>
              <a:cs typeface="Calibri" panose="020F0502020204030204" pitchFamily="34" charset="0"/>
            </a:endParaRPr>
          </a:p>
          <a:p>
            <a:pPr marL="0" indent="0">
              <a:spcBef>
                <a:spcPts val="0"/>
              </a:spcBef>
              <a:buNone/>
            </a:pPr>
            <a:r>
              <a:rPr lang="en-US" sz="1800">
                <a:latin typeface="Calibri"/>
                <a:cs typeface="Calibri"/>
              </a:rPr>
              <a:t>Novel Coronavirus Response A Road Map to Reopening</a:t>
            </a:r>
          </a:p>
          <a:p>
            <a:pPr marL="0" indent="0">
              <a:spcBef>
                <a:spcPts val="0"/>
              </a:spcBef>
              <a:buNone/>
            </a:pPr>
            <a:r>
              <a:rPr lang="en-US" sz="1800">
                <a:latin typeface="Calibri"/>
                <a:cs typeface="Calibri"/>
              </a:rPr>
              <a:t>American Enterprise Institute</a:t>
            </a:r>
          </a:p>
          <a:p>
            <a:pPr marL="0" indent="0">
              <a:spcBef>
                <a:spcPts val="0"/>
              </a:spcBef>
              <a:buNone/>
            </a:pPr>
            <a:r>
              <a:rPr lang="en-US" sz="1400">
                <a:latin typeface="Calibri"/>
                <a:cs typeface="Calibri"/>
              </a:rPr>
              <a:t>29-March-2020</a:t>
            </a:r>
          </a:p>
          <a:p>
            <a:pPr marL="0" indent="0">
              <a:spcBef>
                <a:spcPts val="0"/>
              </a:spcBef>
              <a:buNone/>
            </a:pPr>
            <a:r>
              <a:rPr lang="en-US" sz="1400">
                <a:latin typeface="Calibri"/>
                <a:cs typeface="Calibri"/>
                <a:hlinkClick r:id="rId2"/>
              </a:rPr>
              <a:t>https://www.aei.org/research-products/report/national-coronavirus-response-a-road-map-to-reopening/</a:t>
            </a:r>
            <a:endParaRPr lang="en-US" sz="1400">
              <a:latin typeface="Calibri"/>
              <a:cs typeface="Calibri"/>
            </a:endParaRPr>
          </a:p>
          <a:p>
            <a:pPr marL="0" indent="0">
              <a:buNone/>
            </a:pPr>
            <a:endParaRPr lang="en-US"/>
          </a:p>
        </p:txBody>
      </p:sp>
      <p:sp>
        <p:nvSpPr>
          <p:cNvPr id="4" name="Rectangle 3">
            <a:extLst>
              <a:ext uri="{FF2B5EF4-FFF2-40B4-BE49-F238E27FC236}">
                <a16:creationId xmlns:a16="http://schemas.microsoft.com/office/drawing/2014/main" xmlns="" id="{0F1B972D-4A13-8E40-9E95-D023B14CC280}"/>
              </a:ext>
            </a:extLst>
          </p:cNvPr>
          <p:cNvSpPr/>
          <p:nvPr/>
        </p:nvSpPr>
        <p:spPr>
          <a:xfrm>
            <a:off x="0" y="6391762"/>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DA888DD-ADF5-1944-B7B3-0A6D0590D667}"/>
              </a:ext>
            </a:extLst>
          </p:cNvPr>
          <p:cNvSpPr txBox="1"/>
          <p:nvPr/>
        </p:nvSpPr>
        <p:spPr>
          <a:xfrm>
            <a:off x="239872" y="6438664"/>
            <a:ext cx="3463044" cy="369332"/>
          </a:xfrm>
          <a:prstGeom prst="rect">
            <a:avLst/>
          </a:prstGeom>
          <a:noFill/>
        </p:spPr>
        <p:txBody>
          <a:bodyPr wrap="square" rtlCol="0">
            <a:spAutoFit/>
          </a:bodyPr>
          <a:lstStyle/>
          <a:p>
            <a:r>
              <a:rPr lang="en-US">
                <a:solidFill>
                  <a:schemeClr val="bg1"/>
                </a:solidFill>
              </a:rPr>
              <a:t>Prevent • Promote • Protect</a:t>
            </a:r>
          </a:p>
        </p:txBody>
      </p:sp>
      <p:sp>
        <p:nvSpPr>
          <p:cNvPr id="6" name="TextBox 5">
            <a:extLst>
              <a:ext uri="{FF2B5EF4-FFF2-40B4-BE49-F238E27FC236}">
                <a16:creationId xmlns:a16="http://schemas.microsoft.com/office/drawing/2014/main" xmlns="" id="{B6ED22AE-9BAA-0F4A-BBA9-69EC5A590775}"/>
              </a:ext>
            </a:extLst>
          </p:cNvPr>
          <p:cNvSpPr txBox="1"/>
          <p:nvPr/>
        </p:nvSpPr>
        <p:spPr>
          <a:xfrm>
            <a:off x="8961499" y="6436358"/>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7622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994C11-20BE-7E4D-B968-B7B697D1CD72}"/>
              </a:ext>
            </a:extLst>
          </p:cNvPr>
          <p:cNvSpPr>
            <a:spLocks noGrp="1"/>
          </p:cNvSpPr>
          <p:nvPr>
            <p:ph type="title"/>
          </p:nvPr>
        </p:nvSpPr>
        <p:spPr/>
        <p:txBody>
          <a:bodyPr/>
          <a:lstStyle/>
          <a:p>
            <a:pPr algn="ctr"/>
            <a:r>
              <a:rPr lang="en-US" b="1"/>
              <a:t>Phase I</a:t>
            </a:r>
            <a:endParaRPr lang="en-US" b="1">
              <a:cs typeface="Calibri Light"/>
            </a:endParaRPr>
          </a:p>
        </p:txBody>
      </p:sp>
      <p:graphicFrame>
        <p:nvGraphicFramePr>
          <p:cNvPr id="4" name="Content Placeholder 3">
            <a:extLst>
              <a:ext uri="{FF2B5EF4-FFF2-40B4-BE49-F238E27FC236}">
                <a16:creationId xmlns:a16="http://schemas.microsoft.com/office/drawing/2014/main" xmlns="" id="{A18C71CE-AD36-874D-A931-DDA3EC65329E}"/>
              </a:ext>
            </a:extLst>
          </p:cNvPr>
          <p:cNvGraphicFramePr>
            <a:graphicFrameLocks noGrp="1"/>
          </p:cNvGraphicFramePr>
          <p:nvPr>
            <p:ph idx="1"/>
            <p:extLst>
              <p:ext uri="{D42A27DB-BD31-4B8C-83A1-F6EECF244321}">
                <p14:modId xmlns:p14="http://schemas.microsoft.com/office/powerpoint/2010/main" val="13067960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5807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994C11-20BE-7E4D-B968-B7B697D1CD72}"/>
              </a:ext>
            </a:extLst>
          </p:cNvPr>
          <p:cNvSpPr>
            <a:spLocks noGrp="1"/>
          </p:cNvSpPr>
          <p:nvPr>
            <p:ph type="title"/>
          </p:nvPr>
        </p:nvSpPr>
        <p:spPr/>
        <p:txBody>
          <a:bodyPr/>
          <a:lstStyle/>
          <a:p>
            <a:pPr algn="ctr"/>
            <a:r>
              <a:rPr lang="en-US" b="1"/>
              <a:t>Phase II</a:t>
            </a:r>
            <a:endParaRPr lang="en-US" b="1">
              <a:cs typeface="Calibri Light"/>
            </a:endParaRPr>
          </a:p>
        </p:txBody>
      </p:sp>
      <p:graphicFrame>
        <p:nvGraphicFramePr>
          <p:cNvPr id="4" name="Content Placeholder 3">
            <a:extLst>
              <a:ext uri="{FF2B5EF4-FFF2-40B4-BE49-F238E27FC236}">
                <a16:creationId xmlns:a16="http://schemas.microsoft.com/office/drawing/2014/main" xmlns="" id="{A18C71CE-AD36-874D-A931-DDA3EC65329E}"/>
              </a:ext>
            </a:extLst>
          </p:cNvPr>
          <p:cNvGraphicFramePr>
            <a:graphicFrameLocks noGrp="1"/>
          </p:cNvGraphicFramePr>
          <p:nvPr>
            <p:ph idx="1"/>
            <p:extLst>
              <p:ext uri="{D42A27DB-BD31-4B8C-83A1-F6EECF244321}">
                <p14:modId xmlns:p14="http://schemas.microsoft.com/office/powerpoint/2010/main" val="247023782"/>
              </p:ext>
            </p:extLst>
          </p:nvPr>
        </p:nvGraphicFramePr>
        <p:xfrm>
          <a:off x="838200" y="1825625"/>
          <a:ext cx="10515600" cy="4337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0212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994C11-20BE-7E4D-B968-B7B697D1CD72}"/>
              </a:ext>
            </a:extLst>
          </p:cNvPr>
          <p:cNvSpPr>
            <a:spLocks noGrp="1"/>
          </p:cNvSpPr>
          <p:nvPr>
            <p:ph type="title"/>
          </p:nvPr>
        </p:nvSpPr>
        <p:spPr/>
        <p:txBody>
          <a:bodyPr/>
          <a:lstStyle/>
          <a:p>
            <a:pPr algn="ctr"/>
            <a:r>
              <a:rPr lang="en-US" b="1"/>
              <a:t>Phase III</a:t>
            </a:r>
            <a:endParaRPr lang="en-US" b="1">
              <a:cs typeface="Calibri Light"/>
            </a:endParaRPr>
          </a:p>
        </p:txBody>
      </p:sp>
      <p:graphicFrame>
        <p:nvGraphicFramePr>
          <p:cNvPr id="4" name="Content Placeholder 3">
            <a:extLst>
              <a:ext uri="{FF2B5EF4-FFF2-40B4-BE49-F238E27FC236}">
                <a16:creationId xmlns:a16="http://schemas.microsoft.com/office/drawing/2014/main" xmlns="" id="{A18C71CE-AD36-874D-A931-DDA3EC65329E}"/>
              </a:ext>
            </a:extLst>
          </p:cNvPr>
          <p:cNvGraphicFramePr>
            <a:graphicFrameLocks noGrp="1"/>
          </p:cNvGraphicFramePr>
          <p:nvPr>
            <p:ph idx="1"/>
            <p:extLst>
              <p:ext uri="{D42A27DB-BD31-4B8C-83A1-F6EECF244321}">
                <p14:modId xmlns:p14="http://schemas.microsoft.com/office/powerpoint/2010/main" val="36563064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6594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994C11-20BE-7E4D-B968-B7B697D1CD72}"/>
              </a:ext>
            </a:extLst>
          </p:cNvPr>
          <p:cNvSpPr>
            <a:spLocks noGrp="1"/>
          </p:cNvSpPr>
          <p:nvPr>
            <p:ph type="title"/>
          </p:nvPr>
        </p:nvSpPr>
        <p:spPr/>
        <p:txBody>
          <a:bodyPr/>
          <a:lstStyle/>
          <a:p>
            <a:pPr algn="ctr"/>
            <a:r>
              <a:rPr lang="en-US" b="1"/>
              <a:t>Phase IV</a:t>
            </a:r>
            <a:endParaRPr lang="en-US" b="1">
              <a:cs typeface="Calibri Light"/>
            </a:endParaRPr>
          </a:p>
        </p:txBody>
      </p:sp>
      <p:graphicFrame>
        <p:nvGraphicFramePr>
          <p:cNvPr id="4" name="Content Placeholder 3">
            <a:extLst>
              <a:ext uri="{FF2B5EF4-FFF2-40B4-BE49-F238E27FC236}">
                <a16:creationId xmlns:a16="http://schemas.microsoft.com/office/drawing/2014/main" xmlns="" id="{A18C71CE-AD36-874D-A931-DDA3EC65329E}"/>
              </a:ext>
            </a:extLst>
          </p:cNvPr>
          <p:cNvGraphicFramePr>
            <a:graphicFrameLocks noGrp="1"/>
          </p:cNvGraphicFramePr>
          <p:nvPr>
            <p:ph idx="1"/>
            <p:extLst>
              <p:ext uri="{D42A27DB-BD31-4B8C-83A1-F6EECF244321}">
                <p14:modId xmlns:p14="http://schemas.microsoft.com/office/powerpoint/2010/main" val="8296174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14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F1B972D-4A13-8E40-9E95-D023B14CC280}"/>
              </a:ext>
            </a:extLst>
          </p:cNvPr>
          <p:cNvSpPr/>
          <p:nvPr/>
        </p:nvSpPr>
        <p:spPr>
          <a:xfrm>
            <a:off x="0" y="6391762"/>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DA888DD-ADF5-1944-B7B3-0A6D0590D667}"/>
              </a:ext>
            </a:extLst>
          </p:cNvPr>
          <p:cNvSpPr txBox="1"/>
          <p:nvPr/>
        </p:nvSpPr>
        <p:spPr>
          <a:xfrm>
            <a:off x="239872" y="6438664"/>
            <a:ext cx="3463044" cy="369332"/>
          </a:xfrm>
          <a:prstGeom prst="rect">
            <a:avLst/>
          </a:prstGeom>
          <a:noFill/>
        </p:spPr>
        <p:txBody>
          <a:bodyPr wrap="square" rtlCol="0">
            <a:spAutoFit/>
          </a:bodyPr>
          <a:lstStyle/>
          <a:p>
            <a:r>
              <a:rPr lang="en-US">
                <a:solidFill>
                  <a:schemeClr val="bg1"/>
                </a:solidFill>
              </a:rPr>
              <a:t>Prevent • Promote • Protect</a:t>
            </a:r>
          </a:p>
        </p:txBody>
      </p:sp>
      <p:sp>
        <p:nvSpPr>
          <p:cNvPr id="6" name="TextBox 5">
            <a:extLst>
              <a:ext uri="{FF2B5EF4-FFF2-40B4-BE49-F238E27FC236}">
                <a16:creationId xmlns:a16="http://schemas.microsoft.com/office/drawing/2014/main" xmlns="" id="{B6ED22AE-9BAA-0F4A-BBA9-69EC5A590775}"/>
              </a:ext>
            </a:extLst>
          </p:cNvPr>
          <p:cNvSpPr txBox="1"/>
          <p:nvPr/>
        </p:nvSpPr>
        <p:spPr>
          <a:xfrm>
            <a:off x="8961499" y="6436358"/>
            <a:ext cx="3059875" cy="338554"/>
          </a:xfrm>
          <a:prstGeom prst="rect">
            <a:avLst/>
          </a:prstGeom>
          <a:noFill/>
        </p:spPr>
        <p:txBody>
          <a:bodyPr wrap="square" rtlCol="0">
            <a:spAutoFit/>
          </a:bodyPr>
          <a:lstStyle/>
          <a:p>
            <a:r>
              <a:rPr lang="en-US" sz="1600">
                <a:solidFill>
                  <a:schemeClr val="bg1"/>
                </a:solidFill>
              </a:rPr>
              <a:t>www.elpasocountyhealth.org</a:t>
            </a:r>
          </a:p>
        </p:txBody>
      </p:sp>
      <p:pic>
        <p:nvPicPr>
          <p:cNvPr id="9" name="Picture 9" descr="EPCPHcolorFinalFINALWithTag.jpg">
            <a:extLst>
              <a:ext uri="{FF2B5EF4-FFF2-40B4-BE49-F238E27FC236}">
                <a16:creationId xmlns:a16="http://schemas.microsoft.com/office/drawing/2014/main" xmlns="" id="{FAAB6294-32C1-4B13-94E7-98CD6077CB61}"/>
              </a:ext>
            </a:extLst>
          </p:cNvPr>
          <p:cNvPicPr>
            <a:picLocks noChangeAspect="1"/>
          </p:cNvPicPr>
          <p:nvPr/>
        </p:nvPicPr>
        <p:blipFill>
          <a:blip r:embed="rId2"/>
          <a:stretch>
            <a:fillRect/>
          </a:stretch>
        </p:blipFill>
        <p:spPr>
          <a:xfrm>
            <a:off x="3845168" y="3335765"/>
            <a:ext cx="3446585" cy="2202840"/>
          </a:xfrm>
          <a:prstGeom prst="rect">
            <a:avLst/>
          </a:prstGeom>
        </p:spPr>
      </p:pic>
      <p:sp>
        <p:nvSpPr>
          <p:cNvPr id="14" name="Rectangle 13">
            <a:extLst>
              <a:ext uri="{FF2B5EF4-FFF2-40B4-BE49-F238E27FC236}">
                <a16:creationId xmlns:a16="http://schemas.microsoft.com/office/drawing/2014/main" xmlns="" id="{7142BDCE-ACA1-4BC2-92B6-B972B0360666}"/>
              </a:ext>
            </a:extLst>
          </p:cNvPr>
          <p:cNvSpPr/>
          <p:nvPr/>
        </p:nvSpPr>
        <p:spPr>
          <a:xfrm>
            <a:off x="0" y="0"/>
            <a:ext cx="12192000" cy="2600696"/>
          </a:xfrm>
          <a:prstGeom prst="rect">
            <a:avLst/>
          </a:prstGeom>
          <a:gradFill flip="none" rotWithShape="1">
            <a:gsLst>
              <a:gs pos="0">
                <a:srgbClr val="479DA5">
                  <a:shade val="30000"/>
                  <a:satMod val="115000"/>
                </a:srgbClr>
              </a:gs>
              <a:gs pos="50000">
                <a:srgbClr val="479DA5">
                  <a:shade val="67500"/>
                  <a:satMod val="115000"/>
                </a:srgbClr>
              </a:gs>
              <a:gs pos="100000">
                <a:srgbClr val="479DA5">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69F8F60-DAE7-CE4B-9C1B-848B075E6FA5}"/>
              </a:ext>
            </a:extLst>
          </p:cNvPr>
          <p:cNvSpPr>
            <a:spLocks noGrp="1"/>
          </p:cNvSpPr>
          <p:nvPr>
            <p:ph type="title"/>
          </p:nvPr>
        </p:nvSpPr>
        <p:spPr>
          <a:xfrm>
            <a:off x="2514601" y="564417"/>
            <a:ext cx="6389077" cy="1325563"/>
          </a:xfrm>
        </p:spPr>
        <p:txBody>
          <a:bodyPr>
            <a:normAutofit/>
          </a:bodyPr>
          <a:lstStyle/>
          <a:p>
            <a:pPr algn="ctr"/>
            <a:r>
              <a:rPr lang="en-US" b="1">
                <a:solidFill>
                  <a:schemeClr val="bg1"/>
                </a:solidFill>
              </a:rPr>
              <a:t>Questions</a:t>
            </a:r>
          </a:p>
        </p:txBody>
      </p:sp>
    </p:spTree>
    <p:extLst>
      <p:ext uri="{BB962C8B-B14F-4D97-AF65-F5344CB8AC3E}">
        <p14:creationId xmlns:p14="http://schemas.microsoft.com/office/powerpoint/2010/main" val="267656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5644F-A3C1-4CD6-87DF-787F03462B2E}"/>
              </a:ext>
            </a:extLst>
          </p:cNvPr>
          <p:cNvSpPr>
            <a:spLocks noGrp="1"/>
          </p:cNvSpPr>
          <p:nvPr>
            <p:ph type="title"/>
          </p:nvPr>
        </p:nvSpPr>
        <p:spPr>
          <a:xfrm>
            <a:off x="0" y="0"/>
            <a:ext cx="12192000" cy="1690688"/>
          </a:xfrm>
        </p:spPr>
        <p:txBody>
          <a:bodyPr/>
          <a:lstStyle/>
          <a:p>
            <a:pPr algn="ctr"/>
            <a:r>
              <a:rPr lang="en-US" b="1">
                <a:solidFill>
                  <a:schemeClr val="bg1"/>
                </a:solidFill>
                <a:cs typeface="Calibri Light"/>
              </a:rPr>
              <a:t>Place Holder  - FEMA Testing</a:t>
            </a:r>
            <a:endParaRPr lang="en-US" err="1">
              <a:solidFill>
                <a:schemeClr val="bg1"/>
              </a:solidFill>
            </a:endParaRPr>
          </a:p>
        </p:txBody>
      </p:sp>
      <p:sp>
        <p:nvSpPr>
          <p:cNvPr id="5" name="Rectangle 4">
            <a:extLst>
              <a:ext uri="{FF2B5EF4-FFF2-40B4-BE49-F238E27FC236}">
                <a16:creationId xmlns:a16="http://schemas.microsoft.com/office/drawing/2014/main" xmlns="" id="{697F7BCE-E738-5E47-8058-43D43154E5B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452A016-C11D-334F-8318-E26274F3D84D}"/>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7" name="TextBox 6">
            <a:extLst>
              <a:ext uri="{FF2B5EF4-FFF2-40B4-BE49-F238E27FC236}">
                <a16:creationId xmlns:a16="http://schemas.microsoft.com/office/drawing/2014/main" xmlns="" id="{4192FD87-0BCA-F444-9683-262A3ADDD366}"/>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
        <p:nvSpPr>
          <p:cNvPr id="11" name="TextBox 10">
            <a:extLst>
              <a:ext uri="{FF2B5EF4-FFF2-40B4-BE49-F238E27FC236}">
                <a16:creationId xmlns:a16="http://schemas.microsoft.com/office/drawing/2014/main" xmlns="" id="{022542E6-5D5C-425E-9868-21C935CB35B5}"/>
              </a:ext>
            </a:extLst>
          </p:cNvPr>
          <p:cNvSpPr txBox="1"/>
          <p:nvPr/>
        </p:nvSpPr>
        <p:spPr>
          <a:xfrm>
            <a:off x="235447" y="1592722"/>
            <a:ext cx="11383105"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b="1" dirty="0">
                <a:ea typeface="+mn-lt"/>
                <a:cs typeface="+mn-lt"/>
              </a:rPr>
              <a:t>Planning and Response: </a:t>
            </a:r>
            <a:r>
              <a:rPr lang="en-US" dirty="0">
                <a:ea typeface="+mn-lt"/>
                <a:cs typeface="+mn-lt"/>
              </a:rPr>
              <a:t>Public Health has been leading the charge in organizing partners, including those from the Emergency Coordination Center (ECC), Incident Command System (ICS), Continuity of Operations planning, Emergency Preparedness, Coroner’s Office, Pikes Peak Regional Office of Emergency Management (PPROEM) and the Joint Information Center (JIC).</a:t>
            </a:r>
          </a:p>
          <a:p>
            <a:endParaRPr lang="en-US" dirty="0">
              <a:ea typeface="+mn-lt"/>
              <a:cs typeface="+mn-lt"/>
            </a:endParaRPr>
          </a:p>
          <a:p>
            <a:pPr marL="342900" indent="-342900">
              <a:buFont typeface="Arial"/>
              <a:buChar char="•"/>
            </a:pPr>
            <a:r>
              <a:rPr lang="en-US" b="1" dirty="0">
                <a:ea typeface="+mn-lt"/>
                <a:cs typeface="+mn-lt"/>
              </a:rPr>
              <a:t>Disease Control</a:t>
            </a:r>
            <a:r>
              <a:rPr lang="en-US" dirty="0">
                <a:ea typeface="+mn-lt"/>
                <a:cs typeface="+mn-lt"/>
              </a:rPr>
              <a:t>: Working around the clock to investigate and conduct contact tracing of cases, issue isolation and quarantine letters, and identify proactive strategies for high-risk populations.</a:t>
            </a:r>
            <a:endParaRPr lang="en-US" dirty="0">
              <a:cs typeface="Calibri" panose="020F0502020204030204"/>
            </a:endParaRPr>
          </a:p>
          <a:p>
            <a:endParaRPr lang="en-US" dirty="0">
              <a:ea typeface="+mn-lt"/>
              <a:cs typeface="+mn-lt"/>
            </a:endParaRPr>
          </a:p>
          <a:p>
            <a:pPr marL="285750" indent="-285750">
              <a:buFont typeface="Arial"/>
              <a:buChar char="•"/>
            </a:pPr>
            <a:r>
              <a:rPr lang="en-US" b="1" dirty="0">
                <a:ea typeface="+mn-lt"/>
                <a:cs typeface="+mn-lt"/>
              </a:rPr>
              <a:t>Data analysis and research: </a:t>
            </a:r>
            <a:r>
              <a:rPr lang="en-US" dirty="0">
                <a:ea typeface="+mn-lt"/>
                <a:cs typeface="+mn-lt"/>
              </a:rPr>
              <a:t>Public Health Data team has been developing models and projections, working actively with hospitals, researching and studying COVID-19, guiding science and data-driven decisions.</a:t>
            </a:r>
            <a:endParaRPr lang="en-US" dirty="0">
              <a:cs typeface="Calibri" panose="020F0502020204030204"/>
            </a:endParaRPr>
          </a:p>
          <a:p>
            <a:pPr marL="742950" lvl="1" indent="-285750">
              <a:buFont typeface="Arial"/>
              <a:buChar char="•"/>
            </a:pPr>
            <a:r>
              <a:rPr lang="en-US" dirty="0">
                <a:cs typeface="Calibri" panose="020F0502020204030204"/>
              </a:rPr>
              <a:t>This week we will be launching a new data dashboard live on our public-facing website</a:t>
            </a:r>
          </a:p>
          <a:p>
            <a:pPr lvl="1"/>
            <a:endParaRPr lang="en-US" dirty="0">
              <a:cs typeface="Calibri" panose="020F0502020204030204"/>
            </a:endParaRPr>
          </a:p>
          <a:p>
            <a:pPr marL="285750" indent="-285750">
              <a:buFont typeface="Arial"/>
              <a:buChar char="•"/>
            </a:pPr>
            <a:r>
              <a:rPr lang="en-US" b="1" dirty="0">
                <a:cs typeface="Calibri"/>
              </a:rPr>
              <a:t>Communication</a:t>
            </a:r>
            <a:r>
              <a:rPr lang="en-US" dirty="0">
                <a:ea typeface="+mn-lt"/>
                <a:cs typeface="+mn-lt"/>
              </a:rPr>
              <a:t>: Presenting accurate, transparent and credible information in this unprecedented pandemic and fast-paced, evolving situation. </a:t>
            </a:r>
          </a:p>
          <a:p>
            <a:endParaRPr lang="en-US" dirty="0">
              <a:ea typeface="+mn-lt"/>
              <a:cs typeface="+mn-lt"/>
            </a:endParaRPr>
          </a:p>
          <a:p>
            <a:pPr marL="285750" indent="-285750">
              <a:buFont typeface="Arial"/>
              <a:buChar char="•"/>
            </a:pPr>
            <a:r>
              <a:rPr lang="en-US" b="1" dirty="0">
                <a:ea typeface="+mn-lt"/>
                <a:cs typeface="+mn-lt"/>
              </a:rPr>
              <a:t>Education: </a:t>
            </a:r>
            <a:r>
              <a:rPr lang="en-US" dirty="0">
                <a:ea typeface="+mn-lt"/>
                <a:cs typeface="+mn-lt"/>
              </a:rPr>
              <a:t>Educating partners, citizens, businesses and people about etiology, epidemiology and appropriate standards of response to COVID-19. </a:t>
            </a:r>
            <a:endParaRPr lang="en-US" dirty="0">
              <a:cs typeface="Calibri"/>
            </a:endParaRPr>
          </a:p>
          <a:p>
            <a:endParaRPr lang="en-US" sz="1900">
              <a:cs typeface="Calibri"/>
            </a:endParaRPr>
          </a:p>
          <a:p>
            <a:endParaRPr lang="en-US" sz="1900">
              <a:cs typeface="Calibri"/>
            </a:endParaRPr>
          </a:p>
        </p:txBody>
      </p:sp>
      <p:sp>
        <p:nvSpPr>
          <p:cNvPr id="12" name="TextBox 11">
            <a:extLst>
              <a:ext uri="{FF2B5EF4-FFF2-40B4-BE49-F238E27FC236}">
                <a16:creationId xmlns:a16="http://schemas.microsoft.com/office/drawing/2014/main" xmlns="" id="{C7D3FE35-E9F6-4CD7-BF01-43523472CF42}"/>
              </a:ext>
            </a:extLst>
          </p:cNvPr>
          <p:cNvSpPr txBox="1"/>
          <p:nvPr/>
        </p:nvSpPr>
        <p:spPr>
          <a:xfrm>
            <a:off x="1125416" y="269631"/>
            <a:ext cx="96129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Calibri Light"/>
                <a:ea typeface="+mn-lt"/>
                <a:cs typeface="+mn-lt"/>
              </a:rPr>
              <a:t>COVID-19 Response Highlights </a:t>
            </a:r>
            <a:br>
              <a:rPr lang="en-US" sz="3600" b="1">
                <a:latin typeface="Calibri Light"/>
                <a:ea typeface="+mn-lt"/>
                <a:cs typeface="+mn-lt"/>
              </a:rPr>
            </a:br>
            <a:r>
              <a:rPr lang="en-US" sz="3600" b="1">
                <a:latin typeface="Calibri Light"/>
                <a:ea typeface="+mn-lt"/>
                <a:cs typeface="+mn-lt"/>
              </a:rPr>
              <a:t>El Paso County Public Health</a:t>
            </a:r>
            <a:endParaRPr lang="en-US" sz="3600">
              <a:latin typeface="Calibri Light"/>
              <a:cs typeface="Calibri" panose="020F0502020204030204"/>
            </a:endParaRPr>
          </a:p>
        </p:txBody>
      </p:sp>
    </p:spTree>
    <p:extLst>
      <p:ext uri="{BB962C8B-B14F-4D97-AF65-F5344CB8AC3E}">
        <p14:creationId xmlns:p14="http://schemas.microsoft.com/office/powerpoint/2010/main" val="94105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97F7BCE-E738-5E47-8058-43D43154E5B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452A016-C11D-334F-8318-E26274F3D84D}"/>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7" name="TextBox 6">
            <a:extLst>
              <a:ext uri="{FF2B5EF4-FFF2-40B4-BE49-F238E27FC236}">
                <a16:creationId xmlns:a16="http://schemas.microsoft.com/office/drawing/2014/main" xmlns="" id="{4192FD87-0BCA-F444-9683-262A3ADDD366}"/>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
        <p:nvSpPr>
          <p:cNvPr id="12" name="TextBox 11">
            <a:extLst>
              <a:ext uri="{FF2B5EF4-FFF2-40B4-BE49-F238E27FC236}">
                <a16:creationId xmlns:a16="http://schemas.microsoft.com/office/drawing/2014/main" xmlns="" id="{347CFA61-7D89-43F7-898A-CBD1F808F252}"/>
              </a:ext>
            </a:extLst>
          </p:cNvPr>
          <p:cNvSpPr txBox="1"/>
          <p:nvPr/>
        </p:nvSpPr>
        <p:spPr>
          <a:xfrm>
            <a:off x="1125416" y="269631"/>
            <a:ext cx="96129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Calibri Light"/>
                <a:ea typeface="+mn-lt"/>
                <a:cs typeface="+mn-lt"/>
              </a:rPr>
              <a:t>COVID-19 Response Highlights </a:t>
            </a:r>
            <a:br>
              <a:rPr lang="en-US" sz="3600" b="1">
                <a:latin typeface="Calibri Light"/>
                <a:ea typeface="+mn-lt"/>
                <a:cs typeface="+mn-lt"/>
              </a:rPr>
            </a:br>
            <a:r>
              <a:rPr lang="en-US" sz="3600" b="1">
                <a:latin typeface="Calibri Light"/>
                <a:cs typeface="Calibri" panose="020F0502020204030204"/>
              </a:rPr>
              <a:t>Collaboration</a:t>
            </a:r>
          </a:p>
        </p:txBody>
      </p:sp>
      <p:sp>
        <p:nvSpPr>
          <p:cNvPr id="14" name="TextBox 13">
            <a:extLst>
              <a:ext uri="{FF2B5EF4-FFF2-40B4-BE49-F238E27FC236}">
                <a16:creationId xmlns:a16="http://schemas.microsoft.com/office/drawing/2014/main" xmlns="" id="{006B7DCB-0EB8-417D-AAD6-932FC2309C62}"/>
              </a:ext>
            </a:extLst>
          </p:cNvPr>
          <p:cNvSpPr txBox="1"/>
          <p:nvPr/>
        </p:nvSpPr>
        <p:spPr>
          <a:xfrm>
            <a:off x="539262" y="1512277"/>
            <a:ext cx="7507030"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mn-lt"/>
                <a:cs typeface="+mn-lt"/>
              </a:rPr>
              <a:t>Public Health Partners in the Community </a:t>
            </a:r>
          </a:p>
          <a:p>
            <a:endParaRPr lang="en-US" sz="2000" b="1">
              <a:ea typeface="+mn-lt"/>
              <a:cs typeface="+mn-lt"/>
            </a:endParaRPr>
          </a:p>
          <a:p>
            <a:pPr marL="285750" indent="-285750">
              <a:buFont typeface="Arial"/>
              <a:buChar char="•"/>
            </a:pPr>
            <a:r>
              <a:rPr lang="en-US" sz="2000" b="1" dirty="0">
                <a:ea typeface="+mn-lt"/>
                <a:cs typeface="+mn-lt"/>
              </a:rPr>
              <a:t>Pikes Peak United Way: </a:t>
            </a:r>
            <a:r>
              <a:rPr lang="en-US" sz="2000" dirty="0">
                <a:ea typeface="+mn-lt"/>
                <a:cs typeface="+mn-lt"/>
              </a:rPr>
              <a:t>Providing staff for the highly-utilized public call center for El Paso and Teller Counties. Providing financial assistance to residents including through the PPUW and Pikes Peak Community Foundation Emergency Response Fund. </a:t>
            </a:r>
          </a:p>
          <a:p>
            <a:endParaRPr lang="en-US" sz="2000">
              <a:ea typeface="+mn-lt"/>
              <a:cs typeface="+mn-lt"/>
            </a:endParaRPr>
          </a:p>
          <a:p>
            <a:pPr marL="285750" indent="-285750">
              <a:buFont typeface="Arial"/>
              <a:buChar char="•"/>
            </a:pPr>
            <a:r>
              <a:rPr lang="en-US" sz="2000" b="1" dirty="0">
                <a:ea typeface="+mn-lt"/>
                <a:cs typeface="+mn-lt"/>
              </a:rPr>
              <a:t>PPROEM: </a:t>
            </a:r>
            <a:r>
              <a:rPr lang="en-US" sz="2000" dirty="0">
                <a:ea typeface="+mn-lt"/>
                <a:cs typeface="+mn-lt"/>
              </a:rPr>
              <a:t>Facilitating PPE (personal protective equipment) and cloth mask donation drives for first responders and emergency staff. </a:t>
            </a:r>
          </a:p>
          <a:p>
            <a:endParaRPr lang="en-US" sz="2000">
              <a:ea typeface="+mn-lt"/>
              <a:cs typeface="+mn-lt"/>
            </a:endParaRPr>
          </a:p>
          <a:p>
            <a:pPr marL="285750" indent="-285750">
              <a:buFont typeface="Arial"/>
              <a:buChar char="•"/>
            </a:pPr>
            <a:r>
              <a:rPr lang="en-US" sz="2000" b="1" dirty="0">
                <a:ea typeface="+mn-lt"/>
                <a:cs typeface="+mn-lt"/>
              </a:rPr>
              <a:t>Local Food Assistance: </a:t>
            </a:r>
            <a:r>
              <a:rPr lang="en-US" sz="2000" dirty="0">
                <a:ea typeface="+mn-lt"/>
                <a:cs typeface="+mn-lt"/>
              </a:rPr>
              <a:t>The Salvation Army, </a:t>
            </a:r>
            <a:r>
              <a:rPr lang="en-US" sz="2000" dirty="0" err="1">
                <a:ea typeface="+mn-lt"/>
                <a:cs typeface="+mn-lt"/>
              </a:rPr>
              <a:t>COSILoveYou</a:t>
            </a:r>
            <a:r>
              <a:rPr lang="en-US" sz="2000" dirty="0">
                <a:ea typeface="+mn-lt"/>
                <a:cs typeface="+mn-lt"/>
              </a:rPr>
              <a:t>, Pikes Peak United Way, Care and Share Food Bank, Colorado Springs Food Rescue and Silver Key providing a variety of food assistance programs to those in need and the elderly. </a:t>
            </a:r>
            <a:endParaRPr lang="en-US" sz="2000" dirty="0">
              <a:cs typeface="Calibri"/>
            </a:endParaRPr>
          </a:p>
          <a:p>
            <a:pPr marL="742950" lvl="1" indent="-285750" algn="l">
              <a:buFont typeface="Arial"/>
              <a:buChar char="•"/>
            </a:pPr>
            <a:endParaRPr lang="en-US">
              <a:cs typeface="Calibri"/>
            </a:endParaRPr>
          </a:p>
        </p:txBody>
      </p:sp>
      <p:pic>
        <p:nvPicPr>
          <p:cNvPr id="18" name="Picture 10" descr="IMG_7740.jpg">
            <a:extLst>
              <a:ext uri="{FF2B5EF4-FFF2-40B4-BE49-F238E27FC236}">
                <a16:creationId xmlns:a16="http://schemas.microsoft.com/office/drawing/2014/main" xmlns="" id="{7E96FCEF-ECEF-4561-B2B1-5791E3643AEE}"/>
              </a:ext>
            </a:extLst>
          </p:cNvPr>
          <p:cNvPicPr>
            <a:picLocks noChangeAspect="1"/>
          </p:cNvPicPr>
          <p:nvPr/>
        </p:nvPicPr>
        <p:blipFill>
          <a:blip r:embed="rId2"/>
          <a:stretch>
            <a:fillRect/>
          </a:stretch>
        </p:blipFill>
        <p:spPr>
          <a:xfrm>
            <a:off x="8472587" y="1603397"/>
            <a:ext cx="3113009" cy="4155297"/>
          </a:xfrm>
          <a:prstGeom prst="rect">
            <a:avLst/>
          </a:prstGeom>
        </p:spPr>
      </p:pic>
    </p:spTree>
    <p:extLst>
      <p:ext uri="{BB962C8B-B14F-4D97-AF65-F5344CB8AC3E}">
        <p14:creationId xmlns:p14="http://schemas.microsoft.com/office/powerpoint/2010/main" val="2214553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97F7BCE-E738-5E47-8058-43D43154E5B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452A016-C11D-334F-8318-E26274F3D84D}"/>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7" name="TextBox 6">
            <a:extLst>
              <a:ext uri="{FF2B5EF4-FFF2-40B4-BE49-F238E27FC236}">
                <a16:creationId xmlns:a16="http://schemas.microsoft.com/office/drawing/2014/main" xmlns="" id="{4192FD87-0BCA-F444-9683-262A3ADDD366}"/>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
        <p:nvSpPr>
          <p:cNvPr id="12" name="TextBox 11">
            <a:extLst>
              <a:ext uri="{FF2B5EF4-FFF2-40B4-BE49-F238E27FC236}">
                <a16:creationId xmlns:a16="http://schemas.microsoft.com/office/drawing/2014/main" xmlns="" id="{347CFA61-7D89-43F7-898A-CBD1F808F252}"/>
              </a:ext>
            </a:extLst>
          </p:cNvPr>
          <p:cNvSpPr txBox="1"/>
          <p:nvPr/>
        </p:nvSpPr>
        <p:spPr>
          <a:xfrm>
            <a:off x="1125416" y="269631"/>
            <a:ext cx="96129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Calibri Light"/>
                <a:ea typeface="+mn-lt"/>
                <a:cs typeface="+mn-lt"/>
              </a:rPr>
              <a:t>COVID-19 Response Highlights </a:t>
            </a:r>
            <a:br>
              <a:rPr lang="en-US" sz="3600" b="1">
                <a:latin typeface="Calibri Light"/>
                <a:ea typeface="+mn-lt"/>
                <a:cs typeface="+mn-lt"/>
              </a:rPr>
            </a:br>
            <a:r>
              <a:rPr lang="en-US" sz="3600" b="1">
                <a:latin typeface="Calibri Light"/>
                <a:cs typeface="Calibri" panose="020F0502020204030204"/>
              </a:rPr>
              <a:t>Collaboration</a:t>
            </a:r>
          </a:p>
        </p:txBody>
      </p:sp>
      <p:sp>
        <p:nvSpPr>
          <p:cNvPr id="14" name="TextBox 13">
            <a:extLst>
              <a:ext uri="{FF2B5EF4-FFF2-40B4-BE49-F238E27FC236}">
                <a16:creationId xmlns:a16="http://schemas.microsoft.com/office/drawing/2014/main" xmlns="" id="{006B7DCB-0EB8-417D-AAD6-932FC2309C62}"/>
              </a:ext>
            </a:extLst>
          </p:cNvPr>
          <p:cNvSpPr txBox="1"/>
          <p:nvPr/>
        </p:nvSpPr>
        <p:spPr>
          <a:xfrm>
            <a:off x="644770" y="1817077"/>
            <a:ext cx="6389076"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mn-lt"/>
                <a:cs typeface="+mn-lt"/>
              </a:rPr>
              <a:t>Public Health Partners in the Community </a:t>
            </a:r>
            <a:endParaRPr lang="en-US" sz="2000" dirty="0">
              <a:ea typeface="+mn-lt"/>
              <a:cs typeface="+mn-lt"/>
            </a:endParaRPr>
          </a:p>
          <a:p>
            <a:pPr marL="285750" indent="-285750">
              <a:buFont typeface="Arial"/>
              <a:buChar char="•"/>
            </a:pPr>
            <a:endParaRPr lang="en-US" sz="2000" b="1">
              <a:ea typeface="+mn-lt"/>
              <a:cs typeface="+mn-lt"/>
            </a:endParaRPr>
          </a:p>
          <a:p>
            <a:pPr marL="285750" indent="-285750">
              <a:buFont typeface="Arial"/>
              <a:buChar char="•"/>
            </a:pPr>
            <a:r>
              <a:rPr lang="en-US" sz="2000" b="1" dirty="0">
                <a:ea typeface="+mn-lt"/>
                <a:cs typeface="+mn-lt"/>
              </a:rPr>
              <a:t>Coroner’s Office: </a:t>
            </a:r>
            <a:r>
              <a:rPr lang="en-US" sz="2000" dirty="0">
                <a:ea typeface="+mn-lt"/>
                <a:cs typeface="+mn-lt"/>
              </a:rPr>
              <a:t>Ten Coroner’s investigators assisting in epidemiological investigations and Dr. Leon Kelly serving as Deputy Medical Director.</a:t>
            </a:r>
          </a:p>
          <a:p>
            <a:endParaRPr lang="en-US" sz="2000">
              <a:ea typeface="+mn-lt"/>
              <a:cs typeface="+mn-lt"/>
            </a:endParaRPr>
          </a:p>
          <a:p>
            <a:pPr marL="285750" indent="-285750">
              <a:buFont typeface="Arial"/>
              <a:buChar char="•"/>
            </a:pPr>
            <a:r>
              <a:rPr lang="en-US" sz="2000" b="1" dirty="0">
                <a:ea typeface="+mn-lt"/>
                <a:cs typeface="+mn-lt"/>
              </a:rPr>
              <a:t>UCCS Beth-El College of Nursing: </a:t>
            </a:r>
            <a:r>
              <a:rPr lang="en-US" sz="2000" dirty="0">
                <a:ea typeface="+mn-lt"/>
                <a:cs typeface="+mn-lt"/>
              </a:rPr>
              <a:t>35 students and 5 faculty members supporting epidemiological investigations and disease control measures. </a:t>
            </a:r>
          </a:p>
          <a:p>
            <a:endParaRPr lang="en-US" sz="2000" dirty="0">
              <a:ea typeface="+mn-lt"/>
              <a:cs typeface="+mn-lt"/>
            </a:endParaRPr>
          </a:p>
          <a:p>
            <a:pPr marL="285750" indent="-285750">
              <a:buFont typeface="Arial"/>
              <a:buChar char="•"/>
            </a:pPr>
            <a:r>
              <a:rPr lang="en-US" sz="2000" b="1" dirty="0" err="1">
                <a:ea typeface="+mn-lt"/>
                <a:cs typeface="+mn-lt"/>
              </a:rPr>
              <a:t>UCHealth</a:t>
            </a:r>
            <a:r>
              <a:rPr lang="en-US" sz="2000" b="1" dirty="0">
                <a:ea typeface="+mn-lt"/>
                <a:cs typeface="+mn-lt"/>
              </a:rPr>
              <a:t>: </a:t>
            </a:r>
            <a:r>
              <a:rPr lang="en-US" sz="2000" dirty="0">
                <a:ea typeface="+mn-lt"/>
                <a:cs typeface="+mn-lt"/>
              </a:rPr>
              <a:t>Hosted first local testing site and now FEMA-sponsored site, which was recognized by White House. Expanded testing for high-risk populations (health care workers, first responders, those over the age of 65) </a:t>
            </a:r>
            <a:endParaRPr lang="en-US" sz="2000" dirty="0">
              <a:cs typeface="Calibri"/>
            </a:endParaRPr>
          </a:p>
          <a:p>
            <a:pPr marL="285750" indent="-285750" algn="l">
              <a:buFont typeface="Arial"/>
              <a:buChar char="•"/>
            </a:pPr>
            <a:endParaRPr lang="en-US">
              <a:cs typeface="Calibri"/>
            </a:endParaRPr>
          </a:p>
          <a:p>
            <a:endParaRPr lang="en-US">
              <a:cs typeface="Calibri"/>
            </a:endParaRPr>
          </a:p>
        </p:txBody>
      </p:sp>
      <p:pic>
        <p:nvPicPr>
          <p:cNvPr id="2" name="Picture 2" descr="IMG_2247.JPG">
            <a:extLst>
              <a:ext uri="{FF2B5EF4-FFF2-40B4-BE49-F238E27FC236}">
                <a16:creationId xmlns:a16="http://schemas.microsoft.com/office/drawing/2014/main" xmlns="" id="{1E54F34E-0763-4D25-81DD-4D1D7D9B7F0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366"/>
          <a:stretch/>
        </p:blipFill>
        <p:spPr>
          <a:xfrm rot="5400000">
            <a:off x="7741585" y="1528660"/>
            <a:ext cx="3744918" cy="4526545"/>
          </a:xfrm>
          <a:prstGeom prst="rect">
            <a:avLst/>
          </a:prstGeom>
        </p:spPr>
      </p:pic>
    </p:spTree>
    <p:extLst>
      <p:ext uri="{BB962C8B-B14F-4D97-AF65-F5344CB8AC3E}">
        <p14:creationId xmlns:p14="http://schemas.microsoft.com/office/powerpoint/2010/main" val="3362857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97F7BCE-E738-5E47-8058-43D43154E5B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452A016-C11D-334F-8318-E26274F3D84D}"/>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7" name="TextBox 6">
            <a:extLst>
              <a:ext uri="{FF2B5EF4-FFF2-40B4-BE49-F238E27FC236}">
                <a16:creationId xmlns:a16="http://schemas.microsoft.com/office/drawing/2014/main" xmlns="" id="{4192FD87-0BCA-F444-9683-262A3ADDD366}"/>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
        <p:nvSpPr>
          <p:cNvPr id="12" name="TextBox 11">
            <a:extLst>
              <a:ext uri="{FF2B5EF4-FFF2-40B4-BE49-F238E27FC236}">
                <a16:creationId xmlns:a16="http://schemas.microsoft.com/office/drawing/2014/main" xmlns="" id="{347CFA61-7D89-43F7-898A-CBD1F808F252}"/>
              </a:ext>
            </a:extLst>
          </p:cNvPr>
          <p:cNvSpPr txBox="1"/>
          <p:nvPr/>
        </p:nvSpPr>
        <p:spPr>
          <a:xfrm>
            <a:off x="1125416" y="269631"/>
            <a:ext cx="96129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Calibri Light"/>
                <a:ea typeface="+mn-lt"/>
                <a:cs typeface="+mn-lt"/>
              </a:rPr>
              <a:t>COVID-19 Response Highlights </a:t>
            </a:r>
            <a:br>
              <a:rPr lang="en-US" sz="3600" b="1">
                <a:latin typeface="Calibri Light"/>
                <a:ea typeface="+mn-lt"/>
                <a:cs typeface="+mn-lt"/>
              </a:rPr>
            </a:br>
            <a:r>
              <a:rPr lang="en-US" sz="3600" b="1">
                <a:latin typeface="Calibri Light"/>
                <a:cs typeface="Calibri" panose="020F0502020204030204"/>
              </a:rPr>
              <a:t>Collaboration</a:t>
            </a:r>
          </a:p>
        </p:txBody>
      </p:sp>
      <p:sp>
        <p:nvSpPr>
          <p:cNvPr id="14" name="TextBox 13">
            <a:extLst>
              <a:ext uri="{FF2B5EF4-FFF2-40B4-BE49-F238E27FC236}">
                <a16:creationId xmlns:a16="http://schemas.microsoft.com/office/drawing/2014/main" xmlns="" id="{006B7DCB-0EB8-417D-AAD6-932FC2309C62}"/>
              </a:ext>
            </a:extLst>
          </p:cNvPr>
          <p:cNvSpPr txBox="1"/>
          <p:nvPr/>
        </p:nvSpPr>
        <p:spPr>
          <a:xfrm>
            <a:off x="363416" y="1594339"/>
            <a:ext cx="7280029"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Public Health Partners in the Community </a:t>
            </a:r>
            <a:endParaRPr lang="en-US" sz="2000">
              <a:ea typeface="+mn-lt"/>
              <a:cs typeface="+mn-lt"/>
            </a:endParaRPr>
          </a:p>
          <a:p>
            <a:endParaRPr lang="en-US" sz="2000" b="1">
              <a:ea typeface="+mn-lt"/>
              <a:cs typeface="+mn-lt"/>
            </a:endParaRPr>
          </a:p>
          <a:p>
            <a:pPr marL="285750" indent="-285750">
              <a:buFont typeface="Arial"/>
              <a:buChar char="•"/>
            </a:pPr>
            <a:r>
              <a:rPr lang="en-US" sz="2000" b="1" dirty="0">
                <a:ea typeface="+mn-lt"/>
                <a:cs typeface="+mn-lt"/>
              </a:rPr>
              <a:t>Homeless Isolation Center: </a:t>
            </a:r>
            <a:r>
              <a:rPr lang="en-US" sz="2000" dirty="0">
                <a:ea typeface="+mn-lt"/>
                <a:cs typeface="+mn-lt"/>
              </a:rPr>
              <a:t>City of Colorado Springs, Public Health, El Paso County and Community Health Partnership working together to set up Homeless Isolation Center in City Auditorium.</a:t>
            </a:r>
          </a:p>
          <a:p>
            <a:endParaRPr lang="en-US" sz="2000">
              <a:cs typeface="Calibri" panose="020F0502020204030204"/>
            </a:endParaRPr>
          </a:p>
          <a:p>
            <a:pPr marL="285750" indent="-285750">
              <a:buFont typeface="Arial"/>
              <a:buChar char="•"/>
            </a:pPr>
            <a:r>
              <a:rPr lang="en-US" sz="2000" b="1" dirty="0">
                <a:ea typeface="+mn-lt"/>
                <a:cs typeface="+mn-lt"/>
              </a:rPr>
              <a:t>Local Schools: </a:t>
            </a:r>
            <a:r>
              <a:rPr lang="en-US" sz="2000" dirty="0">
                <a:ea typeface="+mn-lt"/>
                <a:cs typeface="+mn-lt"/>
              </a:rPr>
              <a:t>Facilitating e-learning for students, providing technology tools to continue learning from home, providing free meals to students.</a:t>
            </a:r>
          </a:p>
          <a:p>
            <a:endParaRPr lang="en-US" sz="2000">
              <a:ea typeface="+mn-lt"/>
              <a:cs typeface="+mn-lt"/>
            </a:endParaRPr>
          </a:p>
          <a:p>
            <a:pPr marL="285750" indent="-285750">
              <a:buFont typeface="Arial"/>
              <a:buChar char="•"/>
            </a:pPr>
            <a:r>
              <a:rPr lang="en-US" sz="2000" b="1" dirty="0">
                <a:ea typeface="+mn-lt"/>
                <a:cs typeface="+mn-lt"/>
              </a:rPr>
              <a:t>Business &amp; Employment Resources: </a:t>
            </a:r>
            <a:r>
              <a:rPr lang="en-US" sz="2000" dirty="0">
                <a:ea typeface="+mn-lt"/>
                <a:cs typeface="+mn-lt"/>
              </a:rPr>
              <a:t>Pikes Peak Small Business Development Center, Colorado Springs Chamber &amp; EDC, and Pikes Peak Workforce Center assisting local businesses and individuals with coaching, financial assistance and employment services.</a:t>
            </a:r>
            <a:endParaRPr lang="en-US" sz="2000">
              <a:cs typeface="Calibri"/>
            </a:endParaRPr>
          </a:p>
          <a:p>
            <a:pPr lvl="1" algn="l">
              <a:buFont typeface="Arial"/>
              <a:buChar char="•"/>
            </a:pPr>
            <a:endParaRPr lang="en-US">
              <a:cs typeface="Calibri"/>
            </a:endParaRPr>
          </a:p>
        </p:txBody>
      </p:sp>
      <p:pic>
        <p:nvPicPr>
          <p:cNvPr id="3" name="Picture 3">
            <a:extLst>
              <a:ext uri="{FF2B5EF4-FFF2-40B4-BE49-F238E27FC236}">
                <a16:creationId xmlns:a16="http://schemas.microsoft.com/office/drawing/2014/main" xmlns="" id="{672425D5-CCB6-45F1-B5C6-8B0772DD85FA}"/>
              </a:ext>
            </a:extLst>
          </p:cNvPr>
          <p:cNvPicPr>
            <a:picLocks noChangeAspect="1"/>
          </p:cNvPicPr>
          <p:nvPr/>
        </p:nvPicPr>
        <p:blipFill>
          <a:blip r:embed="rId2"/>
          <a:stretch>
            <a:fillRect/>
          </a:stretch>
        </p:blipFill>
        <p:spPr>
          <a:xfrm>
            <a:off x="7831015" y="1642307"/>
            <a:ext cx="4185138" cy="3092740"/>
          </a:xfrm>
          <a:prstGeom prst="rect">
            <a:avLst/>
          </a:prstGeom>
        </p:spPr>
      </p:pic>
    </p:spTree>
    <p:extLst>
      <p:ext uri="{BB962C8B-B14F-4D97-AF65-F5344CB8AC3E}">
        <p14:creationId xmlns:p14="http://schemas.microsoft.com/office/powerpoint/2010/main" val="52857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97F7BCE-E738-5E47-8058-43D43154E5B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452A016-C11D-334F-8318-E26274F3D84D}"/>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7" name="TextBox 6">
            <a:extLst>
              <a:ext uri="{FF2B5EF4-FFF2-40B4-BE49-F238E27FC236}">
                <a16:creationId xmlns:a16="http://schemas.microsoft.com/office/drawing/2014/main" xmlns="" id="{4192FD87-0BCA-F444-9683-262A3ADDD366}"/>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pic>
        <p:nvPicPr>
          <p:cNvPr id="9" name="Picture 9">
            <a:extLst>
              <a:ext uri="{FF2B5EF4-FFF2-40B4-BE49-F238E27FC236}">
                <a16:creationId xmlns:a16="http://schemas.microsoft.com/office/drawing/2014/main" xmlns="" id="{EEAD04AF-B748-4D3A-B6FD-C8574270CDD0}"/>
              </a:ext>
            </a:extLst>
          </p:cNvPr>
          <p:cNvPicPr>
            <a:picLocks noChangeAspect="1"/>
          </p:cNvPicPr>
          <p:nvPr/>
        </p:nvPicPr>
        <p:blipFill>
          <a:blip r:embed="rId3"/>
          <a:stretch>
            <a:fillRect/>
          </a:stretch>
        </p:blipFill>
        <p:spPr>
          <a:xfrm>
            <a:off x="586155" y="148736"/>
            <a:ext cx="11019691" cy="6161942"/>
          </a:xfrm>
          <a:prstGeom prst="rect">
            <a:avLst/>
          </a:prstGeom>
        </p:spPr>
      </p:pic>
    </p:spTree>
    <p:extLst>
      <p:ext uri="{BB962C8B-B14F-4D97-AF65-F5344CB8AC3E}">
        <p14:creationId xmlns:p14="http://schemas.microsoft.com/office/powerpoint/2010/main" val="3862432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A420A7D3-F545-D14D-B332-921FA5853524}"/>
              </a:ext>
            </a:extLst>
          </p:cNvPr>
          <p:cNvSpPr/>
          <p:nvPr/>
        </p:nvSpPr>
        <p:spPr>
          <a:xfrm>
            <a:off x="239872" y="778024"/>
            <a:ext cx="3883231" cy="3883231"/>
          </a:xfrm>
          <a:prstGeom prst="ellipse">
            <a:avLst/>
          </a:prstGeom>
          <a:solidFill>
            <a:srgbClr val="479D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65E69EB-0EC8-BF40-B2AF-B85D13076EA4}"/>
              </a:ext>
            </a:extLst>
          </p:cNvPr>
          <p:cNvSpPr>
            <a:spLocks noGrp="1"/>
          </p:cNvSpPr>
          <p:nvPr>
            <p:ph type="title"/>
          </p:nvPr>
        </p:nvSpPr>
        <p:spPr>
          <a:xfrm>
            <a:off x="584255" y="1361708"/>
            <a:ext cx="3194463" cy="2939650"/>
          </a:xfrm>
        </p:spPr>
        <p:txBody>
          <a:bodyPr>
            <a:normAutofit/>
          </a:bodyPr>
          <a:lstStyle/>
          <a:p>
            <a:pPr algn="ctr"/>
            <a:r>
              <a:rPr lang="en-US" b="1">
                <a:solidFill>
                  <a:schemeClr val="bg1"/>
                </a:solidFill>
              </a:rPr>
              <a:t>Where we are now</a:t>
            </a:r>
          </a:p>
        </p:txBody>
      </p:sp>
      <p:sp>
        <p:nvSpPr>
          <p:cNvPr id="5" name="Rectangle 4">
            <a:extLst>
              <a:ext uri="{FF2B5EF4-FFF2-40B4-BE49-F238E27FC236}">
                <a16:creationId xmlns:a16="http://schemas.microsoft.com/office/drawing/2014/main" xmlns="" id="{6EBBEFBE-A1BC-6645-AC6F-AFDE1E5A9566}"/>
              </a:ext>
            </a:extLst>
          </p:cNvPr>
          <p:cNvSpPr/>
          <p:nvPr/>
        </p:nvSpPr>
        <p:spPr>
          <a:xfrm>
            <a:off x="4649002" y="692207"/>
            <a:ext cx="3899594" cy="369332"/>
          </a:xfrm>
          <a:prstGeom prst="rect">
            <a:avLst/>
          </a:prstGeom>
        </p:spPr>
        <p:txBody>
          <a:bodyPr wrap="none">
            <a:spAutoFit/>
          </a:bodyPr>
          <a:lstStyle/>
          <a:p>
            <a:r>
              <a:rPr lang="en-US"/>
              <a:t>COVID-19 numbers as of 4 p.m. April 13</a:t>
            </a:r>
            <a:endParaRPr lang="en-US">
              <a:cs typeface="Calibri"/>
            </a:endParaRPr>
          </a:p>
        </p:txBody>
      </p:sp>
      <p:pic>
        <p:nvPicPr>
          <p:cNvPr id="6" name="Picture 5">
            <a:extLst>
              <a:ext uri="{FF2B5EF4-FFF2-40B4-BE49-F238E27FC236}">
                <a16:creationId xmlns:a16="http://schemas.microsoft.com/office/drawing/2014/main" xmlns="" id="{32B44237-9F61-AF4F-BDE9-29649474A5A3}"/>
              </a:ext>
            </a:extLst>
          </p:cNvPr>
          <p:cNvPicPr>
            <a:picLocks noChangeAspect="1"/>
          </p:cNvPicPr>
          <p:nvPr/>
        </p:nvPicPr>
        <p:blipFill>
          <a:blip r:embed="rId3"/>
          <a:stretch>
            <a:fillRect/>
          </a:stretch>
        </p:blipFill>
        <p:spPr>
          <a:xfrm>
            <a:off x="4565962" y="1837954"/>
            <a:ext cx="859637" cy="644016"/>
          </a:xfrm>
          <a:prstGeom prst="rect">
            <a:avLst/>
          </a:prstGeom>
        </p:spPr>
      </p:pic>
      <p:pic>
        <p:nvPicPr>
          <p:cNvPr id="8" name="Picture 7">
            <a:extLst>
              <a:ext uri="{FF2B5EF4-FFF2-40B4-BE49-F238E27FC236}">
                <a16:creationId xmlns:a16="http://schemas.microsoft.com/office/drawing/2014/main" xmlns="" id="{04B75D97-2149-3845-8EAA-B10AD3BE928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49002" y="2592544"/>
            <a:ext cx="697538" cy="477979"/>
          </a:xfrm>
          <a:prstGeom prst="rect">
            <a:avLst/>
          </a:prstGeom>
        </p:spPr>
      </p:pic>
      <p:pic>
        <p:nvPicPr>
          <p:cNvPr id="12" name="Picture 11">
            <a:extLst>
              <a:ext uri="{FF2B5EF4-FFF2-40B4-BE49-F238E27FC236}">
                <a16:creationId xmlns:a16="http://schemas.microsoft.com/office/drawing/2014/main" xmlns="" id="{973FB008-A92E-C34E-B4CB-C17D6808CF1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31178" y="3926141"/>
            <a:ext cx="600547" cy="606477"/>
          </a:xfrm>
          <a:prstGeom prst="rect">
            <a:avLst/>
          </a:prstGeom>
        </p:spPr>
      </p:pic>
      <p:graphicFrame>
        <p:nvGraphicFramePr>
          <p:cNvPr id="15" name="Content Placeholder 3">
            <a:extLst>
              <a:ext uri="{FF2B5EF4-FFF2-40B4-BE49-F238E27FC236}">
                <a16:creationId xmlns:a16="http://schemas.microsoft.com/office/drawing/2014/main" xmlns="" id="{1ED2691D-D934-914E-BC07-2C2BDA0FB728}"/>
              </a:ext>
            </a:extLst>
          </p:cNvPr>
          <p:cNvGraphicFramePr>
            <a:graphicFrameLocks noGrp="1"/>
          </p:cNvGraphicFramePr>
          <p:nvPr>
            <p:ph idx="1"/>
            <p:extLst>
              <p:ext uri="{D42A27DB-BD31-4B8C-83A1-F6EECF244321}">
                <p14:modId xmlns:p14="http://schemas.microsoft.com/office/powerpoint/2010/main" val="3054380620"/>
              </p:ext>
            </p:extLst>
          </p:nvPr>
        </p:nvGraphicFramePr>
        <p:xfrm>
          <a:off x="5439870" y="1241623"/>
          <a:ext cx="3731344" cy="3427932"/>
        </p:xfrm>
        <a:graphic>
          <a:graphicData uri="http://schemas.openxmlformats.org/drawingml/2006/table">
            <a:tbl>
              <a:tblPr firstRow="1">
                <a:tableStyleId>{2D5ABB26-0587-4C30-8999-92F81FD0307C}</a:tableStyleId>
              </a:tblPr>
              <a:tblGrid>
                <a:gridCol w="1652452">
                  <a:extLst>
                    <a:ext uri="{9D8B030D-6E8A-4147-A177-3AD203B41FA5}">
                      <a16:colId xmlns:a16="http://schemas.microsoft.com/office/drawing/2014/main" xmlns="" val="1619581127"/>
                    </a:ext>
                  </a:extLst>
                </a:gridCol>
                <a:gridCol w="2078892">
                  <a:extLst>
                    <a:ext uri="{9D8B030D-6E8A-4147-A177-3AD203B41FA5}">
                      <a16:colId xmlns:a16="http://schemas.microsoft.com/office/drawing/2014/main" xmlns="" val="1206458249"/>
                    </a:ext>
                  </a:extLst>
                </a:gridCol>
              </a:tblGrid>
              <a:tr h="635530">
                <a:tc>
                  <a:txBody>
                    <a:bodyPr/>
                    <a:lstStyle/>
                    <a:p>
                      <a:r>
                        <a:rPr lang="en-US" sz="2800">
                          <a:solidFill>
                            <a:srgbClr val="3E91AA"/>
                          </a:solidFill>
                        </a:rPr>
                        <a:t>  Cases</a:t>
                      </a:r>
                    </a:p>
                  </a:txBody>
                  <a:tcPr/>
                </a:tc>
                <a:tc>
                  <a:txBody>
                    <a:bodyPr/>
                    <a:lstStyle/>
                    <a:p>
                      <a:r>
                        <a:rPr lang="en-US" sz="2800">
                          <a:solidFill>
                            <a:srgbClr val="3E91AA"/>
                          </a:solidFill>
                        </a:rPr>
                        <a:t>    Deaths</a:t>
                      </a:r>
                    </a:p>
                  </a:txBody>
                  <a:tcPr/>
                </a:tc>
                <a:extLst>
                  <a:ext uri="{0D108BD9-81ED-4DB2-BD59-A6C34878D82A}">
                    <a16:rowId xmlns:a16="http://schemas.microsoft.com/office/drawing/2014/main" xmlns="" val="2401730966"/>
                  </a:ext>
                </a:extLst>
              </a:tr>
              <a:tr h="509860">
                <a:tc>
                  <a:txBody>
                    <a:bodyPr/>
                    <a:lstStyle/>
                    <a:p>
                      <a:pPr algn="ctr"/>
                      <a:r>
                        <a:rPr lang="en-US" sz="2800">
                          <a:solidFill>
                            <a:srgbClr val="3E91AA"/>
                          </a:solidFill>
                        </a:rPr>
                        <a:t>665</a:t>
                      </a:r>
                    </a:p>
                  </a:txBody>
                  <a:tcPr anchor="ctr"/>
                </a:tc>
                <a:tc>
                  <a:txBody>
                    <a:bodyPr/>
                    <a:lstStyle/>
                    <a:p>
                      <a:pPr lvl="0" algn="ctr">
                        <a:buNone/>
                      </a:pPr>
                      <a:r>
                        <a:rPr lang="en-US" sz="2800" b="0" i="0" u="none" strike="noStrike" noProof="0">
                          <a:solidFill>
                            <a:srgbClr val="3E91AA"/>
                          </a:solidFill>
                          <a:latin typeface="Calibri"/>
                        </a:rPr>
                        <a:t>39</a:t>
                      </a:r>
                      <a:endParaRPr lang="en-US" sz="2800">
                        <a:solidFill>
                          <a:srgbClr val="3E91AA"/>
                        </a:solidFill>
                      </a:endParaRPr>
                    </a:p>
                  </a:txBody>
                  <a:tcPr anchor="ctr"/>
                </a:tc>
                <a:extLst>
                  <a:ext uri="{0D108BD9-81ED-4DB2-BD59-A6C34878D82A}">
                    <a16:rowId xmlns:a16="http://schemas.microsoft.com/office/drawing/2014/main" xmlns="" val="1748852819"/>
                  </a:ext>
                </a:extLst>
              </a:tr>
              <a:tr h="708966">
                <a:tc>
                  <a:txBody>
                    <a:bodyPr/>
                    <a:lstStyle/>
                    <a:p>
                      <a:pPr algn="ctr"/>
                      <a:r>
                        <a:rPr lang="en-US" sz="2800">
                          <a:solidFill>
                            <a:srgbClr val="3E91AA"/>
                          </a:solidFill>
                        </a:rPr>
                        <a:t>7,691</a:t>
                      </a:r>
                    </a:p>
                  </a:txBody>
                  <a:tcPr anchor="ctr"/>
                </a:tc>
                <a:tc>
                  <a:txBody>
                    <a:bodyPr/>
                    <a:lstStyle/>
                    <a:p>
                      <a:pPr lvl="0" algn="ctr">
                        <a:buNone/>
                      </a:pPr>
                      <a:r>
                        <a:rPr lang="en-US" sz="2800" b="0" i="0" u="none" strike="noStrike" noProof="0">
                          <a:solidFill>
                            <a:srgbClr val="3E91AA"/>
                          </a:solidFill>
                          <a:latin typeface="Calibri"/>
                        </a:rPr>
                        <a:t>308</a:t>
                      </a:r>
                      <a:endParaRPr lang="en-US" sz="2800">
                        <a:solidFill>
                          <a:srgbClr val="3E91AA"/>
                        </a:solidFill>
                      </a:endParaRPr>
                    </a:p>
                  </a:txBody>
                  <a:tcPr anchor="ctr"/>
                </a:tc>
                <a:extLst>
                  <a:ext uri="{0D108BD9-81ED-4DB2-BD59-A6C34878D82A}">
                    <a16:rowId xmlns:a16="http://schemas.microsoft.com/office/drawing/2014/main" xmlns="" val="3825372875"/>
                  </a:ext>
                </a:extLst>
              </a:tr>
              <a:tr h="635530">
                <a:tc>
                  <a:txBody>
                    <a:bodyPr/>
                    <a:lstStyle/>
                    <a:p>
                      <a:pPr lvl="0" algn="ctr">
                        <a:buNone/>
                      </a:pPr>
                      <a:r>
                        <a:rPr lang="en-US" sz="2800" b="0" i="0" u="none" strike="noStrike" noProof="0">
                          <a:solidFill>
                            <a:srgbClr val="3E91AA"/>
                          </a:solidFill>
                          <a:latin typeface="Calibri"/>
                        </a:rPr>
                        <a:t>577,307</a:t>
                      </a:r>
                      <a:endParaRPr lang="en-US" sz="2800">
                        <a:solidFill>
                          <a:srgbClr val="3E91AA"/>
                        </a:solidFill>
                      </a:endParaRPr>
                    </a:p>
                  </a:txBody>
                  <a:tcPr anchor="ctr"/>
                </a:tc>
                <a:tc>
                  <a:txBody>
                    <a:bodyPr/>
                    <a:lstStyle/>
                    <a:p>
                      <a:pPr lvl="0" algn="ctr">
                        <a:buNone/>
                      </a:pPr>
                      <a:r>
                        <a:rPr lang="en-US" sz="2800" b="0" i="0" u="none" strike="noStrike" noProof="0">
                          <a:solidFill>
                            <a:srgbClr val="3E91AA"/>
                          </a:solidFill>
                          <a:latin typeface="Calibri"/>
                        </a:rPr>
                        <a:t>23,219</a:t>
                      </a:r>
                      <a:endParaRPr lang="en-US" sz="2800">
                        <a:solidFill>
                          <a:srgbClr val="3E91AA"/>
                        </a:solidFill>
                      </a:endParaRPr>
                    </a:p>
                  </a:txBody>
                  <a:tcPr anchor="ctr"/>
                </a:tc>
                <a:extLst>
                  <a:ext uri="{0D108BD9-81ED-4DB2-BD59-A6C34878D82A}">
                    <a16:rowId xmlns:a16="http://schemas.microsoft.com/office/drawing/2014/main" xmlns="" val="574365463"/>
                  </a:ext>
                </a:extLst>
              </a:tr>
              <a:tr h="929746">
                <a:tc>
                  <a:txBody>
                    <a:bodyPr/>
                    <a:lstStyle/>
                    <a:p>
                      <a:pPr lvl="0" algn="ctr">
                        <a:buNone/>
                      </a:pPr>
                      <a:r>
                        <a:rPr lang="en-US" sz="2800" b="0" i="0" u="none" strike="noStrike" noProof="0">
                          <a:solidFill>
                            <a:srgbClr val="3E91AA"/>
                          </a:solidFill>
                          <a:latin typeface="Calibri"/>
                        </a:rPr>
                        <a:t>1,911,407</a:t>
                      </a:r>
                      <a:endParaRPr lang="en-US" sz="2800">
                        <a:solidFill>
                          <a:srgbClr val="3E91AA"/>
                        </a:solidFill>
                      </a:endParaRPr>
                    </a:p>
                  </a:txBody>
                  <a:tcPr anchor="ctr"/>
                </a:tc>
                <a:tc>
                  <a:txBody>
                    <a:bodyPr/>
                    <a:lstStyle/>
                    <a:p>
                      <a:pPr lvl="0" algn="ctr">
                        <a:buNone/>
                      </a:pPr>
                      <a:r>
                        <a:rPr lang="en-US" sz="2800" b="0" i="0" u="none" strike="noStrike" noProof="0">
                          <a:solidFill>
                            <a:srgbClr val="3E91AA"/>
                          </a:solidFill>
                          <a:latin typeface="Calibri"/>
                        </a:rPr>
                        <a:t>118,854</a:t>
                      </a:r>
                      <a:endParaRPr lang="en-US" sz="2800">
                        <a:solidFill>
                          <a:srgbClr val="3E91AA"/>
                        </a:solidFill>
                      </a:endParaRPr>
                    </a:p>
                  </a:txBody>
                  <a:tcPr anchor="ctr"/>
                </a:tc>
                <a:extLst>
                  <a:ext uri="{0D108BD9-81ED-4DB2-BD59-A6C34878D82A}">
                    <a16:rowId xmlns:a16="http://schemas.microsoft.com/office/drawing/2014/main" xmlns="" val="91621391"/>
                  </a:ext>
                </a:extLst>
              </a:tr>
            </a:tbl>
          </a:graphicData>
        </a:graphic>
      </p:graphicFrame>
      <p:pic>
        <p:nvPicPr>
          <p:cNvPr id="16" name="Picture 15">
            <a:extLst>
              <a:ext uri="{FF2B5EF4-FFF2-40B4-BE49-F238E27FC236}">
                <a16:creationId xmlns:a16="http://schemas.microsoft.com/office/drawing/2014/main" xmlns="" id="{F976C3CB-6506-A24E-B7AA-1DF7366C42E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21711" y="3308996"/>
            <a:ext cx="818159" cy="423756"/>
          </a:xfrm>
          <a:prstGeom prst="rect">
            <a:avLst/>
          </a:prstGeom>
        </p:spPr>
      </p:pic>
      <p:sp>
        <p:nvSpPr>
          <p:cNvPr id="17" name="Rectangle 16">
            <a:extLst>
              <a:ext uri="{FF2B5EF4-FFF2-40B4-BE49-F238E27FC236}">
                <a16:creationId xmlns:a16="http://schemas.microsoft.com/office/drawing/2014/main" xmlns="" id="{1687AD28-6812-F642-A267-3D886B82169C}"/>
              </a:ext>
            </a:extLst>
          </p:cNvPr>
          <p:cNvSpPr/>
          <p:nvPr/>
        </p:nvSpPr>
        <p:spPr>
          <a:xfrm>
            <a:off x="4621710" y="5268853"/>
            <a:ext cx="6547033" cy="646331"/>
          </a:xfrm>
          <a:prstGeom prst="rect">
            <a:avLst/>
          </a:prstGeom>
        </p:spPr>
        <p:txBody>
          <a:bodyPr wrap="square" anchor="t">
            <a:spAutoFit/>
          </a:bodyPr>
          <a:lstStyle/>
          <a:p>
            <a:r>
              <a:rPr lang="en-US">
                <a:latin typeface="Calibri"/>
                <a:ea typeface="Calibri" panose="020F0502020204030204" pitchFamily="34" charset="0"/>
                <a:cs typeface="Times New Roman"/>
              </a:rPr>
              <a:t>COVID-19 cases and deaths. Data from JHU-JSSE Interactive Map (13-April-2020), CEDRS (13-April-2020) and CDPHE (13</a:t>
            </a:r>
            <a:r>
              <a:rPr lang="en-US">
                <a:latin typeface="Calibri"/>
                <a:ea typeface="Calibri" panose="020F0502020204030204" pitchFamily="34" charset="0"/>
                <a:cs typeface="Calibri"/>
              </a:rPr>
              <a:t>-April-2020) </a:t>
            </a:r>
            <a:endParaRPr lang="en-US">
              <a:latin typeface="Calibri"/>
              <a:cs typeface="Times New Roman"/>
            </a:endParaRPr>
          </a:p>
        </p:txBody>
      </p:sp>
      <p:sp>
        <p:nvSpPr>
          <p:cNvPr id="18" name="Rectangle 17">
            <a:extLst>
              <a:ext uri="{FF2B5EF4-FFF2-40B4-BE49-F238E27FC236}">
                <a16:creationId xmlns:a16="http://schemas.microsoft.com/office/drawing/2014/main" xmlns="" id="{8D019780-FE70-F941-ADF8-9D6C2BE30055}"/>
              </a:ext>
            </a:extLst>
          </p:cNvPr>
          <p:cNvSpPr/>
          <p:nvPr/>
        </p:nvSpPr>
        <p:spPr>
          <a:xfrm>
            <a:off x="0" y="6368702"/>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CB76D037-FD7B-D14E-9A35-B2A1483C2066}"/>
              </a:ext>
            </a:extLst>
          </p:cNvPr>
          <p:cNvSpPr txBox="1"/>
          <p:nvPr/>
        </p:nvSpPr>
        <p:spPr>
          <a:xfrm>
            <a:off x="239872" y="6415604"/>
            <a:ext cx="3463044" cy="369332"/>
          </a:xfrm>
          <a:prstGeom prst="rect">
            <a:avLst/>
          </a:prstGeom>
          <a:noFill/>
        </p:spPr>
        <p:txBody>
          <a:bodyPr wrap="square" rtlCol="0">
            <a:spAutoFit/>
          </a:bodyPr>
          <a:lstStyle/>
          <a:p>
            <a:r>
              <a:rPr lang="en-US">
                <a:solidFill>
                  <a:schemeClr val="bg1"/>
                </a:solidFill>
              </a:rPr>
              <a:t>Prevent • Promote • Protect</a:t>
            </a:r>
          </a:p>
        </p:txBody>
      </p:sp>
      <p:sp>
        <p:nvSpPr>
          <p:cNvPr id="20" name="TextBox 19">
            <a:extLst>
              <a:ext uri="{FF2B5EF4-FFF2-40B4-BE49-F238E27FC236}">
                <a16:creationId xmlns:a16="http://schemas.microsoft.com/office/drawing/2014/main" xmlns="" id="{E87D1DFD-60F2-FF4B-963F-FDA6673A12D1}"/>
              </a:ext>
            </a:extLst>
          </p:cNvPr>
          <p:cNvSpPr txBox="1"/>
          <p:nvPr/>
        </p:nvSpPr>
        <p:spPr>
          <a:xfrm>
            <a:off x="8961499" y="6413298"/>
            <a:ext cx="3059875" cy="338554"/>
          </a:xfrm>
          <a:prstGeom prst="rect">
            <a:avLst/>
          </a:prstGeom>
          <a:noFill/>
        </p:spPr>
        <p:txBody>
          <a:bodyPr wrap="square" rtlCol="0">
            <a:spAutoFit/>
          </a:bodyPr>
          <a:lstStyle/>
          <a:p>
            <a:r>
              <a:rPr lang="en-US" sz="1600">
                <a:solidFill>
                  <a:schemeClr val="bg1"/>
                </a:solidFill>
              </a:rPr>
              <a:t>www.elpasocountyhealth.org</a:t>
            </a:r>
          </a:p>
        </p:txBody>
      </p:sp>
      <p:cxnSp>
        <p:nvCxnSpPr>
          <p:cNvPr id="21" name="Straight Connector 20">
            <a:extLst>
              <a:ext uri="{FF2B5EF4-FFF2-40B4-BE49-F238E27FC236}">
                <a16:creationId xmlns:a16="http://schemas.microsoft.com/office/drawing/2014/main" xmlns="" id="{674CCC66-4863-BC46-8FEA-D9DC44A7B719}"/>
              </a:ext>
            </a:extLst>
          </p:cNvPr>
          <p:cNvCxnSpPr/>
          <p:nvPr/>
        </p:nvCxnSpPr>
        <p:spPr>
          <a:xfrm>
            <a:off x="4649002" y="2493872"/>
            <a:ext cx="4145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50B628F-56AC-0945-96CE-E19C508CF8E0}"/>
              </a:ext>
            </a:extLst>
          </p:cNvPr>
          <p:cNvCxnSpPr/>
          <p:nvPr/>
        </p:nvCxnSpPr>
        <p:spPr>
          <a:xfrm>
            <a:off x="4649002" y="3180635"/>
            <a:ext cx="4145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1A4EEB5-6F85-7945-83E0-D7B5F87070ED}"/>
              </a:ext>
            </a:extLst>
          </p:cNvPr>
          <p:cNvCxnSpPr/>
          <p:nvPr/>
        </p:nvCxnSpPr>
        <p:spPr>
          <a:xfrm>
            <a:off x="4621711" y="3831799"/>
            <a:ext cx="4145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DAAA809-9110-624D-A5CB-5C9B987FE16A}"/>
              </a:ext>
            </a:extLst>
          </p:cNvPr>
          <p:cNvCxnSpPr/>
          <p:nvPr/>
        </p:nvCxnSpPr>
        <p:spPr>
          <a:xfrm>
            <a:off x="7172202" y="1361708"/>
            <a:ext cx="0" cy="32995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6262698-63B2-2240-9A6B-825C0FECC26E}"/>
              </a:ext>
            </a:extLst>
          </p:cNvPr>
          <p:cNvCxnSpPr/>
          <p:nvPr/>
        </p:nvCxnSpPr>
        <p:spPr>
          <a:xfrm>
            <a:off x="4649002" y="1731872"/>
            <a:ext cx="414594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729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C63122E1-0BDD-470E-89F7-8D2C23A298D6}"/>
              </a:ext>
            </a:extLst>
          </p:cNvPr>
          <p:cNvSpPr>
            <a:spLocks noGrp="1"/>
          </p:cNvSpPr>
          <p:nvPr>
            <p:ph idx="1"/>
          </p:nvPr>
        </p:nvSpPr>
        <p:spPr/>
        <p:txBody>
          <a:bodyPr vert="horz" lIns="91440" tIns="45720" rIns="91440" bIns="45720" rtlCol="0" anchor="t">
            <a:normAutofit/>
          </a:bodyPr>
          <a:lstStyle/>
          <a:p>
            <a:endParaRPr lang="en-US"/>
          </a:p>
          <a:p>
            <a:endParaRPr lang="en-US">
              <a:cs typeface="Calibri" panose="020F0502020204030204"/>
            </a:endParaRPr>
          </a:p>
        </p:txBody>
      </p:sp>
      <p:sp>
        <p:nvSpPr>
          <p:cNvPr id="7" name="Rectangle 6">
            <a:extLst>
              <a:ext uri="{FF2B5EF4-FFF2-40B4-BE49-F238E27FC236}">
                <a16:creationId xmlns:a16="http://schemas.microsoft.com/office/drawing/2014/main" xmlns="" id="{7FACB580-F218-F840-A042-1B6F61612315}"/>
              </a:ext>
            </a:extLst>
          </p:cNvPr>
          <p:cNvSpPr/>
          <p:nvPr/>
        </p:nvSpPr>
        <p:spPr>
          <a:xfrm>
            <a:off x="-1" y="6349937"/>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6BC9350E-09AC-F247-A9C4-52DF917F11DC}"/>
              </a:ext>
            </a:extLst>
          </p:cNvPr>
          <p:cNvSpPr txBox="1"/>
          <p:nvPr/>
        </p:nvSpPr>
        <p:spPr>
          <a:xfrm>
            <a:off x="250146" y="6351336"/>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xmlns="" id="{1DDAC99A-3FF3-5242-BA3C-D70BAC9AD193}"/>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pic>
        <p:nvPicPr>
          <p:cNvPr id="12" name="Picture 11">
            <a:extLst>
              <a:ext uri="{FF2B5EF4-FFF2-40B4-BE49-F238E27FC236}">
                <a16:creationId xmlns:a16="http://schemas.microsoft.com/office/drawing/2014/main" xmlns="" id="{1A1B4349-E21F-4AB7-A7EC-7F66D7E2AD6F}"/>
              </a:ext>
            </a:extLst>
          </p:cNvPr>
          <p:cNvPicPr>
            <a:picLocks noChangeAspect="1"/>
          </p:cNvPicPr>
          <p:nvPr/>
        </p:nvPicPr>
        <p:blipFill>
          <a:blip r:embed="rId2"/>
          <a:stretch>
            <a:fillRect/>
          </a:stretch>
        </p:blipFill>
        <p:spPr>
          <a:xfrm>
            <a:off x="2250857" y="383890"/>
            <a:ext cx="7439553" cy="5149544"/>
          </a:xfrm>
          <a:prstGeom prst="rect">
            <a:avLst/>
          </a:prstGeom>
        </p:spPr>
      </p:pic>
      <p:sp>
        <p:nvSpPr>
          <p:cNvPr id="20" name="TextBox 19">
            <a:extLst>
              <a:ext uri="{FF2B5EF4-FFF2-40B4-BE49-F238E27FC236}">
                <a16:creationId xmlns:a16="http://schemas.microsoft.com/office/drawing/2014/main" xmlns="" id="{909059F2-F48C-4F37-9028-558018258026}"/>
              </a:ext>
            </a:extLst>
          </p:cNvPr>
          <p:cNvSpPr txBox="1"/>
          <p:nvPr/>
        </p:nvSpPr>
        <p:spPr>
          <a:xfrm>
            <a:off x="5492836" y="259334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1" name="TextBox 20">
            <a:extLst>
              <a:ext uri="{FF2B5EF4-FFF2-40B4-BE49-F238E27FC236}">
                <a16:creationId xmlns:a16="http://schemas.microsoft.com/office/drawing/2014/main" xmlns="" id="{A7749C67-0586-4740-A406-1AA1619AE897}"/>
              </a:ext>
            </a:extLst>
          </p:cNvPr>
          <p:cNvSpPr txBox="1"/>
          <p:nvPr/>
        </p:nvSpPr>
        <p:spPr>
          <a:xfrm>
            <a:off x="4173362" y="3414641"/>
            <a:ext cx="1905644" cy="246221"/>
          </a:xfrm>
          <a:prstGeom prst="rect">
            <a:avLst/>
          </a:prstGeom>
          <a:noFill/>
        </p:spPr>
        <p:txBody>
          <a:bodyPr wrap="square" rtlCol="0">
            <a:spAutoFit/>
          </a:bodyPr>
          <a:lstStyle/>
          <a:p>
            <a:r>
              <a:rPr lang="en-US" sz="1000"/>
              <a:t>higher death rate to the right</a:t>
            </a:r>
          </a:p>
        </p:txBody>
      </p:sp>
      <p:cxnSp>
        <p:nvCxnSpPr>
          <p:cNvPr id="22" name="Straight Arrow Connector 21">
            <a:extLst>
              <a:ext uri="{FF2B5EF4-FFF2-40B4-BE49-F238E27FC236}">
                <a16:creationId xmlns:a16="http://schemas.microsoft.com/office/drawing/2014/main" xmlns="" id="{8CFB3986-921D-4119-90B6-BD42B62AED5C}"/>
              </a:ext>
            </a:extLst>
          </p:cNvPr>
          <p:cNvCxnSpPr>
            <a:cxnSpLocks/>
          </p:cNvCxnSpPr>
          <p:nvPr/>
        </p:nvCxnSpPr>
        <p:spPr>
          <a:xfrm>
            <a:off x="4265185" y="3387690"/>
            <a:ext cx="11202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8712AF42-FAE2-4C94-BB23-0ED6F6EB29A5}"/>
              </a:ext>
            </a:extLst>
          </p:cNvPr>
          <p:cNvCxnSpPr>
            <a:cxnSpLocks/>
          </p:cNvCxnSpPr>
          <p:nvPr/>
        </p:nvCxnSpPr>
        <p:spPr>
          <a:xfrm flipV="1">
            <a:off x="3828148" y="2189968"/>
            <a:ext cx="0" cy="8038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3C03D93D-5EF1-49BA-A91C-6245D31B395B}"/>
              </a:ext>
            </a:extLst>
          </p:cNvPr>
          <p:cNvSpPr txBox="1"/>
          <p:nvPr/>
        </p:nvSpPr>
        <p:spPr>
          <a:xfrm>
            <a:off x="3431481" y="2998598"/>
            <a:ext cx="983404" cy="400110"/>
          </a:xfrm>
          <a:prstGeom prst="rect">
            <a:avLst/>
          </a:prstGeom>
          <a:noFill/>
        </p:spPr>
        <p:txBody>
          <a:bodyPr wrap="square" rtlCol="0">
            <a:spAutoFit/>
          </a:bodyPr>
          <a:lstStyle/>
          <a:p>
            <a:r>
              <a:rPr lang="en-US" sz="1000"/>
              <a:t>higher case rate up</a:t>
            </a:r>
          </a:p>
        </p:txBody>
      </p:sp>
      <p:sp>
        <p:nvSpPr>
          <p:cNvPr id="25" name="TextBox 24">
            <a:extLst>
              <a:ext uri="{FF2B5EF4-FFF2-40B4-BE49-F238E27FC236}">
                <a16:creationId xmlns:a16="http://schemas.microsoft.com/office/drawing/2014/main" xmlns="" id="{967142DB-D911-4633-8A73-9E647C5890BB}"/>
              </a:ext>
            </a:extLst>
          </p:cNvPr>
          <p:cNvSpPr txBox="1"/>
          <p:nvPr/>
        </p:nvSpPr>
        <p:spPr>
          <a:xfrm>
            <a:off x="5385451" y="2187451"/>
            <a:ext cx="1840799" cy="261610"/>
          </a:xfrm>
          <a:prstGeom prst="rect">
            <a:avLst/>
          </a:prstGeom>
          <a:noFill/>
        </p:spPr>
        <p:txBody>
          <a:bodyPr wrap="square" rtlCol="0">
            <a:spAutoFit/>
          </a:bodyPr>
          <a:lstStyle/>
          <a:p>
            <a:r>
              <a:rPr lang="en-US" sz="1100"/>
              <a:t>points sized by total deaths</a:t>
            </a:r>
          </a:p>
        </p:txBody>
      </p:sp>
      <p:sp>
        <p:nvSpPr>
          <p:cNvPr id="28" name="TextBox 27">
            <a:extLst>
              <a:ext uri="{FF2B5EF4-FFF2-40B4-BE49-F238E27FC236}">
                <a16:creationId xmlns:a16="http://schemas.microsoft.com/office/drawing/2014/main" xmlns="" id="{31B18777-FCFF-4583-92C4-0F3C5230FA99}"/>
              </a:ext>
            </a:extLst>
          </p:cNvPr>
          <p:cNvSpPr txBox="1"/>
          <p:nvPr/>
        </p:nvSpPr>
        <p:spPr>
          <a:xfrm>
            <a:off x="2584164" y="5622742"/>
            <a:ext cx="7023670" cy="496290"/>
          </a:xfrm>
          <a:prstGeom prst="rect">
            <a:avLst/>
          </a:prstGeom>
          <a:noFill/>
        </p:spPr>
        <p:txBody>
          <a:bodyPr wrap="square" rtlCol="0">
            <a:spAutoFit/>
          </a:bodyPr>
          <a:lstStyle/>
          <a:p>
            <a:pPr algn="ctr"/>
            <a:r>
              <a:rPr lang="en-US" sz="900"/>
              <a:t>COVID-19 Global Cases/100,000 vs Deaths/100,000 – 13-Apr-2020. </a:t>
            </a:r>
            <a:r>
              <a:rPr lang="en-US" sz="900">
                <a:ea typeface="Calibri" panose="020F0502020204030204" pitchFamily="34" charset="0"/>
                <a:cs typeface="Times New Roman"/>
              </a:rPr>
              <a:t>Data from JHU-JSSE Interactive Map (13-April-2020) </a:t>
            </a:r>
            <a:r>
              <a:rPr lang="en-US" sz="900">
                <a:ea typeface="+mn-lt"/>
                <a:cs typeface="+mn-lt"/>
              </a:rPr>
              <a:t>, analyzed by </a:t>
            </a:r>
            <a:r>
              <a:rPr lang="en-US" sz="900">
                <a:ea typeface="Calibri" panose="020F0502020204030204" pitchFamily="34" charset="0"/>
                <a:cs typeface="Calibri"/>
              </a:rPr>
              <a:t>El Paso County Public Health Data and Analytics Office. </a:t>
            </a:r>
            <a:endParaRPr lang="en-US" sz="900">
              <a:ea typeface="+mn-lt"/>
              <a:cs typeface="+mn-lt"/>
            </a:endParaRPr>
          </a:p>
          <a:p>
            <a:pPr algn="ctr"/>
            <a:endParaRPr lang="en-US" sz="825" i="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0446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BFF45825589B4A8D752D8BD80ADACE" ma:contentTypeVersion="3" ma:contentTypeDescription="Create a new document." ma:contentTypeScope="" ma:versionID="7c6070642d4e278962cc5a40c3707fae">
  <xsd:schema xmlns:xsd="http://www.w3.org/2001/XMLSchema" xmlns:xs="http://www.w3.org/2001/XMLSchema" xmlns:p="http://schemas.microsoft.com/office/2006/metadata/properties" xmlns:ns2="92f41eb1-90d5-46ea-b056-ff4ed6f63b66" targetNamespace="http://schemas.microsoft.com/office/2006/metadata/properties" ma:root="true" ma:fieldsID="1a6f45476ccb3cb526318edb782e9f1b" ns2:_="">
    <xsd:import namespace="92f41eb1-90d5-46ea-b056-ff4ed6f63b6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41eb1-90d5-46ea-b056-ff4ed6f63b6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BF6A4E-D7A3-4DD3-B900-8826D9A0DECD}">
  <ds:schemaRefs>
    <ds:schemaRef ds:uri="http://purl.org/dc/dcmitype/"/>
    <ds:schemaRef ds:uri="92f41eb1-90d5-46ea-b056-ff4ed6f63b66"/>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3B481910-E99F-4B31-BEF0-361CBC508B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f41eb1-90d5-46ea-b056-ff4ed6f63b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948439-6C1B-4C64-9E8B-D27D0DC8D7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773</Words>
  <Application>Microsoft Office PowerPoint</Application>
  <PresentationFormat>Custom</PresentationFormat>
  <Paragraphs>209</Paragraphs>
  <Slides>25</Slides>
  <Notes>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Colorado Springs City Council COVID-19 Update</vt:lpstr>
      <vt:lpstr>Where we are now</vt:lpstr>
      <vt:lpstr>Place Holder  - FEMA Testing</vt:lpstr>
      <vt:lpstr>PowerPoint Presentation</vt:lpstr>
      <vt:lpstr>PowerPoint Presentation</vt:lpstr>
      <vt:lpstr>PowerPoint Presentation</vt:lpstr>
      <vt:lpstr>PowerPoint Presentation</vt:lpstr>
      <vt:lpstr>Where we are now</vt:lpstr>
      <vt:lpstr>PowerPoint Presentation</vt:lpstr>
      <vt:lpstr>PowerPoint Presentation</vt:lpstr>
      <vt:lpstr>PowerPoint Presentation</vt:lpstr>
      <vt:lpstr>PowerPoint Presentation</vt:lpstr>
      <vt:lpstr>PowerPoint Presentation</vt:lpstr>
      <vt:lpstr>PowerPoint Presentation</vt:lpstr>
      <vt:lpstr>Recovered Cases</vt:lpstr>
      <vt:lpstr>PowerPoint Presentation</vt:lpstr>
      <vt:lpstr>PowerPoint Presentation</vt:lpstr>
      <vt:lpstr>Contact Tracing</vt:lpstr>
      <vt:lpstr>PowerPoint Presentation</vt:lpstr>
      <vt:lpstr>A Phased Approach to Restart</vt:lpstr>
      <vt:lpstr>Phase I</vt:lpstr>
      <vt:lpstr>Phase II</vt:lpstr>
      <vt:lpstr>Phase III</vt:lpstr>
      <vt:lpstr>Phase IV</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BOCC COVID-19 Update</dc:title>
  <dc:creator>Leon Kelly</dc:creator>
  <cp:lastModifiedBy>Skroback, Ted</cp:lastModifiedBy>
  <cp:revision>287</cp:revision>
  <dcterms:created xsi:type="dcterms:W3CDTF">2020-03-29T17:48:22Z</dcterms:created>
  <dcterms:modified xsi:type="dcterms:W3CDTF">2020-04-14T17:05:23Z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0x01010093BFF45825589B4A8D752D8BD80ADACE</vt:lpwstr>
  </property>
</Properties>
</file>