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58" r:id="rId6"/>
    <p:sldId id="269" r:id="rId7"/>
    <p:sldId id="271" r:id="rId8"/>
    <p:sldId id="270" r:id="rId9"/>
    <p:sldId id="259" r:id="rId10"/>
    <p:sldId id="261" r:id="rId11"/>
    <p:sldId id="260" r:id="rId12"/>
    <p:sldId id="262" r:id="rId13"/>
    <p:sldId id="263" r:id="rId14"/>
    <p:sldId id="265" r:id="rId15"/>
    <p:sldId id="267" r:id="rId16"/>
    <p:sldId id="266" r:id="rId17"/>
    <p:sldId id="268" r:id="rId18"/>
    <p:sldId id="273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B0"/>
    <a:srgbClr val="0A5FA1"/>
    <a:srgbClr val="2F58A9"/>
    <a:srgbClr val="2A3DA9"/>
    <a:srgbClr val="0C3AA9"/>
    <a:srgbClr val="0F41BD"/>
    <a:srgbClr val="243DCA"/>
    <a:srgbClr val="1F2ECA"/>
    <a:srgbClr val="FFD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67551" autoAdjust="0"/>
  </p:normalViewPr>
  <p:slideViewPr>
    <p:cSldViewPr>
      <p:cViewPr varScale="1">
        <p:scale>
          <a:sx n="71" d="100"/>
          <a:sy n="71" d="100"/>
        </p:scale>
        <p:origin x="-20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3E552-CF3C-495B-B55B-5DED8D46CF01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01E6A-3107-469A-B6B0-657DBFF41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0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3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 few examples of parking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</a:t>
            </a:r>
            <a:r>
              <a:rPr lang="en-US" baseline="0" dirty="0" smtClean="0"/>
              <a:t> are not proposing any of these as solutions, just examples to get you thinking of some possible options for solutions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One solution might not work the same for every block group, there may be a variety of solutions across the block groups in the study area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time managed system places a limit on the length of time that a car is allowed to be parked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a specific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 of time can vary, days of week can vary, and holidays can be restricted. We can even specify no parking at all during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certain times.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Signs will indicate when and for how long residents and non-residents will be allowed to park on the streets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what we implemented near UCCS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 permits allow property holders to park a specified number of vehicles on the street in certain "No Parking" zones.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Residents can apply for a specific number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resident permits, as well as a specific number of visitor permits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Property owners may encounter certain events that require a greater number of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visitor passes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park on the street. For these situations, a greater number of temporary permits can be issued for specific dates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resident permits per property?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visitor permits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property?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also combine the above listed options, such as Time Restricted Parking with the option for resident permits.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would still allow non-residents to park on the street during specific time restrictions, while residents and their visitors holding permits are not subject to the time restrictions for on street parking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Parking Permit (Residential or Area) exempts a resident's vehicle from the posted, on-street parking time limit restrictions ONLY for the area within which the permit is valid.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Residential or Area Parking Permit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does not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allow parking in violation of any other parking regulation such as: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Parking during street sweeping restrictions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Parking in "No Parking" Zones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Parking without paying meters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Citizen suggested this example at the near north end HOA meeting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metered permits parking model is another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combination option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 uses parking meters and permits to specify when, where, and who can take advantage of available on street parking.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 Holders (Residents and their visitors) will be able to park on street at the meters at no cost while displaying a permit, while those without permits will pay for metered parking in specific outlined parking spaces.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Permits can only be used at meters within specific zones, and not at any parking meter in the city.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Meters will have the effect of specifying exactly where a car can park and will also limit the amount of individuals searching for free parking in residential areas, while preserving space for residents and their guests to park.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72" y="10936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761" y="3008152"/>
            <a:ext cx="462003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550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1677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550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1677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96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3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8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98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62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2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5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6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4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69D2-BC31-4C4C-9A60-62163DF8AE1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7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7924800" cy="1470025"/>
          </a:xfrm>
        </p:spPr>
        <p:txBody>
          <a:bodyPr/>
          <a:lstStyle/>
          <a:p>
            <a:pPr algn="l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Near North End </a:t>
            </a:r>
            <a:b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Neighborhood </a:t>
            </a: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</a:t>
            </a:r>
            <a:endParaRPr lang="en-US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" y="3352800"/>
            <a:ext cx="5486400" cy="1600200"/>
          </a:xfrm>
        </p:spPr>
        <p:txBody>
          <a:bodyPr>
            <a:normAutofit fontScale="92500"/>
          </a:bodyPr>
          <a:lstStyle/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Neighborhood Parking Kickoff  </a:t>
            </a:r>
          </a:p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11 June 2019</a:t>
            </a:r>
          </a:p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Angie Martell, Associate Transportation Planner</a:t>
            </a:r>
          </a:p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Tim Roberts, Principal Transportation Planner</a:t>
            </a:r>
            <a:endParaRPr lang="en-US" sz="1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437190"/>
            <a:ext cx="3886200" cy="525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Examples: </a:t>
            </a:r>
            <a:r>
              <a:rPr lang="en-US" sz="32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n-US" sz="32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Time Managed</a:t>
            </a:r>
            <a:endParaRPr lang="en-US" sz="54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733800" cy="551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0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4419600" cy="541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Examples: </a:t>
            </a:r>
            <a:br>
              <a:rPr lang="en-US" sz="32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Permit Only</a:t>
            </a:r>
            <a:endParaRPr lang="en-US" sz="54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581400" cy="538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1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4876800" cy="54102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Examples: </a:t>
            </a:r>
            <a: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Combinations</a:t>
            </a:r>
            <a:endParaRPr lang="en-US" sz="54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31925"/>
            <a:ext cx="36576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7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114800" cy="55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4343400" cy="54102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Examples: </a:t>
            </a:r>
            <a: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Metered Permits</a:t>
            </a:r>
            <a:endParaRPr lang="en-US" sz="54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5600" y="1371600"/>
            <a:ext cx="2743200" cy="1524000"/>
          </a:xfrm>
        </p:spPr>
        <p:txBody>
          <a:bodyPr>
            <a:noAutofit/>
          </a:bodyPr>
          <a:lstStyle/>
          <a:p>
            <a:pPr algn="l"/>
            <a:r>
              <a:rPr lang="en-US" sz="38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Timeframe</a:t>
            </a:r>
            <a:endParaRPr lang="en-US" sz="38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9718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Lucida Sans" panose="020B0602030504020204" pitchFamily="34" charset="0"/>
              </a:rPr>
              <a:t>Process: Summer 2019</a:t>
            </a:r>
          </a:p>
          <a:p>
            <a:r>
              <a:rPr lang="en-US" sz="3300" dirty="0" smtClean="0">
                <a:latin typeface="Lucida Sans" panose="020B0602030504020204" pitchFamily="34" charset="0"/>
              </a:rPr>
              <a:t>Individual block group consensus  by end of August</a:t>
            </a:r>
          </a:p>
          <a:p>
            <a:r>
              <a:rPr lang="en-US" sz="3300" dirty="0" smtClean="0">
                <a:latin typeface="Lucida Sans" panose="020B0602030504020204" pitchFamily="34" charset="0"/>
              </a:rPr>
              <a:t>Plan of Action Meeting: September/October</a:t>
            </a:r>
          </a:p>
          <a:p>
            <a:r>
              <a:rPr lang="en-US" sz="3300" dirty="0" smtClean="0">
                <a:latin typeface="Lucida Sans" panose="020B0602030504020204" pitchFamily="34" charset="0"/>
              </a:rPr>
              <a:t>Implementation: October/November</a:t>
            </a:r>
            <a:endParaRPr lang="en-US" sz="33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71800" y="1447800"/>
            <a:ext cx="2590800" cy="914400"/>
          </a:xfrm>
        </p:spPr>
        <p:txBody>
          <a:bodyPr/>
          <a:lstStyle/>
          <a:p>
            <a:r>
              <a:rPr lang="en-US" dirty="0" smtClean="0">
                <a:solidFill>
                  <a:srgbClr val="0967B0"/>
                </a:solidFill>
                <a:latin typeface="Optima" pitchFamily="34" charset="0"/>
              </a:rPr>
              <a:t>Process</a:t>
            </a:r>
            <a:endParaRPr lang="en-US" dirty="0">
              <a:solidFill>
                <a:srgbClr val="0967B0"/>
              </a:solidFill>
              <a:latin typeface="Optima" pitchFamily="34" charset="0"/>
              <a:cs typeface="Optima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608140"/>
              </p:ext>
            </p:extLst>
          </p:nvPr>
        </p:nvGraphicFramePr>
        <p:xfrm>
          <a:off x="76197" y="3048000"/>
          <a:ext cx="4267200" cy="3657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86613">
                <a:tc>
                  <a:txBody>
                    <a:bodyPr/>
                    <a:lstStyle/>
                    <a:p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</a:t>
                      </a:r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586613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4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5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6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7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8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586613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9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10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11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13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14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15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724536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16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17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18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19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20</a:t>
                      </a:r>
                    </a:p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21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22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586613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23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24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25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26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27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28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29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586613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30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308148"/>
              </p:ext>
            </p:extLst>
          </p:nvPr>
        </p:nvGraphicFramePr>
        <p:xfrm>
          <a:off x="4572002" y="3048000"/>
          <a:ext cx="4495798" cy="3657600"/>
        </p:xfrm>
        <a:graphic>
          <a:graphicData uri="http://schemas.openxmlformats.org/drawingml/2006/table">
            <a:tbl>
              <a:tblPr firstRow="1" bandRow="1"/>
              <a:tblGrid>
                <a:gridCol w="631371"/>
                <a:gridCol w="631371"/>
                <a:gridCol w="631371"/>
                <a:gridCol w="631371"/>
                <a:gridCol w="631371"/>
                <a:gridCol w="631371"/>
                <a:gridCol w="707572"/>
              </a:tblGrid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</a:t>
                      </a:r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</a:t>
                      </a:r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</a:t>
                      </a:r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4</a:t>
                      </a:r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5</a:t>
                      </a:r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6</a:t>
                      </a:r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7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8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9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10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11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13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14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15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16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17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18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19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20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21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22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23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24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25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26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27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28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29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30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31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0" y="2446867"/>
            <a:ext cx="11049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</a:t>
            </a:r>
            <a:endParaRPr lang="en-US" sz="3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460580"/>
            <a:ext cx="91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</a:t>
            </a:r>
            <a:endParaRPr lang="en-US" sz="3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2362200"/>
            <a:ext cx="5486400" cy="3200400"/>
          </a:xfrm>
        </p:spPr>
        <p:txBody>
          <a:bodyPr>
            <a:noAutofit/>
          </a:bodyPr>
          <a:lstStyle/>
          <a:p>
            <a:r>
              <a:rPr lang="en-US" sz="46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Questions?</a:t>
            </a:r>
            <a:endParaRPr lang="en-US" sz="46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25146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Why We </a:t>
            </a:r>
            <a:r>
              <a:rPr lang="en-US" sz="3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 Here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Outline of Process</a:t>
            </a:r>
            <a:endParaRPr lang="en-US" sz="33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Citizen Questions 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Why We Are Here</a:t>
            </a:r>
            <a:endParaRPr lang="en-US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514600"/>
            <a:ext cx="7924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Citizen requests for action regarding parking </a:t>
            </a:r>
          </a:p>
          <a:p>
            <a:pPr>
              <a:buClr>
                <a:srgbClr val="0967B0"/>
              </a:buClr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Facilitate a public process and develop a plan of action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7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399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0" y="1371600"/>
            <a:ext cx="2590800" cy="914400"/>
          </a:xfrm>
        </p:spPr>
        <p:txBody>
          <a:bodyPr/>
          <a:lstStyle/>
          <a:p>
            <a:r>
              <a:rPr lang="en-US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Process</a:t>
            </a:r>
            <a:endParaRPr lang="en-US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Separate process for area </a:t>
            </a:r>
            <a:r>
              <a:rPr lang="en-US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north</a:t>
            </a: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of Uintah Street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Kickoff meeting for area </a:t>
            </a:r>
            <a:r>
              <a:rPr lang="en-US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south</a:t>
            </a: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of Uintah Street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Next meetings will be with block groups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Develop action plan, if any, according to block group input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40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2590800" cy="914400"/>
          </a:xfrm>
        </p:spPr>
        <p:txBody>
          <a:bodyPr/>
          <a:lstStyle/>
          <a:p>
            <a:r>
              <a:rPr lang="en-US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Process</a:t>
            </a:r>
            <a:endParaRPr lang="en-US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321733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967B0"/>
              </a:buClr>
            </a:pPr>
            <a:r>
              <a:rPr lang="en-US" sz="4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South of Uintah Street Study area and Block Groups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54255"/>
            <a:ext cx="5734050" cy="552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8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71800" y="1447800"/>
            <a:ext cx="2590800" cy="914400"/>
          </a:xfrm>
        </p:spPr>
        <p:txBody>
          <a:bodyPr/>
          <a:lstStyle/>
          <a:p>
            <a:r>
              <a:rPr lang="en-US" dirty="0" smtClean="0">
                <a:solidFill>
                  <a:srgbClr val="0967B0"/>
                </a:solidFill>
                <a:latin typeface="Optima" pitchFamily="34" charset="0"/>
              </a:rPr>
              <a:t>Process</a:t>
            </a:r>
            <a:endParaRPr lang="en-US" dirty="0">
              <a:solidFill>
                <a:srgbClr val="0967B0"/>
              </a:solidFill>
              <a:latin typeface="Optima" pitchFamily="34" charset="0"/>
              <a:cs typeface="Optima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357643"/>
              </p:ext>
            </p:extLst>
          </p:nvPr>
        </p:nvGraphicFramePr>
        <p:xfrm>
          <a:off x="76197" y="3048000"/>
          <a:ext cx="4267200" cy="3657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86613">
                <a:tc>
                  <a:txBody>
                    <a:bodyPr/>
                    <a:lstStyle/>
                    <a:p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</a:t>
                      </a:r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586613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4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5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6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7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8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586613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9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10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11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13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14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15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724536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16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17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18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19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20</a:t>
                      </a:r>
                    </a:p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21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22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586613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23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24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25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26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27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28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29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586613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30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458059"/>
              </p:ext>
            </p:extLst>
          </p:nvPr>
        </p:nvGraphicFramePr>
        <p:xfrm>
          <a:off x="4572002" y="3048000"/>
          <a:ext cx="4495798" cy="3657600"/>
        </p:xfrm>
        <a:graphic>
          <a:graphicData uri="http://schemas.openxmlformats.org/drawingml/2006/table">
            <a:tbl>
              <a:tblPr firstRow="1" bandRow="1"/>
              <a:tblGrid>
                <a:gridCol w="631371"/>
                <a:gridCol w="631371"/>
                <a:gridCol w="631371"/>
                <a:gridCol w="631371"/>
                <a:gridCol w="631371"/>
                <a:gridCol w="631371"/>
                <a:gridCol w="707572"/>
              </a:tblGrid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</a:t>
                      </a:r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</a:t>
                      </a:r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</a:t>
                      </a:r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4</a:t>
                      </a:r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5</a:t>
                      </a:r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6</a:t>
                      </a:r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7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8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9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10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11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13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14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15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16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17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18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19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20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21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22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23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24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25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26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27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28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29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30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31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0" y="2446867"/>
            <a:ext cx="11049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</a:t>
            </a:r>
            <a:endParaRPr lang="en-US" sz="3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446867"/>
            <a:ext cx="91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</a:t>
            </a:r>
            <a:endParaRPr lang="en-US" sz="3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8077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</a:t>
            </a:r>
            <a:endParaRPr lang="en-US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6670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Time Managed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Permit Only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Metered Permits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Combinations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34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OC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A83B62481624D8F14E43F83D54A10" ma:contentTypeVersion="1" ma:contentTypeDescription="Create a new document." ma:contentTypeScope="" ma:versionID="406053ed79ce2317966daf2594f3ee8f">
  <xsd:schema xmlns:xsd="http://www.w3.org/2001/XMLSchema" xmlns:xs="http://www.w3.org/2001/XMLSchema" xmlns:p="http://schemas.microsoft.com/office/2006/metadata/properties" xmlns:ns2="92f41eb1-90d5-46ea-b056-ff4ed6f63b66" targetNamespace="http://schemas.microsoft.com/office/2006/metadata/properties" ma:root="true" ma:fieldsID="55fa91e57773347634d97fe3af33defa" ns2:_="">
    <xsd:import namespace="92f41eb1-90d5-46ea-b056-ff4ed6f63b6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41eb1-90d5-46ea-b056-ff4ed6f63b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9ADDA5-1C1C-4BEC-90F0-87A769D671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E2A79A-AC68-43C3-B262-F805BE351588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92f41eb1-90d5-46ea-b056-ff4ed6f63b66"/>
  </ds:schemaRefs>
</ds:datastoreItem>
</file>

<file path=customXml/itemProps3.xml><?xml version="1.0" encoding="utf-8"?>
<ds:datastoreItem xmlns:ds="http://schemas.openxmlformats.org/officeDocument/2006/customXml" ds:itemID="{61D34497-7F5D-4483-BB47-70D6FDE1B6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f41eb1-90d5-46ea-b056-ff4ed6f63b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OC</Template>
  <TotalTime>4073</TotalTime>
  <Words>842</Words>
  <Application>Microsoft Office PowerPoint</Application>
  <PresentationFormat>On-screen Show (4:3)</PresentationFormat>
  <Paragraphs>204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City OC</vt:lpstr>
      <vt:lpstr>Near North End  Neighborhood Parking</vt:lpstr>
      <vt:lpstr>Overview</vt:lpstr>
      <vt:lpstr>Why We Are Here</vt:lpstr>
      <vt:lpstr>PowerPoint Presentation</vt:lpstr>
      <vt:lpstr>PowerPoint Presentation</vt:lpstr>
      <vt:lpstr>Process</vt:lpstr>
      <vt:lpstr>Process</vt:lpstr>
      <vt:lpstr>Process</vt:lpstr>
      <vt:lpstr>Parking Program Examples</vt:lpstr>
      <vt:lpstr>Parking Program Examples:  Time Managed</vt:lpstr>
      <vt:lpstr>Parking Program Examples:  Permit Only</vt:lpstr>
      <vt:lpstr>Parking Program Examples: Combinations</vt:lpstr>
      <vt:lpstr>Parking Program Examples: Metered Permits</vt:lpstr>
      <vt:lpstr>Timeframe</vt:lpstr>
      <vt:lpstr>Process</vt:lpstr>
      <vt:lpstr>Questions?</vt:lpstr>
    </vt:vector>
  </TitlesOfParts>
  <Company>City of Colorado Springs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Fabos, Jamie</dc:creator>
  <cp:lastModifiedBy>Roberts, Tim</cp:lastModifiedBy>
  <cp:revision>46</cp:revision>
  <dcterms:created xsi:type="dcterms:W3CDTF">2016-02-17T18:13:51Z</dcterms:created>
  <dcterms:modified xsi:type="dcterms:W3CDTF">2019-06-11T22:27:06Z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0x010100B34A83B62481624D8F14E43F83D54A10</vt:lpwstr>
  </property>
</Properties>
</file>