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58" r:id="rId6"/>
    <p:sldId id="270" r:id="rId7"/>
    <p:sldId id="274" r:id="rId8"/>
    <p:sldId id="275" r:id="rId9"/>
    <p:sldId id="276" r:id="rId10"/>
    <p:sldId id="259" r:id="rId11"/>
    <p:sldId id="261" r:id="rId12"/>
    <p:sldId id="262" r:id="rId13"/>
    <p:sldId id="263" r:id="rId14"/>
    <p:sldId id="265" r:id="rId15"/>
    <p:sldId id="267" r:id="rId16"/>
    <p:sldId id="278" r:id="rId17"/>
    <p:sldId id="266" r:id="rId18"/>
    <p:sldId id="268" r:id="rId19"/>
    <p:sldId id="272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101" autoAdjust="0"/>
  </p:normalViewPr>
  <p:slideViewPr>
    <p:cSldViewPr>
      <p:cViewPr>
        <p:scale>
          <a:sx n="100" d="100"/>
          <a:sy n="100" d="100"/>
        </p:scale>
        <p:origin x="-130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3E552-CF3C-495B-B55B-5DED8D46CF01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01E6A-3107-469A-B6B0-657DBFF4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is the photo used in the Colorado Springs Gazette article about the issue. Clearly, there is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just some ideas to get you thinking about some of the options out there.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will be meeting with various block groups to find out what works the best for everyone. So bring your ideas to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meetings.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Add new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6C74A-187B-40B1-B934-86204EC262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few examples of parking programs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are not proposing any of these as solutions, just examples to get you thinking of some possible options for solutions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One solution might not work the same for every block group, there may be a variety of solutions across the block groups in the study area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time managed system places a limit on the length of time that a car is allowed to be parked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a specific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Length of time can vary, days of week can vary, and holidays can be restricted. We can even specify no parking at all during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certain times.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Signs will indicate when and for how long residents and non-residents will be allowed to park on the streets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what we implemented near UCCS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 permits allow property holders to park a specified number of vehicles on the street in certain "No Parking" zones.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Residents can apply for a specific number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resident permits, as well as a specific number of visitor permits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 owners may encounter certain events that require a greater number of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visitor passes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park on the street. For these situations, a greater number of temporary permits can be issued for specific dates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resident permits per property?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visitor permits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property?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also combine the above listed options, such as Time Restricted Parking with the option for resident permits.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would still allow non-residents to park on the street during specific time restrictions, while residents and their visitors holding permits are not subject to the time restrictions for on street parking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Parking Permit (Residential or Area) exempts a resident's vehicle from the posted, on-street parking time limit restrictions ONLY for the area within which the permit is valid.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Residential or Area Parking Permit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allow parking in violation of any other parking regulation such as: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during street sweeping restrictions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in "No Parking" Zones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Parking without paying meters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 on roadway width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traffic operations, we looked at these streets within the study area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Dale Street from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Tejon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Street to Corona Street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Yampa St from Corona St to Weber St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 Rafael St from Weber St to North Middle School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 St from Cache La Poudre St to Uintah St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allow us to add 208 parallel spaces or 467 diagonal spaces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parking on other streets in the study area would require more changes to traffic ops on those streets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Citizen suggested this example at the near north end HOA meeting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metered permits parking model is another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combination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 uses parking meters and permits to specify when, where, and who can take advantage of available on street parking.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 Holders (Residents and their visitors) will be able to park on street at the meters at no cost while displaying a permit, while those without permits will pay for metered parking in specific outlined parking spaces.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Permits can only be used at meters within specific zones, and not at any parking meter in the city.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Meters will have the effect of specifying exactly where a car can park and will also limit the amount of individuals searching for free parking in residential areas, while preserving space for residents and their guests to park.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01E6A-3107-469A-B6B0-657DBFF41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7924800" cy="1470025"/>
          </a:xfrm>
        </p:spPr>
        <p:txBody>
          <a:bodyPr/>
          <a:lstStyle/>
          <a:p>
            <a:pPr algn="l"/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Near North End </a:t>
            </a:r>
            <a:b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</a:t>
            </a:r>
            <a:r>
              <a:rPr lang="en-US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</a:t>
            </a:r>
            <a:endParaRPr lang="en-US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54864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Neighborhood Parking - Block Group 1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20 June 2019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Angie Martell, Associate Transportation Planner</a:t>
            </a:r>
          </a:p>
          <a:p>
            <a:pPr algn="l"/>
            <a:r>
              <a:rPr lang="en-US" sz="19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 Roberts, Principal Transportation Planner</a:t>
            </a:r>
            <a:endParaRPr lang="en-US" sz="19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437190"/>
            <a:ext cx="3886200" cy="5257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551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419600" cy="5410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581400" cy="538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8768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1925"/>
            <a:ext cx="36576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3200400" cy="3505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br>
              <a:rPr lang="en-US" sz="32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</a:t>
            </a:r>
            <a:b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Supply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586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334000"/>
            <a:ext cx="289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208 </a:t>
            </a:r>
            <a:r>
              <a:rPr lang="en-US" sz="2600" dirty="0"/>
              <a:t>p</a:t>
            </a:r>
            <a:r>
              <a:rPr lang="en-US" sz="2600" dirty="0" smtClean="0"/>
              <a:t>arallel spaces</a:t>
            </a:r>
          </a:p>
          <a:p>
            <a:pPr algn="ctr"/>
            <a:r>
              <a:rPr lang="en-US" sz="2600" dirty="0" smtClean="0"/>
              <a:t>to</a:t>
            </a:r>
          </a:p>
          <a:p>
            <a:pPr algn="ctr"/>
            <a:r>
              <a:rPr lang="en-US" sz="2600" dirty="0" smtClean="0"/>
              <a:t>467 diagonal spaces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58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114800" cy="55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4343400" cy="54102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Examples: </a:t>
            </a:r>
            <a:r>
              <a:rPr lang="en-US" sz="54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  <a:endParaRPr lang="en-US" sz="54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2743200" cy="1524000"/>
          </a:xfrm>
        </p:spPr>
        <p:txBody>
          <a:bodyPr>
            <a:noAutofit/>
          </a:bodyPr>
          <a:lstStyle/>
          <a:p>
            <a:pPr algn="l"/>
            <a:r>
              <a:rPr lang="en-US" sz="38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Timeframe</a:t>
            </a:r>
            <a:endParaRPr lang="en-US" sz="38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9718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latin typeface="Lucida Sans" panose="020B0602030504020204" pitchFamily="34" charset="0"/>
              </a:rPr>
              <a:t>Process: Summer 2019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Individual block group consensus  by end of August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Plan of Action Meeting: September/October</a:t>
            </a:r>
          </a:p>
          <a:p>
            <a:r>
              <a:rPr lang="en-US" sz="3300" dirty="0" smtClean="0">
                <a:latin typeface="Lucida Sans" panose="020B0602030504020204" pitchFamily="34" charset="0"/>
              </a:rPr>
              <a:t>Implementation: October/November</a:t>
            </a:r>
            <a:endParaRPr lang="en-US" sz="33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2362200"/>
            <a:ext cx="5486400" cy="3200400"/>
          </a:xfrm>
        </p:spPr>
        <p:txBody>
          <a:bodyPr>
            <a:noAutofit/>
          </a:bodyPr>
          <a:lstStyle/>
          <a:p>
            <a:r>
              <a:rPr lang="en-US" sz="4600" b="1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Discussion/ Action Plan</a:t>
            </a:r>
            <a:endParaRPr lang="en-US" sz="4600" b="1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3721"/>
            <a:ext cx="8381999" cy="66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6096000" cy="68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514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Why We </a:t>
            </a:r>
            <a:r>
              <a:rPr lang="en-US" sz="33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 Here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Outline of Process</a:t>
            </a:r>
            <a:endParaRPr lang="en-US" sz="33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3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Citizen Discussion &amp; Action Plan</a:t>
            </a:r>
          </a:p>
          <a:p>
            <a:pPr marL="457200" indent="-45720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3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3091"/>
            <a:ext cx="8921496" cy="675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1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5"/>
            <a:ext cx="51816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8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0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4"/>
            <a:ext cx="8855932" cy="684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3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243"/>
            <a:ext cx="4863193" cy="68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Cragmor</a:t>
            </a:r>
            <a:r>
              <a:rPr lang="en-US" dirty="0" smtClean="0"/>
              <a:t> Neighborhood Parking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1651000"/>
            <a:ext cx="2383308" cy="425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9597" b="20023"/>
          <a:stretch>
            <a:fillRect/>
          </a:stretch>
        </p:blipFill>
        <p:spPr bwMode="auto">
          <a:xfrm>
            <a:off x="3095625" y="1143000"/>
            <a:ext cx="2476500" cy="311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1079500"/>
            <a:ext cx="2810169" cy="501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t="16843" b="55851"/>
          <a:stretch>
            <a:fillRect/>
          </a:stretch>
        </p:blipFill>
        <p:spPr bwMode="auto">
          <a:xfrm>
            <a:off x="2714625" y="4191000"/>
            <a:ext cx="4429125" cy="215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669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blogs.gazette.com/sidestreets/files/2013/05/Cragmor-park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35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13716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Kickoff meeting was June 11 for area south of Uintah Street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6 block group meetings planned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Develop action plan, if any, according to block group resident input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590800" cy="914400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Process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32173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967B0"/>
              </a:buClr>
            </a:pPr>
            <a:r>
              <a:rPr lang="en-US" sz="4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South of Uintah Street Study area and Block Groups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4255"/>
            <a:ext cx="5734050" cy="55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8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8077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967B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Parking Program Examples</a:t>
            </a:r>
            <a:endParaRPr lang="en-US" dirty="0">
              <a:solidFill>
                <a:srgbClr val="0967B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667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Time Managed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Permit Only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Metered Permits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Increase Supply</a:t>
            </a: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r>
              <a:rPr lang="en-US" sz="36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Combinations</a:t>
            </a:r>
          </a:p>
          <a:p>
            <a:pPr>
              <a:buClr>
                <a:srgbClr val="0967B0"/>
              </a:buClr>
            </a:pPr>
            <a:endParaRPr lang="en-US" sz="36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285750" indent="-285750">
              <a:buClr>
                <a:srgbClr val="0967B0"/>
              </a:buClr>
              <a:buFont typeface="Lucida Sans Unicode" panose="020B0602030504020204" pitchFamily="34" charset="0"/>
              <a:buChar char="▶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34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1" ma:contentTypeDescription="Create a new document." ma:contentTypeScope="" ma:versionID="406053ed79ce2317966daf2594f3ee8f">
  <xsd:schema xmlns:xsd="http://www.w3.org/2001/XMLSchema" xmlns:xs="http://www.w3.org/2001/XMLSchema" xmlns:p="http://schemas.microsoft.com/office/2006/metadata/properties" xmlns:ns2="92f41eb1-90d5-46ea-b056-ff4ed6f63b66" targetNamespace="http://schemas.microsoft.com/office/2006/metadata/properties" ma:root="true" ma:fieldsID="55fa91e57773347634d97fe3af33defa" ns2:_="">
    <xsd:import namespace="92f41eb1-90d5-46ea-b056-ff4ed6f63b6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41eb1-90d5-46ea-b056-ff4ed6f63b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34497-7F5D-4483-BB47-70D6FDE1B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f41eb1-90d5-46ea-b056-ff4ed6f63b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E2A79A-AC68-43C3-B262-F805BE351588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92f41eb1-90d5-46ea-b056-ff4ed6f63b6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5766</TotalTime>
  <Words>1176</Words>
  <Application>Microsoft Office PowerPoint</Application>
  <PresentationFormat>On-screen Show (4:3)</PresentationFormat>
  <Paragraphs>106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City OC</vt:lpstr>
      <vt:lpstr>Near North End  Neighborhood Parking</vt:lpstr>
      <vt:lpstr>Overview</vt:lpstr>
      <vt:lpstr>PowerPoint Presentation</vt:lpstr>
      <vt:lpstr>Cragmor Neighborhood Parking</vt:lpstr>
      <vt:lpstr>PowerPoint Presentation</vt:lpstr>
      <vt:lpstr>PowerPoint Presentation</vt:lpstr>
      <vt:lpstr>Process</vt:lpstr>
      <vt:lpstr>Process</vt:lpstr>
      <vt:lpstr>Parking Program Examples</vt:lpstr>
      <vt:lpstr>Parking Program Examples:  Time Managed</vt:lpstr>
      <vt:lpstr>Parking Program Examples:  Permit Only</vt:lpstr>
      <vt:lpstr>Parking Program Examples: Combinations</vt:lpstr>
      <vt:lpstr>Parking Program Examples:  Increase  Supply</vt:lpstr>
      <vt:lpstr>Parking Program Examples: Metered Permits</vt:lpstr>
      <vt:lpstr>Timeframe</vt:lpstr>
      <vt:lpstr>Discussion/ 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Martell, Angela A</cp:lastModifiedBy>
  <cp:revision>61</cp:revision>
  <dcterms:created xsi:type="dcterms:W3CDTF">2016-02-17T18:13:51Z</dcterms:created>
  <dcterms:modified xsi:type="dcterms:W3CDTF">2019-06-20T22:49:14Z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