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60" r:id="rId5"/>
    <p:sldId id="261" r:id="rId6"/>
    <p:sldId id="259" r:id="rId7"/>
    <p:sldId id="263" r:id="rId8"/>
    <p:sldId id="264" r:id="rId9"/>
    <p:sldId id="265" r:id="rId10"/>
    <p:sldId id="266" r:id="rId11"/>
    <p:sldId id="267" r:id="rId12"/>
    <p:sldId id="268" r:id="rId13"/>
    <p:sldId id="270"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11C"/>
    <a:srgbClr val="11AD5F"/>
    <a:srgbClr val="E03B42"/>
    <a:srgbClr val="0076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p:scale>
          <a:sx n="76" d="100"/>
          <a:sy n="76" d="100"/>
        </p:scale>
        <p:origin x="-4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934BA-F223-44A3-ACC4-475689F84513}"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53704-61D1-4275-9299-00EC03C72E56}" type="slidenum">
              <a:rPr lang="en-US" smtClean="0"/>
              <a:t>‹#›</a:t>
            </a:fld>
            <a:endParaRPr lang="en-US"/>
          </a:p>
        </p:txBody>
      </p:sp>
    </p:spTree>
    <p:extLst>
      <p:ext uri="{BB962C8B-B14F-4D97-AF65-F5344CB8AC3E}">
        <p14:creationId xmlns:p14="http://schemas.microsoft.com/office/powerpoint/2010/main" val="403217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B53704-61D1-4275-9299-00EC03C72E56}" type="slidenum">
              <a:rPr lang="en-US" smtClean="0"/>
              <a:t>1</a:t>
            </a:fld>
            <a:endParaRPr lang="en-US"/>
          </a:p>
        </p:txBody>
      </p:sp>
    </p:spTree>
    <p:extLst>
      <p:ext uri="{BB962C8B-B14F-4D97-AF65-F5344CB8AC3E}">
        <p14:creationId xmlns:p14="http://schemas.microsoft.com/office/powerpoint/2010/main" val="119895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B53704-61D1-4275-9299-00EC03C72E56}" type="slidenum">
              <a:rPr lang="en-US" smtClean="0"/>
              <a:t>2</a:t>
            </a:fld>
            <a:endParaRPr lang="en-US"/>
          </a:p>
        </p:txBody>
      </p:sp>
    </p:spTree>
    <p:extLst>
      <p:ext uri="{BB962C8B-B14F-4D97-AF65-F5344CB8AC3E}">
        <p14:creationId xmlns:p14="http://schemas.microsoft.com/office/powerpoint/2010/main" val="112496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5344-27E5-1843-AFAB-BFF0C8B3B2D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2A51F1EF-A261-174F-B7C6-BFA873D61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4499864B-535F-A546-9755-6B3D4ADDE90D}"/>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5" name="Footer Placeholder 4">
            <a:extLst>
              <a:ext uri="{FF2B5EF4-FFF2-40B4-BE49-F238E27FC236}">
                <a16:creationId xmlns:a16="http://schemas.microsoft.com/office/drawing/2014/main" xmlns="" id="{E52341C0-CDE2-F340-A353-701ABD0EE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783E32-F38D-7240-A7B5-5BEA7FF3C866}"/>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95566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4BED17-2A3C-4A4E-9580-17B678443F81}"/>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3" name="Footer Placeholder 2">
            <a:extLst>
              <a:ext uri="{FF2B5EF4-FFF2-40B4-BE49-F238E27FC236}">
                <a16:creationId xmlns:a16="http://schemas.microsoft.com/office/drawing/2014/main" xmlns="" id="{572B4ED3-8FDC-9E40-8780-C3E1D8D44F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CD4695E-75B9-9347-B9E2-DB963E31C371}"/>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87944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9868A-730D-784B-8224-20E56E98C3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FB44ABE-61B5-614B-920F-2EE9A2881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D70E516-E7B7-6A4B-8560-EB04D7980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64A498-57A8-AF4D-8A66-C2DC93AB2B4F}"/>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6" name="Footer Placeholder 5">
            <a:extLst>
              <a:ext uri="{FF2B5EF4-FFF2-40B4-BE49-F238E27FC236}">
                <a16:creationId xmlns:a16="http://schemas.microsoft.com/office/drawing/2014/main" xmlns="" id="{AE38B875-5BF7-5B45-88E5-B39044211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42127D-2CAC-3B48-A7E2-860B4A84F048}"/>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423047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7ECE5-062D-4341-A9FE-82EE276D7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080D414-7936-1A41-A74E-6853C2F17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5FEA6E5-4899-5C42-A316-8EDD1FB5A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400B43-B700-104B-AB8B-EF741C7910A0}"/>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6" name="Footer Placeholder 5">
            <a:extLst>
              <a:ext uri="{FF2B5EF4-FFF2-40B4-BE49-F238E27FC236}">
                <a16:creationId xmlns:a16="http://schemas.microsoft.com/office/drawing/2014/main" xmlns="" id="{A14A2B29-F79C-3E45-8106-51A39788A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3627574-6D5A-AC46-9BBB-59A378CA5BBF}"/>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325301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EDDE5-D4B1-E247-B5BF-71B67840A2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FF871FF-44B7-0D47-BB89-BB8E197B6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AA518F-33FC-2740-9506-06EC58D18F92}"/>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5" name="Footer Placeholder 4">
            <a:extLst>
              <a:ext uri="{FF2B5EF4-FFF2-40B4-BE49-F238E27FC236}">
                <a16:creationId xmlns:a16="http://schemas.microsoft.com/office/drawing/2014/main" xmlns="" id="{B6F630B4-F820-FE4D-A4D8-FDB786843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F05CB5-CCA0-ED42-9803-8CA5D1CE283C}"/>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410439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B94BCD-051F-284C-AC51-160BC45050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97F746-4B8C-CB4A-A0FC-C31ABF921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3FC0DF-8762-AE47-A697-96A83B07589C}"/>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5" name="Footer Placeholder 4">
            <a:extLst>
              <a:ext uri="{FF2B5EF4-FFF2-40B4-BE49-F238E27FC236}">
                <a16:creationId xmlns:a16="http://schemas.microsoft.com/office/drawing/2014/main" xmlns="" id="{0B42F7FE-A1A5-0243-A92E-8F0A776A5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354513-DDA3-E943-9AFD-DDF5910C608C}"/>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377212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F543E-33B6-F544-9377-68DE42D1D541}"/>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723E5CA1-B6C1-8E47-995D-A6A2B52581C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6D8C979-175B-7442-B202-C2D69B3B30CE}"/>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5" name="Footer Placeholder 4">
            <a:extLst>
              <a:ext uri="{FF2B5EF4-FFF2-40B4-BE49-F238E27FC236}">
                <a16:creationId xmlns:a16="http://schemas.microsoft.com/office/drawing/2014/main" xmlns="" id="{3E71711D-0E05-D84E-B573-7E32D0D85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BCF77C-C67C-764B-8176-59D02DE91DA2}"/>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193603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A6177-E4E1-B64F-B7C7-8BDFAA3BEF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DC1A2BA1-05E4-AF45-875A-C601B7C6F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7459BD-FF1B-6646-AEE9-5CD9FCD3509E}"/>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5" name="Footer Placeholder 4">
            <a:extLst>
              <a:ext uri="{FF2B5EF4-FFF2-40B4-BE49-F238E27FC236}">
                <a16:creationId xmlns:a16="http://schemas.microsoft.com/office/drawing/2014/main" xmlns="" id="{DA69E920-EC6E-734B-AC54-F6BB4A410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3402EF-C041-584E-A2E8-DE1DDE670399}"/>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379522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56CB7-38FA-AF47-AAFB-BA2A71CADC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86DB3F-26D8-4142-B6D7-4C1EA3B3345D}"/>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FA73F382-B189-BE4A-B742-564F804FBB4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DB672117-3886-CC47-B867-06FE6469BF1B}"/>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6" name="Footer Placeholder 5">
            <a:extLst>
              <a:ext uri="{FF2B5EF4-FFF2-40B4-BE49-F238E27FC236}">
                <a16:creationId xmlns:a16="http://schemas.microsoft.com/office/drawing/2014/main" xmlns="" id="{25F07E29-756A-9E48-8EE4-6C1AC6373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DA573D-C64D-9041-B549-A69A7F794214}"/>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73705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996620-93B3-9349-8645-2B639E90A9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A1D640-BCD7-E642-B238-5040E6F12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6A08A85-45F3-8E46-8E87-E7576A3E72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49328EF-6109-374E-BD0B-11AD4FDE90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486331A-13CE-2A4D-8F59-86700CBCAE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C1470B1-9063-094C-AA10-F18EEAD5D970}"/>
              </a:ext>
            </a:extLst>
          </p:cNvPr>
          <p:cNvSpPr>
            <a:spLocks noGrp="1"/>
          </p:cNvSpPr>
          <p:nvPr>
            <p:ph type="dt" sz="half" idx="10"/>
          </p:nvPr>
        </p:nvSpPr>
        <p:spPr/>
        <p:txBody>
          <a:bodyPr/>
          <a:lstStyle/>
          <a:p>
            <a:fld id="{CFBC7B95-8AD6-5A4E-BCB2-9E10974CADAC}" type="datetimeFigureOut">
              <a:rPr lang="en-US" smtClean="0"/>
              <a:t>8/18/2020</a:t>
            </a:fld>
            <a:endParaRPr lang="en-US"/>
          </a:p>
        </p:txBody>
      </p:sp>
      <p:sp>
        <p:nvSpPr>
          <p:cNvPr id="8" name="Footer Placeholder 7">
            <a:extLst>
              <a:ext uri="{FF2B5EF4-FFF2-40B4-BE49-F238E27FC236}">
                <a16:creationId xmlns:a16="http://schemas.microsoft.com/office/drawing/2014/main" xmlns="" id="{DE3AB5B7-0D1F-3242-9D18-777528126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02A2509-C8BC-9744-BDAD-C78C1D743381}"/>
              </a:ext>
            </a:extLst>
          </p:cNvPr>
          <p:cNvSpPr>
            <a:spLocks noGrp="1"/>
          </p:cNvSpPr>
          <p:nvPr>
            <p:ph type="sldNum" sz="quarter" idx="12"/>
          </p:nvPr>
        </p:nvSpPr>
        <p:spPr/>
        <p:txBody>
          <a:bodyPr/>
          <a:lstStyle/>
          <a:p>
            <a:fld id="{0DFED077-71BA-894A-9510-267F32234AEB}" type="slidenum">
              <a:rPr lang="en-US" smtClean="0"/>
              <a:t>‹#›</a:t>
            </a:fld>
            <a:endParaRPr lang="en-US"/>
          </a:p>
        </p:txBody>
      </p:sp>
    </p:spTree>
    <p:extLst>
      <p:ext uri="{BB962C8B-B14F-4D97-AF65-F5344CB8AC3E}">
        <p14:creationId xmlns:p14="http://schemas.microsoft.com/office/powerpoint/2010/main" val="103027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close up of text on a white surface&#10;&#10;Description automatically generated">
            <a:extLst>
              <a:ext uri="{FF2B5EF4-FFF2-40B4-BE49-F238E27FC236}">
                <a16:creationId xmlns:a16="http://schemas.microsoft.com/office/drawing/2014/main" xmlns="" id="{E4E7C83C-DFC6-4322-BCB5-20720A1F3D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63178" r="1" b="11505"/>
          <a:stretch/>
        </p:blipFill>
        <p:spPr>
          <a:xfrm>
            <a:off x="4029559" y="0"/>
            <a:ext cx="8162441" cy="1162373"/>
          </a:xfrm>
          <a:prstGeom prst="rect">
            <a:avLst/>
          </a:prstGeom>
        </p:spPr>
      </p:pic>
      <p:sp>
        <p:nvSpPr>
          <p:cNvPr id="9" name="Rectangle 8">
            <a:extLst>
              <a:ext uri="{FF2B5EF4-FFF2-40B4-BE49-F238E27FC236}">
                <a16:creationId xmlns:a16="http://schemas.microsoft.com/office/drawing/2014/main" xmlns="" id="{3F4ECB03-712C-4BBE-9CBA-7BBDABF1A1ED}"/>
              </a:ext>
            </a:extLst>
          </p:cNvPr>
          <p:cNvSpPr/>
          <p:nvPr userDrawn="1"/>
        </p:nvSpPr>
        <p:spPr>
          <a:xfrm>
            <a:off x="0" y="0"/>
            <a:ext cx="12192000" cy="1162373"/>
          </a:xfrm>
          <a:prstGeom prst="rect">
            <a:avLst/>
          </a:prstGeom>
          <a:gradFill>
            <a:gsLst>
              <a:gs pos="100000">
                <a:srgbClr val="0076BD">
                  <a:alpha val="0"/>
                </a:srgbClr>
              </a:gs>
              <a:gs pos="51000">
                <a:srgbClr val="0076B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text on a white surface&#10;&#10;Description automatically generated">
            <a:extLst>
              <a:ext uri="{FF2B5EF4-FFF2-40B4-BE49-F238E27FC236}">
                <a16:creationId xmlns:a16="http://schemas.microsoft.com/office/drawing/2014/main" xmlns="" id="{8B548C47-6F99-437F-9008-EBC4A5CED09E}"/>
              </a:ext>
            </a:extLst>
          </p:cNvPr>
          <p:cNvPicPr>
            <a:picLocks noChangeAspect="1"/>
          </p:cNvPicPr>
          <p:nvPr userDrawn="1"/>
        </p:nvPicPr>
        <p:blipFill>
          <a:blip r:embed="rId3" cstate="screen">
            <a:alphaModFix amt="3000"/>
            <a:extLst>
              <a:ext uri="{28A0092B-C50C-407E-A947-70E740481C1C}">
                <a14:useLocalDpi xmlns:a14="http://schemas.microsoft.com/office/drawing/2010/main"/>
              </a:ext>
            </a:extLst>
          </a:blip>
          <a:stretch>
            <a:fillRect/>
          </a:stretch>
        </p:blipFill>
        <p:spPr>
          <a:xfrm flipH="1">
            <a:off x="-1" y="1162373"/>
            <a:ext cx="12191999" cy="5695627"/>
          </a:xfrm>
          <a:prstGeom prst="rect">
            <a:avLst/>
          </a:prstGeom>
          <a:gradFill>
            <a:gsLst>
              <a:gs pos="0">
                <a:schemeClr val="bg1"/>
              </a:gs>
              <a:gs pos="100000">
                <a:schemeClr val="bg1">
                  <a:alpha val="0"/>
                </a:schemeClr>
              </a:gs>
            </a:gsLst>
            <a:lin ang="5400000" scaled="0"/>
          </a:gradFill>
        </p:spPr>
      </p:pic>
    </p:spTree>
    <p:extLst>
      <p:ext uri="{BB962C8B-B14F-4D97-AF65-F5344CB8AC3E}">
        <p14:creationId xmlns:p14="http://schemas.microsoft.com/office/powerpoint/2010/main" val="336472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descr="A close up of text on a white surface&#10;&#10;Description automatically generated">
            <a:extLst>
              <a:ext uri="{FF2B5EF4-FFF2-40B4-BE49-F238E27FC236}">
                <a16:creationId xmlns:a16="http://schemas.microsoft.com/office/drawing/2014/main" xmlns="" id="{E4E7C83C-DFC6-4322-BCB5-20720A1F3D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63178" r="1" b="11505"/>
          <a:stretch/>
        </p:blipFill>
        <p:spPr>
          <a:xfrm>
            <a:off x="4029559" y="0"/>
            <a:ext cx="8162441" cy="1162373"/>
          </a:xfrm>
          <a:prstGeom prst="rect">
            <a:avLst/>
          </a:prstGeom>
        </p:spPr>
      </p:pic>
      <p:sp>
        <p:nvSpPr>
          <p:cNvPr id="9" name="Rectangle 8">
            <a:extLst>
              <a:ext uri="{FF2B5EF4-FFF2-40B4-BE49-F238E27FC236}">
                <a16:creationId xmlns:a16="http://schemas.microsoft.com/office/drawing/2014/main" xmlns="" id="{3F4ECB03-712C-4BBE-9CBA-7BBDABF1A1ED}"/>
              </a:ext>
            </a:extLst>
          </p:cNvPr>
          <p:cNvSpPr/>
          <p:nvPr userDrawn="1"/>
        </p:nvSpPr>
        <p:spPr>
          <a:xfrm>
            <a:off x="0" y="0"/>
            <a:ext cx="12192000" cy="1162373"/>
          </a:xfrm>
          <a:prstGeom prst="rect">
            <a:avLst/>
          </a:prstGeom>
          <a:gradFill>
            <a:gsLst>
              <a:gs pos="100000">
                <a:srgbClr val="FCB11C">
                  <a:alpha val="79000"/>
                </a:srgbClr>
              </a:gs>
              <a:gs pos="51000">
                <a:srgbClr val="FCB1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text on a white surface&#10;&#10;Description automatically generated">
            <a:extLst>
              <a:ext uri="{FF2B5EF4-FFF2-40B4-BE49-F238E27FC236}">
                <a16:creationId xmlns:a16="http://schemas.microsoft.com/office/drawing/2014/main" xmlns="" id="{8B548C47-6F99-437F-9008-EBC4A5CED09E}"/>
              </a:ext>
            </a:extLst>
          </p:cNvPr>
          <p:cNvPicPr>
            <a:picLocks noChangeAspect="1"/>
          </p:cNvPicPr>
          <p:nvPr userDrawn="1"/>
        </p:nvPicPr>
        <p:blipFill>
          <a:blip r:embed="rId3" cstate="screen">
            <a:alphaModFix amt="3000"/>
            <a:extLst>
              <a:ext uri="{28A0092B-C50C-407E-A947-70E740481C1C}">
                <a14:useLocalDpi xmlns:a14="http://schemas.microsoft.com/office/drawing/2010/main"/>
              </a:ext>
            </a:extLst>
          </a:blip>
          <a:stretch>
            <a:fillRect/>
          </a:stretch>
        </p:blipFill>
        <p:spPr>
          <a:xfrm flipH="1">
            <a:off x="-1" y="1162373"/>
            <a:ext cx="12191999" cy="5695627"/>
          </a:xfrm>
          <a:prstGeom prst="rect">
            <a:avLst/>
          </a:prstGeom>
          <a:gradFill>
            <a:gsLst>
              <a:gs pos="0">
                <a:schemeClr val="bg1"/>
              </a:gs>
              <a:gs pos="100000">
                <a:schemeClr val="bg1">
                  <a:alpha val="0"/>
                </a:schemeClr>
              </a:gs>
            </a:gsLst>
            <a:lin ang="5400000" scaled="0"/>
          </a:gradFill>
        </p:spPr>
      </p:pic>
    </p:spTree>
    <p:extLst>
      <p:ext uri="{BB962C8B-B14F-4D97-AF65-F5344CB8AC3E}">
        <p14:creationId xmlns:p14="http://schemas.microsoft.com/office/powerpoint/2010/main" val="124039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Picture 6" descr="A close up of text on a white surface&#10;&#10;Description automatically generated">
            <a:extLst>
              <a:ext uri="{FF2B5EF4-FFF2-40B4-BE49-F238E27FC236}">
                <a16:creationId xmlns:a16="http://schemas.microsoft.com/office/drawing/2014/main" xmlns="" id="{E4E7C83C-DFC6-4322-BCB5-20720A1F3D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63178" r="1" b="11505"/>
          <a:stretch/>
        </p:blipFill>
        <p:spPr>
          <a:xfrm>
            <a:off x="4029559" y="0"/>
            <a:ext cx="8162441" cy="1162373"/>
          </a:xfrm>
          <a:prstGeom prst="rect">
            <a:avLst/>
          </a:prstGeom>
        </p:spPr>
      </p:pic>
      <p:sp>
        <p:nvSpPr>
          <p:cNvPr id="9" name="Rectangle 8">
            <a:extLst>
              <a:ext uri="{FF2B5EF4-FFF2-40B4-BE49-F238E27FC236}">
                <a16:creationId xmlns:a16="http://schemas.microsoft.com/office/drawing/2014/main" xmlns="" id="{3F4ECB03-712C-4BBE-9CBA-7BBDABF1A1ED}"/>
              </a:ext>
            </a:extLst>
          </p:cNvPr>
          <p:cNvSpPr/>
          <p:nvPr userDrawn="1"/>
        </p:nvSpPr>
        <p:spPr>
          <a:xfrm>
            <a:off x="0" y="0"/>
            <a:ext cx="12192000" cy="1162373"/>
          </a:xfrm>
          <a:prstGeom prst="rect">
            <a:avLst/>
          </a:prstGeom>
          <a:gradFill>
            <a:gsLst>
              <a:gs pos="100000">
                <a:srgbClr val="E03B42">
                  <a:alpha val="78824"/>
                </a:srgbClr>
              </a:gs>
              <a:gs pos="51000">
                <a:srgbClr val="E03B4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text on a white surface&#10;&#10;Description automatically generated">
            <a:extLst>
              <a:ext uri="{FF2B5EF4-FFF2-40B4-BE49-F238E27FC236}">
                <a16:creationId xmlns:a16="http://schemas.microsoft.com/office/drawing/2014/main" xmlns="" id="{8B548C47-6F99-437F-9008-EBC4A5CED09E}"/>
              </a:ext>
            </a:extLst>
          </p:cNvPr>
          <p:cNvPicPr>
            <a:picLocks noChangeAspect="1"/>
          </p:cNvPicPr>
          <p:nvPr userDrawn="1"/>
        </p:nvPicPr>
        <p:blipFill>
          <a:blip r:embed="rId3" cstate="screen">
            <a:alphaModFix amt="3000"/>
            <a:extLst>
              <a:ext uri="{28A0092B-C50C-407E-A947-70E740481C1C}">
                <a14:useLocalDpi xmlns:a14="http://schemas.microsoft.com/office/drawing/2010/main"/>
              </a:ext>
            </a:extLst>
          </a:blip>
          <a:stretch>
            <a:fillRect/>
          </a:stretch>
        </p:blipFill>
        <p:spPr>
          <a:xfrm flipH="1">
            <a:off x="-1" y="1162373"/>
            <a:ext cx="12191999" cy="5695627"/>
          </a:xfrm>
          <a:prstGeom prst="rect">
            <a:avLst/>
          </a:prstGeom>
          <a:gradFill>
            <a:gsLst>
              <a:gs pos="0">
                <a:schemeClr val="bg1"/>
              </a:gs>
              <a:gs pos="100000">
                <a:schemeClr val="bg1">
                  <a:alpha val="0"/>
                </a:schemeClr>
              </a:gs>
            </a:gsLst>
            <a:lin ang="5400000" scaled="0"/>
          </a:gradFill>
        </p:spPr>
      </p:pic>
    </p:spTree>
    <p:extLst>
      <p:ext uri="{BB962C8B-B14F-4D97-AF65-F5344CB8AC3E}">
        <p14:creationId xmlns:p14="http://schemas.microsoft.com/office/powerpoint/2010/main" val="282849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7" name="Picture 6" descr="A close up of text on a white surface&#10;&#10;Description automatically generated">
            <a:extLst>
              <a:ext uri="{FF2B5EF4-FFF2-40B4-BE49-F238E27FC236}">
                <a16:creationId xmlns:a16="http://schemas.microsoft.com/office/drawing/2014/main" xmlns="" id="{E4E7C83C-DFC6-4322-BCB5-20720A1F3D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63178" r="1" b="11505"/>
          <a:stretch/>
        </p:blipFill>
        <p:spPr>
          <a:xfrm>
            <a:off x="4029559" y="0"/>
            <a:ext cx="8162441" cy="1162373"/>
          </a:xfrm>
          <a:prstGeom prst="rect">
            <a:avLst/>
          </a:prstGeom>
        </p:spPr>
      </p:pic>
      <p:sp>
        <p:nvSpPr>
          <p:cNvPr id="9" name="Rectangle 8">
            <a:extLst>
              <a:ext uri="{FF2B5EF4-FFF2-40B4-BE49-F238E27FC236}">
                <a16:creationId xmlns:a16="http://schemas.microsoft.com/office/drawing/2014/main" xmlns="" id="{3F4ECB03-712C-4BBE-9CBA-7BBDABF1A1ED}"/>
              </a:ext>
            </a:extLst>
          </p:cNvPr>
          <p:cNvSpPr/>
          <p:nvPr userDrawn="1"/>
        </p:nvSpPr>
        <p:spPr>
          <a:xfrm>
            <a:off x="0" y="0"/>
            <a:ext cx="12192000" cy="1162373"/>
          </a:xfrm>
          <a:prstGeom prst="rect">
            <a:avLst/>
          </a:prstGeom>
          <a:gradFill>
            <a:gsLst>
              <a:gs pos="100000">
                <a:srgbClr val="11AD5F">
                  <a:alpha val="78824"/>
                </a:srgbClr>
              </a:gs>
              <a:gs pos="51000">
                <a:srgbClr val="11AD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text on a white surface&#10;&#10;Description automatically generated">
            <a:extLst>
              <a:ext uri="{FF2B5EF4-FFF2-40B4-BE49-F238E27FC236}">
                <a16:creationId xmlns:a16="http://schemas.microsoft.com/office/drawing/2014/main" xmlns="" id="{8B548C47-6F99-437F-9008-EBC4A5CED09E}"/>
              </a:ext>
            </a:extLst>
          </p:cNvPr>
          <p:cNvPicPr>
            <a:picLocks noChangeAspect="1"/>
          </p:cNvPicPr>
          <p:nvPr userDrawn="1"/>
        </p:nvPicPr>
        <p:blipFill>
          <a:blip r:embed="rId3" cstate="screen">
            <a:alphaModFix amt="3000"/>
            <a:extLst>
              <a:ext uri="{28A0092B-C50C-407E-A947-70E740481C1C}">
                <a14:useLocalDpi xmlns:a14="http://schemas.microsoft.com/office/drawing/2010/main"/>
              </a:ext>
            </a:extLst>
          </a:blip>
          <a:stretch>
            <a:fillRect/>
          </a:stretch>
        </p:blipFill>
        <p:spPr>
          <a:xfrm flipH="1">
            <a:off x="-1" y="1162373"/>
            <a:ext cx="12191999" cy="5695627"/>
          </a:xfrm>
          <a:prstGeom prst="rect">
            <a:avLst/>
          </a:prstGeom>
          <a:gradFill>
            <a:gsLst>
              <a:gs pos="0">
                <a:schemeClr val="bg1"/>
              </a:gs>
              <a:gs pos="100000">
                <a:schemeClr val="bg1">
                  <a:alpha val="0"/>
                </a:schemeClr>
              </a:gs>
            </a:gsLst>
            <a:lin ang="5400000" scaled="0"/>
          </a:gradFill>
        </p:spPr>
      </p:pic>
    </p:spTree>
    <p:extLst>
      <p:ext uri="{BB962C8B-B14F-4D97-AF65-F5344CB8AC3E}">
        <p14:creationId xmlns:p14="http://schemas.microsoft.com/office/powerpoint/2010/main" val="230088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31FF556-9365-FA42-88F0-B155DC19B7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03E452B-AC48-6D4B-8BC8-54493B25E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C577A14-3CD7-B74A-B0A1-E1CE776EC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C7B95-8AD6-5A4E-BCB2-9E10974CADAC}" type="datetimeFigureOut">
              <a:rPr lang="en-US" smtClean="0"/>
              <a:t>8/18/2020</a:t>
            </a:fld>
            <a:endParaRPr lang="en-US"/>
          </a:p>
        </p:txBody>
      </p:sp>
      <p:sp>
        <p:nvSpPr>
          <p:cNvPr id="5" name="Footer Placeholder 4">
            <a:extLst>
              <a:ext uri="{FF2B5EF4-FFF2-40B4-BE49-F238E27FC236}">
                <a16:creationId xmlns:a16="http://schemas.microsoft.com/office/drawing/2014/main" xmlns="" id="{5438273C-639D-4743-BF5D-349B999E4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53A4633-B0F0-BA47-B4EE-71DD1F4B3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ED077-71BA-894A-9510-267F32234AEB}" type="slidenum">
              <a:rPr lang="en-US" smtClean="0"/>
              <a:t>‹#›</a:t>
            </a:fld>
            <a:endParaRPr lang="en-US"/>
          </a:p>
        </p:txBody>
      </p:sp>
    </p:spTree>
    <p:extLst>
      <p:ext uri="{BB962C8B-B14F-4D97-AF65-F5344CB8AC3E}">
        <p14:creationId xmlns:p14="http://schemas.microsoft.com/office/powerpoint/2010/main" val="313861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rgbClr val="0076BD"/>
          </a:solidFill>
          <a:latin typeface="Fjalla One" panose="02000506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text on a white surface&#10;&#10;Description automatically generated">
            <a:extLst>
              <a:ext uri="{FF2B5EF4-FFF2-40B4-BE49-F238E27FC236}">
                <a16:creationId xmlns:a16="http://schemas.microsoft.com/office/drawing/2014/main" xmlns="" id="{A38F35F8-CD06-40A4-AC01-E2147EC93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D3AE1DE3-3EFD-4F43-B9C2-BECE91954D28}"/>
              </a:ext>
            </a:extLst>
          </p:cNvPr>
          <p:cNvSpPr/>
          <p:nvPr/>
        </p:nvSpPr>
        <p:spPr>
          <a:xfrm>
            <a:off x="846438" y="1399723"/>
            <a:ext cx="10499124" cy="4058554"/>
          </a:xfrm>
          <a:prstGeom prst="rect">
            <a:avLst/>
          </a:prstGeom>
          <a:solidFill>
            <a:srgbClr val="0076BD"/>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95398A0-E27A-6045-B2D1-7E746F40259B}"/>
              </a:ext>
            </a:extLst>
          </p:cNvPr>
          <p:cNvSpPr>
            <a:spLocks noGrp="1"/>
          </p:cNvSpPr>
          <p:nvPr>
            <p:ph type="ctrTitle"/>
          </p:nvPr>
        </p:nvSpPr>
        <p:spPr>
          <a:xfrm>
            <a:off x="1638457" y="1567354"/>
            <a:ext cx="9144000" cy="2095016"/>
          </a:xfrm>
        </p:spPr>
        <p:txBody>
          <a:bodyPr/>
          <a:lstStyle/>
          <a:p>
            <a:r>
              <a:rPr lang="en-US" cap="all" dirty="0">
                <a:solidFill>
                  <a:schemeClr val="bg1"/>
                </a:solidFill>
                <a:latin typeface="Fjalla One" panose="02000506040000020004" pitchFamily="2" charset="0"/>
              </a:rPr>
              <a:t>Public Art Master Plan</a:t>
            </a:r>
            <a:br>
              <a:rPr lang="en-US" cap="all" dirty="0">
                <a:solidFill>
                  <a:schemeClr val="bg1"/>
                </a:solidFill>
                <a:latin typeface="Fjalla One" panose="02000506040000020004" pitchFamily="2" charset="0"/>
              </a:rPr>
            </a:br>
            <a:r>
              <a:rPr lang="en-US" cap="all" dirty="0">
                <a:solidFill>
                  <a:schemeClr val="bg1"/>
                </a:solidFill>
                <a:latin typeface="Fjalla One" panose="02000506040000020004" pitchFamily="2" charset="0"/>
              </a:rPr>
              <a:t>Overview</a:t>
            </a:r>
          </a:p>
        </p:txBody>
      </p:sp>
      <p:sp>
        <p:nvSpPr>
          <p:cNvPr id="3" name="Subtitle 2">
            <a:extLst>
              <a:ext uri="{FF2B5EF4-FFF2-40B4-BE49-F238E27FC236}">
                <a16:creationId xmlns:a16="http://schemas.microsoft.com/office/drawing/2014/main" xmlns="" id="{385E930C-81D3-5B44-8C7B-69DABA5D4E5A}"/>
              </a:ext>
            </a:extLst>
          </p:cNvPr>
          <p:cNvSpPr>
            <a:spLocks noGrp="1"/>
          </p:cNvSpPr>
          <p:nvPr>
            <p:ph type="subTitle" idx="1"/>
          </p:nvPr>
        </p:nvSpPr>
        <p:spPr>
          <a:xfrm>
            <a:off x="846438" y="4060679"/>
            <a:ext cx="10499124" cy="2106828"/>
          </a:xfrm>
        </p:spPr>
        <p:txBody>
          <a:bodyPr>
            <a:normAutofit/>
          </a:bodyPr>
          <a:lstStyle/>
          <a:p>
            <a:r>
              <a:rPr lang="en-US" sz="2800" i="1" dirty="0">
                <a:solidFill>
                  <a:schemeClr val="bg1"/>
                </a:solidFill>
                <a:latin typeface="Roboto Light" panose="02000000000000000000" pitchFamily="2" charset="0"/>
                <a:ea typeface="Roboto Light" panose="02000000000000000000" pitchFamily="2" charset="0"/>
              </a:rPr>
              <a:t>August 18, 2020</a:t>
            </a:r>
          </a:p>
          <a:p>
            <a:endParaRPr lang="en-US" dirty="0">
              <a:solidFill>
                <a:schemeClr val="bg1"/>
              </a:solidFill>
              <a:latin typeface="Roboto Light" panose="02000000000000000000" pitchFamily="2" charset="0"/>
              <a:ea typeface="Roboto Light" panose="02000000000000000000" pitchFamily="2" charset="0"/>
            </a:endParaRPr>
          </a:p>
          <a:p>
            <a:r>
              <a:rPr lang="en-US" dirty="0">
                <a:solidFill>
                  <a:schemeClr val="bg1"/>
                </a:solidFill>
                <a:latin typeface="Roboto Thin" panose="02000000000000000000" pitchFamily="2" charset="0"/>
                <a:ea typeface="Roboto Thin" panose="02000000000000000000" pitchFamily="2" charset="0"/>
              </a:rPr>
              <a:t>Submitted by: Kendall Peterson, </a:t>
            </a:r>
            <a:r>
              <a:rPr lang="en-US" dirty="0" err="1">
                <a:solidFill>
                  <a:schemeClr val="bg1"/>
                </a:solidFill>
                <a:latin typeface="Roboto Thin" panose="02000000000000000000" pitchFamily="2" charset="0"/>
                <a:ea typeface="Roboto Thin" panose="02000000000000000000" pitchFamily="2" charset="0"/>
              </a:rPr>
              <a:t>ThereSquared</a:t>
            </a:r>
            <a:r>
              <a:rPr lang="en-US" dirty="0">
                <a:solidFill>
                  <a:schemeClr val="bg1"/>
                </a:solidFill>
                <a:latin typeface="Roboto Thin" panose="02000000000000000000" pitchFamily="2" charset="0"/>
                <a:ea typeface="Roboto Thin" panose="02000000000000000000" pitchFamily="2" charset="0"/>
              </a:rPr>
              <a:t> &amp; Deana Miller, AMPA </a:t>
            </a:r>
          </a:p>
        </p:txBody>
      </p:sp>
      <p:cxnSp>
        <p:nvCxnSpPr>
          <p:cNvPr id="5" name="Straight Connector 4">
            <a:extLst>
              <a:ext uri="{FF2B5EF4-FFF2-40B4-BE49-F238E27FC236}">
                <a16:creationId xmlns:a16="http://schemas.microsoft.com/office/drawing/2014/main" xmlns="" id="{582DFC2E-5476-4106-B4C4-A5CFF1ECDC1E}"/>
              </a:ext>
            </a:extLst>
          </p:cNvPr>
          <p:cNvCxnSpPr>
            <a:cxnSpLocks/>
          </p:cNvCxnSpPr>
          <p:nvPr/>
        </p:nvCxnSpPr>
        <p:spPr>
          <a:xfrm flipV="1">
            <a:off x="1165654" y="3935057"/>
            <a:ext cx="9860692" cy="1"/>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070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DC2C61-7699-AF40-99D9-59DA38431C5F}"/>
              </a:ext>
            </a:extLst>
          </p:cNvPr>
          <p:cNvSpPr>
            <a:spLocks noGrp="1"/>
          </p:cNvSpPr>
          <p:nvPr>
            <p:ph idx="4294967295"/>
          </p:nvPr>
        </p:nvSpPr>
        <p:spPr>
          <a:xfrm>
            <a:off x="457199" y="1839686"/>
            <a:ext cx="10134601" cy="4296001"/>
          </a:xfrm>
        </p:spPr>
        <p:txBody>
          <a:bodyPr>
            <a:normAutofit/>
          </a:bodyPr>
          <a:lstStyle/>
          <a:p>
            <a:pPr marL="0" indent="0">
              <a:buNone/>
            </a:pPr>
            <a:r>
              <a:rPr lang="en-US" sz="3200" b="1" dirty="0"/>
              <a:t>		   Place art throughout the city</a:t>
            </a:r>
          </a:p>
          <a:p>
            <a:pPr marL="0" indent="0">
              <a:buNone/>
            </a:pPr>
            <a:r>
              <a:rPr lang="en-US" sz="2400" dirty="0"/>
              <a:t>	</a:t>
            </a:r>
          </a:p>
          <a:p>
            <a:pPr marL="0" indent="0">
              <a:buNone/>
            </a:pPr>
            <a:r>
              <a:rPr lang="en-US" sz="2400" dirty="0"/>
              <a:t>	</a:t>
            </a:r>
            <a:r>
              <a:rPr lang="en-US" sz="2400" b="1" dirty="0"/>
              <a:t>Strategy 1:</a:t>
            </a:r>
            <a:r>
              <a:rPr lang="en-US" sz="2400" dirty="0"/>
              <a:t> Focus on opportunity areas</a:t>
            </a:r>
          </a:p>
          <a:p>
            <a:pPr marL="0" indent="0">
              <a:buNone/>
            </a:pPr>
            <a:r>
              <a:rPr lang="en-US" sz="2400" dirty="0"/>
              <a:t>	</a:t>
            </a:r>
          </a:p>
          <a:p>
            <a:pPr marL="0" indent="0">
              <a:buNone/>
            </a:pPr>
            <a:r>
              <a:rPr lang="en-US" sz="2400" dirty="0"/>
              <a:t>	</a:t>
            </a:r>
            <a:r>
              <a:rPr lang="en-US" sz="2400" b="1" dirty="0"/>
              <a:t>Strategy 2:</a:t>
            </a:r>
            <a:r>
              <a:rPr lang="en-US" sz="2400" dirty="0"/>
              <a:t> Develop a neighborhood grant program</a:t>
            </a:r>
          </a:p>
        </p:txBody>
      </p:sp>
      <p:sp>
        <p:nvSpPr>
          <p:cNvPr id="6" name="TextBox 5">
            <a:extLst>
              <a:ext uri="{FF2B5EF4-FFF2-40B4-BE49-F238E27FC236}">
                <a16:creationId xmlns:a16="http://schemas.microsoft.com/office/drawing/2014/main" xmlns="" id="{3DAF27A3-2954-4B46-85D9-C1D690776618}"/>
              </a:ext>
            </a:extLst>
          </p:cNvPr>
          <p:cNvSpPr txBox="1"/>
          <p:nvPr/>
        </p:nvSpPr>
        <p:spPr>
          <a:xfrm>
            <a:off x="457199" y="1682881"/>
            <a:ext cx="2928258" cy="769441"/>
          </a:xfrm>
          <a:prstGeom prst="rect">
            <a:avLst/>
          </a:prstGeom>
          <a:noFill/>
        </p:spPr>
        <p:txBody>
          <a:bodyPr wrap="square">
            <a:spAutoFit/>
          </a:bodyPr>
          <a:lstStyle/>
          <a:p>
            <a:r>
              <a:rPr lang="en-US" sz="4400" b="1" dirty="0">
                <a:solidFill>
                  <a:srgbClr val="FCB11C"/>
                </a:solidFill>
                <a:latin typeface="Fjalla One" panose="02000506040000020004" pitchFamily="2" charset="0"/>
              </a:rPr>
              <a:t>GOAL 4: </a:t>
            </a:r>
            <a:r>
              <a:rPr lang="en-US" sz="4400" b="1" dirty="0"/>
              <a:t>	</a:t>
            </a:r>
            <a:endParaRPr lang="en-US" sz="4400" dirty="0"/>
          </a:p>
        </p:txBody>
      </p:sp>
      <p:sp>
        <p:nvSpPr>
          <p:cNvPr id="5" name="Title 1">
            <a:extLst>
              <a:ext uri="{FF2B5EF4-FFF2-40B4-BE49-F238E27FC236}">
                <a16:creationId xmlns:a16="http://schemas.microsoft.com/office/drawing/2014/main" xmlns="" id="{EF654612-AA66-4A66-AFE0-1D321C50B682}"/>
              </a:ext>
            </a:extLst>
          </p:cNvPr>
          <p:cNvSpPr txBox="1">
            <a:spLocks/>
          </p:cNvSpPr>
          <p:nvPr/>
        </p:nvSpPr>
        <p:spPr>
          <a:xfrm>
            <a:off x="457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6BD"/>
                </a:solidFill>
                <a:latin typeface="Fjalla One" panose="02000506040000020004" pitchFamily="2" charset="0"/>
                <a:ea typeface="+mj-ea"/>
                <a:cs typeface="+mj-cs"/>
              </a:defRPr>
            </a:lvl1pPr>
          </a:lstStyle>
          <a:p>
            <a:r>
              <a:rPr lang="en-US" cap="all">
                <a:solidFill>
                  <a:schemeClr val="bg1"/>
                </a:solidFill>
              </a:rPr>
              <a:t>Recommended Goals and Strategies</a:t>
            </a:r>
            <a:endParaRPr lang="en-US" cap="all" dirty="0">
              <a:solidFill>
                <a:schemeClr val="bg1"/>
              </a:solidFill>
            </a:endParaRPr>
          </a:p>
        </p:txBody>
      </p:sp>
      <p:pic>
        <p:nvPicPr>
          <p:cNvPr id="4" name="Picture 3" descr="A picture containing drawing&#10;&#10;Description automatically generated">
            <a:extLst>
              <a:ext uri="{FF2B5EF4-FFF2-40B4-BE49-F238E27FC236}">
                <a16:creationId xmlns:a16="http://schemas.microsoft.com/office/drawing/2014/main" xmlns="" id="{84D81680-B1FF-4C6C-913C-5C15B825CA8B}"/>
              </a:ext>
            </a:extLst>
          </p:cNvPr>
          <p:cNvPicPr>
            <a:picLocks noChangeAspect="1"/>
          </p:cNvPicPr>
          <p:nvPr/>
        </p:nvPicPr>
        <p:blipFill>
          <a:blip r:embed="rId2"/>
          <a:stretch>
            <a:fillRect/>
          </a:stretch>
        </p:blipFill>
        <p:spPr>
          <a:xfrm>
            <a:off x="7880127" y="3724634"/>
            <a:ext cx="3568254" cy="2869841"/>
          </a:xfrm>
          <a:prstGeom prst="rect">
            <a:avLst/>
          </a:prstGeom>
        </p:spPr>
      </p:pic>
    </p:spTree>
    <p:extLst>
      <p:ext uri="{BB962C8B-B14F-4D97-AF65-F5344CB8AC3E}">
        <p14:creationId xmlns:p14="http://schemas.microsoft.com/office/powerpoint/2010/main" val="380591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DC2C61-7699-AF40-99D9-59DA38431C5F}"/>
              </a:ext>
            </a:extLst>
          </p:cNvPr>
          <p:cNvSpPr>
            <a:spLocks noGrp="1"/>
          </p:cNvSpPr>
          <p:nvPr>
            <p:ph idx="4294967295"/>
          </p:nvPr>
        </p:nvSpPr>
        <p:spPr>
          <a:xfrm>
            <a:off x="457200" y="1839686"/>
            <a:ext cx="12050486" cy="4094389"/>
          </a:xfrm>
        </p:spPr>
        <p:txBody>
          <a:bodyPr>
            <a:normAutofit/>
          </a:bodyPr>
          <a:lstStyle/>
          <a:p>
            <a:pPr marL="0" indent="0">
              <a:buNone/>
            </a:pPr>
            <a:r>
              <a:rPr lang="en-US" sz="3200" b="1" dirty="0">
                <a:solidFill>
                  <a:schemeClr val="bg1"/>
                </a:solidFill>
              </a:rPr>
              <a:t>Goal 5: 	   </a:t>
            </a:r>
            <a:r>
              <a:rPr lang="en-US" sz="3200" b="1" dirty="0"/>
              <a:t>Promote and foster local creative economy 				  through public art</a:t>
            </a:r>
          </a:p>
          <a:p>
            <a:pPr marL="0" indent="0">
              <a:buNone/>
            </a:pPr>
            <a:r>
              <a:rPr lang="en-US" sz="2400" dirty="0"/>
              <a:t>	</a:t>
            </a:r>
          </a:p>
          <a:p>
            <a:pPr marL="0" indent="0">
              <a:buNone/>
            </a:pPr>
            <a:r>
              <a:rPr lang="en-US" sz="2400" dirty="0"/>
              <a:t>	</a:t>
            </a:r>
            <a:r>
              <a:rPr lang="en-US" sz="2400" b="1" dirty="0"/>
              <a:t>Strategy 1: </a:t>
            </a:r>
            <a:r>
              <a:rPr lang="en-US" sz="2400" dirty="0"/>
              <a:t>Support the local workforce by making it easy to hire local artists</a:t>
            </a:r>
          </a:p>
          <a:p>
            <a:pPr marL="0" indent="0">
              <a:buNone/>
            </a:pPr>
            <a:r>
              <a:rPr lang="en-US" sz="2400" dirty="0"/>
              <a:t>	</a:t>
            </a:r>
          </a:p>
          <a:p>
            <a:pPr marL="0" indent="0">
              <a:buNone/>
            </a:pPr>
            <a:r>
              <a:rPr lang="en-US" sz="2400" dirty="0"/>
              <a:t>	</a:t>
            </a:r>
            <a:r>
              <a:rPr lang="en-US" sz="2400" b="1" dirty="0"/>
              <a:t>Strategy 2:</a:t>
            </a:r>
            <a:r>
              <a:rPr lang="en-US" sz="2400" dirty="0"/>
              <a:t> Market and promote artists </a:t>
            </a:r>
            <a:br>
              <a:rPr lang="en-US" sz="2400" dirty="0"/>
            </a:br>
            <a:r>
              <a:rPr lang="en-US" sz="2400" dirty="0"/>
              <a:t>		        and the collection</a:t>
            </a:r>
          </a:p>
        </p:txBody>
      </p:sp>
      <p:sp>
        <p:nvSpPr>
          <p:cNvPr id="6" name="TextBox 5">
            <a:extLst>
              <a:ext uri="{FF2B5EF4-FFF2-40B4-BE49-F238E27FC236}">
                <a16:creationId xmlns:a16="http://schemas.microsoft.com/office/drawing/2014/main" xmlns="" id="{FA52C781-5E80-4818-8BE7-FE678299D257}"/>
              </a:ext>
            </a:extLst>
          </p:cNvPr>
          <p:cNvSpPr txBox="1"/>
          <p:nvPr/>
        </p:nvSpPr>
        <p:spPr>
          <a:xfrm>
            <a:off x="457199" y="1682881"/>
            <a:ext cx="2242458" cy="1446550"/>
          </a:xfrm>
          <a:prstGeom prst="rect">
            <a:avLst/>
          </a:prstGeom>
          <a:noFill/>
        </p:spPr>
        <p:txBody>
          <a:bodyPr wrap="square">
            <a:spAutoFit/>
          </a:bodyPr>
          <a:lstStyle/>
          <a:p>
            <a:r>
              <a:rPr lang="en-US" sz="4400" b="1" dirty="0">
                <a:solidFill>
                  <a:srgbClr val="FCB11C"/>
                </a:solidFill>
                <a:latin typeface="Fjalla One" panose="02000506040000020004" pitchFamily="2" charset="0"/>
              </a:rPr>
              <a:t>GOAL 5: </a:t>
            </a:r>
            <a:r>
              <a:rPr lang="en-US" sz="4400" b="1" dirty="0"/>
              <a:t>	</a:t>
            </a:r>
            <a:endParaRPr lang="en-US" sz="4400" dirty="0"/>
          </a:p>
        </p:txBody>
      </p:sp>
      <p:sp>
        <p:nvSpPr>
          <p:cNvPr id="5" name="Title 1">
            <a:extLst>
              <a:ext uri="{FF2B5EF4-FFF2-40B4-BE49-F238E27FC236}">
                <a16:creationId xmlns:a16="http://schemas.microsoft.com/office/drawing/2014/main" xmlns="" id="{C5E372E8-4030-4F0A-8E4C-6FAC957908B8}"/>
              </a:ext>
            </a:extLst>
          </p:cNvPr>
          <p:cNvSpPr txBox="1">
            <a:spLocks/>
          </p:cNvSpPr>
          <p:nvPr/>
        </p:nvSpPr>
        <p:spPr>
          <a:xfrm>
            <a:off x="457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6BD"/>
                </a:solidFill>
                <a:latin typeface="Fjalla One" panose="02000506040000020004" pitchFamily="2" charset="0"/>
                <a:ea typeface="+mj-ea"/>
                <a:cs typeface="+mj-cs"/>
              </a:defRPr>
            </a:lvl1pPr>
          </a:lstStyle>
          <a:p>
            <a:r>
              <a:rPr lang="en-US" cap="all">
                <a:solidFill>
                  <a:schemeClr val="bg1"/>
                </a:solidFill>
              </a:rPr>
              <a:t>Recommended Goals and Strategies</a:t>
            </a:r>
            <a:endParaRPr lang="en-US" cap="all" dirty="0">
              <a:solidFill>
                <a:schemeClr val="bg1"/>
              </a:solidFill>
            </a:endParaRPr>
          </a:p>
        </p:txBody>
      </p:sp>
      <p:pic>
        <p:nvPicPr>
          <p:cNvPr id="4" name="Picture 3" descr="A picture containing object, lamp&#10;&#10;Description automatically generated">
            <a:extLst>
              <a:ext uri="{FF2B5EF4-FFF2-40B4-BE49-F238E27FC236}">
                <a16:creationId xmlns:a16="http://schemas.microsoft.com/office/drawing/2014/main" xmlns="" id="{F0DA0595-34D8-4F11-B8E5-8EADEA272A21}"/>
              </a:ext>
            </a:extLst>
          </p:cNvPr>
          <p:cNvPicPr>
            <a:picLocks noChangeAspect="1"/>
          </p:cNvPicPr>
          <p:nvPr/>
        </p:nvPicPr>
        <p:blipFill>
          <a:blip r:embed="rId2"/>
          <a:stretch>
            <a:fillRect/>
          </a:stretch>
        </p:blipFill>
        <p:spPr>
          <a:xfrm>
            <a:off x="8084879" y="3429000"/>
            <a:ext cx="3377778" cy="3453968"/>
          </a:xfrm>
          <a:prstGeom prst="rect">
            <a:avLst/>
          </a:prstGeom>
        </p:spPr>
      </p:pic>
    </p:spTree>
    <p:extLst>
      <p:ext uri="{BB962C8B-B14F-4D97-AF65-F5344CB8AC3E}">
        <p14:creationId xmlns:p14="http://schemas.microsoft.com/office/powerpoint/2010/main" val="4041488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DC2C61-7699-AF40-99D9-59DA38431C5F}"/>
              </a:ext>
            </a:extLst>
          </p:cNvPr>
          <p:cNvSpPr>
            <a:spLocks noGrp="1"/>
          </p:cNvSpPr>
          <p:nvPr>
            <p:ph idx="4294967295"/>
          </p:nvPr>
        </p:nvSpPr>
        <p:spPr>
          <a:xfrm>
            <a:off x="457200" y="1774371"/>
            <a:ext cx="11549743" cy="4267654"/>
          </a:xfrm>
        </p:spPr>
        <p:txBody>
          <a:bodyPr>
            <a:normAutofit/>
          </a:bodyPr>
          <a:lstStyle/>
          <a:p>
            <a:pPr marL="0" indent="0">
              <a:buNone/>
            </a:pPr>
            <a:r>
              <a:rPr lang="en-US" sz="4000" b="1" dirty="0">
                <a:solidFill>
                  <a:schemeClr val="bg1"/>
                </a:solidFill>
                <a:latin typeface="Fjalla One" panose="02000506040000020004" pitchFamily="2" charset="0"/>
              </a:rPr>
              <a:t>GOAL 6: </a:t>
            </a:r>
            <a:r>
              <a:rPr lang="en-US" sz="3200" b="1" dirty="0">
                <a:solidFill>
                  <a:schemeClr val="bg1"/>
                </a:solidFill>
                <a:latin typeface="Fjalla One" panose="02000506040000020004" pitchFamily="2" charset="0"/>
              </a:rPr>
              <a:t>  </a:t>
            </a:r>
            <a:r>
              <a:rPr lang="en-US" sz="3200" b="1" dirty="0">
                <a:latin typeface="Fjalla One" panose="02000506040000020004" pitchFamily="2" charset="0"/>
              </a:rPr>
              <a:t>C</a:t>
            </a:r>
            <a:r>
              <a:rPr lang="en-US" sz="3200" b="1" dirty="0"/>
              <a:t>reate a unified, Olympic-level public art collection</a:t>
            </a:r>
          </a:p>
          <a:p>
            <a:pPr marL="0" indent="0">
              <a:buNone/>
            </a:pPr>
            <a:r>
              <a:rPr lang="en-US" sz="2400" dirty="0"/>
              <a:t>	</a:t>
            </a:r>
          </a:p>
          <a:p>
            <a:pPr marL="0" indent="0">
              <a:buNone/>
            </a:pPr>
            <a:r>
              <a:rPr lang="en-US" sz="2400" dirty="0"/>
              <a:t>	</a:t>
            </a:r>
            <a:r>
              <a:rPr lang="en-US" sz="2400" b="1" dirty="0"/>
              <a:t>Strategy 1:</a:t>
            </a:r>
            <a:r>
              <a:rPr lang="en-US" sz="2400" dirty="0"/>
              <a:t> Develop a gold medal public art collection</a:t>
            </a:r>
          </a:p>
          <a:p>
            <a:pPr marL="0" indent="0">
              <a:buNone/>
            </a:pPr>
            <a:r>
              <a:rPr lang="en-US" sz="2400" dirty="0"/>
              <a:t>	</a:t>
            </a:r>
          </a:p>
          <a:p>
            <a:pPr marL="0" indent="0">
              <a:buNone/>
            </a:pPr>
            <a:r>
              <a:rPr lang="en-US" sz="2400" dirty="0"/>
              <a:t>	</a:t>
            </a:r>
            <a:r>
              <a:rPr lang="en-US" sz="2400" b="1" dirty="0"/>
              <a:t>Strategy 2:</a:t>
            </a:r>
            <a:r>
              <a:rPr lang="en-US" sz="2400" dirty="0"/>
              <a:t> Emphasize process over product</a:t>
            </a:r>
          </a:p>
        </p:txBody>
      </p:sp>
      <p:sp>
        <p:nvSpPr>
          <p:cNvPr id="6" name="TextBox 5">
            <a:extLst>
              <a:ext uri="{FF2B5EF4-FFF2-40B4-BE49-F238E27FC236}">
                <a16:creationId xmlns:a16="http://schemas.microsoft.com/office/drawing/2014/main" xmlns="" id="{F8DC0A5A-1E12-4211-899C-F68590191F5D}"/>
              </a:ext>
            </a:extLst>
          </p:cNvPr>
          <p:cNvSpPr txBox="1"/>
          <p:nvPr/>
        </p:nvSpPr>
        <p:spPr>
          <a:xfrm>
            <a:off x="457199" y="1682881"/>
            <a:ext cx="2122715" cy="1446550"/>
          </a:xfrm>
          <a:prstGeom prst="rect">
            <a:avLst/>
          </a:prstGeom>
          <a:noFill/>
        </p:spPr>
        <p:txBody>
          <a:bodyPr wrap="square">
            <a:spAutoFit/>
          </a:bodyPr>
          <a:lstStyle/>
          <a:p>
            <a:r>
              <a:rPr lang="en-US" sz="4400" b="1" dirty="0">
                <a:solidFill>
                  <a:srgbClr val="FCB11C"/>
                </a:solidFill>
                <a:latin typeface="Fjalla One" panose="02000506040000020004" pitchFamily="2" charset="0"/>
              </a:rPr>
              <a:t>GOAL 6: </a:t>
            </a:r>
            <a:r>
              <a:rPr lang="en-US" sz="4400" b="1" dirty="0">
                <a:solidFill>
                  <a:srgbClr val="FCB11C"/>
                </a:solidFill>
              </a:rPr>
              <a:t>	</a:t>
            </a:r>
            <a:endParaRPr lang="en-US" sz="4400" dirty="0">
              <a:solidFill>
                <a:srgbClr val="FCB11C"/>
              </a:solidFill>
            </a:endParaRPr>
          </a:p>
        </p:txBody>
      </p:sp>
      <p:sp>
        <p:nvSpPr>
          <p:cNvPr id="5" name="Title 1">
            <a:extLst>
              <a:ext uri="{FF2B5EF4-FFF2-40B4-BE49-F238E27FC236}">
                <a16:creationId xmlns:a16="http://schemas.microsoft.com/office/drawing/2014/main" xmlns="" id="{18945B4E-9936-4FF1-88A4-752D55837349}"/>
              </a:ext>
            </a:extLst>
          </p:cNvPr>
          <p:cNvSpPr txBox="1">
            <a:spLocks/>
          </p:cNvSpPr>
          <p:nvPr/>
        </p:nvSpPr>
        <p:spPr>
          <a:xfrm>
            <a:off x="457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6BD"/>
                </a:solidFill>
                <a:latin typeface="Fjalla One" panose="02000506040000020004" pitchFamily="2" charset="0"/>
                <a:ea typeface="+mj-ea"/>
                <a:cs typeface="+mj-cs"/>
              </a:defRPr>
            </a:lvl1pPr>
          </a:lstStyle>
          <a:p>
            <a:r>
              <a:rPr lang="en-US" cap="all">
                <a:solidFill>
                  <a:schemeClr val="bg1"/>
                </a:solidFill>
              </a:rPr>
              <a:t>Recommended Goals and Strategies</a:t>
            </a:r>
            <a:endParaRPr lang="en-US" cap="all" dirty="0">
              <a:solidFill>
                <a:schemeClr val="bg1"/>
              </a:solidFill>
            </a:endParaRPr>
          </a:p>
        </p:txBody>
      </p:sp>
      <p:pic>
        <p:nvPicPr>
          <p:cNvPr id="4" name="Picture 3" descr="A picture containing light&#10;&#10;Description automatically generated">
            <a:extLst>
              <a:ext uri="{FF2B5EF4-FFF2-40B4-BE49-F238E27FC236}">
                <a16:creationId xmlns:a16="http://schemas.microsoft.com/office/drawing/2014/main" xmlns="" id="{39393650-E660-4740-9615-0A1CE73A0DD7}"/>
              </a:ext>
            </a:extLst>
          </p:cNvPr>
          <p:cNvPicPr>
            <a:picLocks noChangeAspect="1"/>
          </p:cNvPicPr>
          <p:nvPr/>
        </p:nvPicPr>
        <p:blipFill>
          <a:blip r:embed="rId2"/>
          <a:stretch>
            <a:fillRect/>
          </a:stretch>
        </p:blipFill>
        <p:spPr>
          <a:xfrm>
            <a:off x="7815716" y="3308737"/>
            <a:ext cx="3796825" cy="3098413"/>
          </a:xfrm>
          <a:prstGeom prst="rect">
            <a:avLst/>
          </a:prstGeom>
        </p:spPr>
      </p:pic>
    </p:spTree>
    <p:extLst>
      <p:ext uri="{BB962C8B-B14F-4D97-AF65-F5344CB8AC3E}">
        <p14:creationId xmlns:p14="http://schemas.microsoft.com/office/powerpoint/2010/main" val="166939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DC2C61-7699-AF40-99D9-59DA38431C5F}"/>
              </a:ext>
            </a:extLst>
          </p:cNvPr>
          <p:cNvSpPr>
            <a:spLocks noGrp="1"/>
          </p:cNvSpPr>
          <p:nvPr>
            <p:ph idx="4294967295"/>
          </p:nvPr>
        </p:nvSpPr>
        <p:spPr>
          <a:xfrm>
            <a:off x="457201" y="1850571"/>
            <a:ext cx="11109659" cy="4083504"/>
          </a:xfrm>
        </p:spPr>
        <p:txBody>
          <a:bodyPr>
            <a:normAutofit/>
          </a:bodyPr>
          <a:lstStyle/>
          <a:p>
            <a:pPr marL="0" indent="0">
              <a:buNone/>
            </a:pPr>
            <a:r>
              <a:rPr lang="en-US" sz="3200" b="1" dirty="0">
                <a:solidFill>
                  <a:schemeClr val="bg1"/>
                </a:solidFill>
              </a:rPr>
              <a:t>Goal 7: 	    </a:t>
            </a:r>
            <a:r>
              <a:rPr lang="en-US" sz="3200" b="1" dirty="0"/>
              <a:t>Maintain, preserve and cherish</a:t>
            </a:r>
            <a:br>
              <a:rPr lang="en-US" sz="3200" b="1" dirty="0"/>
            </a:br>
            <a:r>
              <a:rPr lang="en-US" sz="3200" b="1" dirty="0"/>
              <a:t>		    the public art collection</a:t>
            </a:r>
          </a:p>
          <a:p>
            <a:pPr marL="0" indent="0">
              <a:buNone/>
            </a:pPr>
            <a:r>
              <a:rPr lang="en-US" sz="2400" dirty="0"/>
              <a:t>	</a:t>
            </a:r>
          </a:p>
          <a:p>
            <a:pPr marL="0" indent="0">
              <a:buNone/>
            </a:pPr>
            <a:r>
              <a:rPr lang="en-US" sz="2400" dirty="0"/>
              <a:t>	</a:t>
            </a:r>
            <a:r>
              <a:rPr lang="en-US" sz="2400" b="1" dirty="0"/>
              <a:t>Strategy 1:</a:t>
            </a:r>
            <a:r>
              <a:rPr lang="en-US" sz="2400" dirty="0"/>
              <a:t> Conduct regular public art collection assessments</a:t>
            </a:r>
          </a:p>
          <a:p>
            <a:pPr marL="0" indent="0">
              <a:buNone/>
            </a:pPr>
            <a:endParaRPr lang="en-US" sz="1800" dirty="0"/>
          </a:p>
          <a:p>
            <a:pPr marL="0" indent="0">
              <a:buNone/>
            </a:pPr>
            <a:r>
              <a:rPr lang="en-US" sz="2400" dirty="0"/>
              <a:t>	</a:t>
            </a:r>
            <a:r>
              <a:rPr lang="en-US" sz="2400" b="1" dirty="0"/>
              <a:t>Strategy 2:</a:t>
            </a:r>
            <a:r>
              <a:rPr lang="en-US" sz="2400" dirty="0"/>
              <a:t> Maintain existing assets</a:t>
            </a:r>
          </a:p>
          <a:p>
            <a:pPr marL="0" indent="0">
              <a:buNone/>
            </a:pPr>
            <a:endParaRPr lang="en-US" sz="1800" dirty="0"/>
          </a:p>
          <a:p>
            <a:pPr marL="0" indent="0">
              <a:buNone/>
            </a:pPr>
            <a:r>
              <a:rPr lang="en-US" sz="2400" dirty="0"/>
              <a:t>	</a:t>
            </a:r>
            <a:r>
              <a:rPr lang="en-US" sz="2400" b="1" dirty="0"/>
              <a:t>Strategy 3:</a:t>
            </a:r>
            <a:r>
              <a:rPr lang="en-US" sz="2400" dirty="0"/>
              <a:t> Evaluate the funding for maintenance </a:t>
            </a:r>
            <a:br>
              <a:rPr lang="en-US" sz="2400" dirty="0"/>
            </a:br>
            <a:r>
              <a:rPr lang="en-US" sz="2400" dirty="0"/>
              <a:t>		        and adjust accordingly</a:t>
            </a:r>
          </a:p>
        </p:txBody>
      </p:sp>
      <p:sp>
        <p:nvSpPr>
          <p:cNvPr id="6" name="TextBox 5">
            <a:extLst>
              <a:ext uri="{FF2B5EF4-FFF2-40B4-BE49-F238E27FC236}">
                <a16:creationId xmlns:a16="http://schemas.microsoft.com/office/drawing/2014/main" xmlns="" id="{4879E493-5894-46BA-B405-E16078B69926}"/>
              </a:ext>
            </a:extLst>
          </p:cNvPr>
          <p:cNvSpPr txBox="1"/>
          <p:nvPr/>
        </p:nvSpPr>
        <p:spPr>
          <a:xfrm>
            <a:off x="457199" y="1682881"/>
            <a:ext cx="3471620" cy="769441"/>
          </a:xfrm>
          <a:prstGeom prst="rect">
            <a:avLst/>
          </a:prstGeom>
          <a:noFill/>
        </p:spPr>
        <p:txBody>
          <a:bodyPr wrap="square">
            <a:spAutoFit/>
          </a:bodyPr>
          <a:lstStyle/>
          <a:p>
            <a:r>
              <a:rPr lang="en-US" sz="4400" b="1" dirty="0">
                <a:solidFill>
                  <a:srgbClr val="FCB11C"/>
                </a:solidFill>
                <a:latin typeface="Fjalla One" panose="02000506040000020004" pitchFamily="2" charset="0"/>
              </a:rPr>
              <a:t>GOAL 7: </a:t>
            </a:r>
            <a:r>
              <a:rPr lang="en-US" sz="4400" b="1" dirty="0">
                <a:solidFill>
                  <a:srgbClr val="FCB11C"/>
                </a:solidFill>
              </a:rPr>
              <a:t>	</a:t>
            </a:r>
            <a:endParaRPr lang="en-US" sz="4400" dirty="0">
              <a:solidFill>
                <a:srgbClr val="FCB11C"/>
              </a:solidFill>
            </a:endParaRPr>
          </a:p>
        </p:txBody>
      </p:sp>
      <p:sp>
        <p:nvSpPr>
          <p:cNvPr id="5" name="Title 1">
            <a:extLst>
              <a:ext uri="{FF2B5EF4-FFF2-40B4-BE49-F238E27FC236}">
                <a16:creationId xmlns:a16="http://schemas.microsoft.com/office/drawing/2014/main" xmlns="" id="{D9DAA38B-DA80-4CC8-9403-7A801BF1BC97}"/>
              </a:ext>
            </a:extLst>
          </p:cNvPr>
          <p:cNvSpPr txBox="1">
            <a:spLocks/>
          </p:cNvSpPr>
          <p:nvPr/>
        </p:nvSpPr>
        <p:spPr>
          <a:xfrm>
            <a:off x="457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6BD"/>
                </a:solidFill>
                <a:latin typeface="Fjalla One" panose="02000506040000020004" pitchFamily="2" charset="0"/>
                <a:ea typeface="+mj-ea"/>
                <a:cs typeface="+mj-cs"/>
              </a:defRPr>
            </a:lvl1pPr>
          </a:lstStyle>
          <a:p>
            <a:r>
              <a:rPr lang="en-US" cap="all" dirty="0">
                <a:solidFill>
                  <a:schemeClr val="bg1"/>
                </a:solidFill>
              </a:rPr>
              <a:t>Recommended Goals and Strategies</a:t>
            </a:r>
          </a:p>
        </p:txBody>
      </p:sp>
      <p:pic>
        <p:nvPicPr>
          <p:cNvPr id="4" name="Picture 3" descr="A close up of a sign&#10;&#10;Description automatically generated">
            <a:extLst>
              <a:ext uri="{FF2B5EF4-FFF2-40B4-BE49-F238E27FC236}">
                <a16:creationId xmlns:a16="http://schemas.microsoft.com/office/drawing/2014/main" xmlns="" id="{D04F1CC0-D3E3-4947-A6A8-F7067F5D2DE0}"/>
              </a:ext>
            </a:extLst>
          </p:cNvPr>
          <p:cNvPicPr>
            <a:picLocks noChangeAspect="1"/>
          </p:cNvPicPr>
          <p:nvPr/>
        </p:nvPicPr>
        <p:blipFill>
          <a:blip r:embed="rId2"/>
          <a:stretch>
            <a:fillRect/>
          </a:stretch>
        </p:blipFill>
        <p:spPr>
          <a:xfrm>
            <a:off x="8519241" y="3322301"/>
            <a:ext cx="3047619" cy="3200000"/>
          </a:xfrm>
          <a:prstGeom prst="rect">
            <a:avLst/>
          </a:prstGeom>
        </p:spPr>
      </p:pic>
    </p:spTree>
    <p:extLst>
      <p:ext uri="{BB962C8B-B14F-4D97-AF65-F5344CB8AC3E}">
        <p14:creationId xmlns:p14="http://schemas.microsoft.com/office/powerpoint/2010/main" val="2094503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10073-BC80-D541-981F-1A11205A2D37}"/>
              </a:ext>
            </a:extLst>
          </p:cNvPr>
          <p:cNvSpPr>
            <a:spLocks noGrp="1"/>
          </p:cNvSpPr>
          <p:nvPr>
            <p:ph type="title" idx="4294967295"/>
          </p:nvPr>
        </p:nvSpPr>
        <p:spPr>
          <a:xfrm>
            <a:off x="457200" y="0"/>
            <a:ext cx="10515600" cy="1325563"/>
          </a:xfrm>
        </p:spPr>
        <p:txBody>
          <a:bodyPr/>
          <a:lstStyle/>
          <a:p>
            <a:r>
              <a:rPr lang="en-US" dirty="0">
                <a:solidFill>
                  <a:schemeClr val="bg1"/>
                </a:solidFill>
              </a:rPr>
              <a:t>QUESTIONS / DISCUSSION</a:t>
            </a:r>
          </a:p>
        </p:txBody>
      </p:sp>
    </p:spTree>
    <p:extLst>
      <p:ext uri="{BB962C8B-B14F-4D97-AF65-F5344CB8AC3E}">
        <p14:creationId xmlns:p14="http://schemas.microsoft.com/office/powerpoint/2010/main" val="1300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C45D3-F650-6C4D-84D3-D3FE82F85CDB}"/>
              </a:ext>
            </a:extLst>
          </p:cNvPr>
          <p:cNvSpPr>
            <a:spLocks noGrp="1"/>
          </p:cNvSpPr>
          <p:nvPr>
            <p:ph type="title" idx="4294967295"/>
          </p:nvPr>
        </p:nvSpPr>
        <p:spPr>
          <a:xfrm>
            <a:off x="457200" y="0"/>
            <a:ext cx="10035153" cy="1325562"/>
          </a:xfrm>
        </p:spPr>
        <p:txBody>
          <a:bodyPr/>
          <a:lstStyle/>
          <a:p>
            <a:r>
              <a:rPr lang="en-US" cap="all" dirty="0">
                <a:solidFill>
                  <a:schemeClr val="bg1"/>
                </a:solidFill>
              </a:rPr>
              <a:t>Plan Goals</a:t>
            </a:r>
          </a:p>
        </p:txBody>
      </p:sp>
      <p:sp>
        <p:nvSpPr>
          <p:cNvPr id="3" name="Content Placeholder 2">
            <a:extLst>
              <a:ext uri="{FF2B5EF4-FFF2-40B4-BE49-F238E27FC236}">
                <a16:creationId xmlns:a16="http://schemas.microsoft.com/office/drawing/2014/main" xmlns="" id="{435D0C6D-C008-E34F-8032-5F34B87D7BF1}"/>
              </a:ext>
            </a:extLst>
          </p:cNvPr>
          <p:cNvSpPr>
            <a:spLocks noGrp="1"/>
          </p:cNvSpPr>
          <p:nvPr>
            <p:ph idx="4294967295"/>
          </p:nvPr>
        </p:nvSpPr>
        <p:spPr>
          <a:xfrm>
            <a:off x="457200" y="1671165"/>
            <a:ext cx="9384224" cy="4351338"/>
          </a:xfrm>
        </p:spPr>
        <p:txBody>
          <a:bodyPr>
            <a:normAutofit/>
          </a:bodyPr>
          <a:lstStyle/>
          <a:p>
            <a:pPr marL="0" indent="0">
              <a:buNone/>
            </a:pPr>
            <a:r>
              <a:rPr lang="en-US" sz="3200" b="1" dirty="0"/>
              <a:t>AMPA focused on the following objectives as outlined by master plan Steering Committee: </a:t>
            </a:r>
          </a:p>
        </p:txBody>
      </p:sp>
      <p:sp>
        <p:nvSpPr>
          <p:cNvPr id="8" name="TextBox 7">
            <a:extLst>
              <a:ext uri="{FF2B5EF4-FFF2-40B4-BE49-F238E27FC236}">
                <a16:creationId xmlns:a16="http://schemas.microsoft.com/office/drawing/2014/main" xmlns="" id="{16179CB1-B37F-449F-8FD0-875FC4BE3614}"/>
              </a:ext>
            </a:extLst>
          </p:cNvPr>
          <p:cNvSpPr txBox="1"/>
          <p:nvPr/>
        </p:nvSpPr>
        <p:spPr>
          <a:xfrm>
            <a:off x="599306" y="2873258"/>
            <a:ext cx="10035153" cy="3585597"/>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Roboto" panose="02000000000000000000" pitchFamily="2" charset="0"/>
                <a:ea typeface="Roboto" panose="02000000000000000000" pitchFamily="2" charset="0"/>
              </a:rPr>
              <a:t>Review of the status of the City’s existing public art procedures, ordinances and activities. </a:t>
            </a:r>
          </a:p>
          <a:p>
            <a:pPr marL="342900" indent="-342900">
              <a:buFont typeface="Arial" panose="020B0604020202020204" pitchFamily="34" charset="0"/>
              <a:buChar char="•"/>
            </a:pPr>
            <a:endParaRPr lang="en-US" sz="5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200" dirty="0">
                <a:latin typeface="Roboto" panose="02000000000000000000" pitchFamily="2" charset="0"/>
                <a:ea typeface="Roboto" panose="02000000000000000000" pitchFamily="2" charset="0"/>
              </a:rPr>
              <a:t>Identify key action items for the near and long-term to get City programs better aligned with best practices. </a:t>
            </a:r>
          </a:p>
          <a:p>
            <a:pPr marL="342900" indent="-342900">
              <a:buFont typeface="Arial" panose="020B0604020202020204" pitchFamily="34" charset="0"/>
              <a:buChar char="•"/>
            </a:pPr>
            <a:endParaRPr lang="en-US" sz="8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200" dirty="0">
                <a:latin typeface="Roboto" panose="02000000000000000000" pitchFamily="2" charset="0"/>
                <a:ea typeface="Roboto" panose="02000000000000000000" pitchFamily="2" charset="0"/>
              </a:rPr>
              <a:t>Identify community and/or neighborhood projects that might serve as near term priorities for new public art. </a:t>
            </a:r>
          </a:p>
          <a:p>
            <a:pPr marL="342900" indent="-342900">
              <a:buFont typeface="Arial" panose="020B0604020202020204" pitchFamily="34" charset="0"/>
              <a:buChar char="•"/>
            </a:pPr>
            <a:endParaRPr lang="en-US" sz="8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200" dirty="0">
                <a:latin typeface="Roboto" panose="02000000000000000000" pitchFamily="2" charset="0"/>
                <a:ea typeface="Roboto" panose="02000000000000000000" pitchFamily="2" charset="0"/>
              </a:rPr>
              <a:t>Develop a tool kit that neighborhoods could utilize to help spread more public art around the community. </a:t>
            </a:r>
          </a:p>
          <a:p>
            <a:pPr marL="342900" indent="-342900">
              <a:buFont typeface="Arial" panose="020B0604020202020204" pitchFamily="34" charset="0"/>
              <a:buChar char="•"/>
            </a:pPr>
            <a:endParaRPr lang="en-US" sz="8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200" dirty="0">
                <a:latin typeface="Roboto" panose="02000000000000000000" pitchFamily="2" charset="0"/>
                <a:ea typeface="Roboto" panose="02000000000000000000" pitchFamily="2" charset="0"/>
              </a:rPr>
              <a:t>Define an “Aspirational Vision” for public art in Colorado Springs.</a:t>
            </a:r>
          </a:p>
        </p:txBody>
      </p:sp>
    </p:spTree>
    <p:extLst>
      <p:ext uri="{BB962C8B-B14F-4D97-AF65-F5344CB8AC3E}">
        <p14:creationId xmlns:p14="http://schemas.microsoft.com/office/powerpoint/2010/main" val="79464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A656F-E32F-A342-85B5-799D772188BA}"/>
              </a:ext>
            </a:extLst>
          </p:cNvPr>
          <p:cNvSpPr>
            <a:spLocks noGrp="1"/>
          </p:cNvSpPr>
          <p:nvPr>
            <p:ph type="title" idx="4294967295"/>
          </p:nvPr>
        </p:nvSpPr>
        <p:spPr>
          <a:xfrm>
            <a:off x="457200" y="0"/>
            <a:ext cx="11025187" cy="1325563"/>
          </a:xfrm>
        </p:spPr>
        <p:txBody>
          <a:bodyPr/>
          <a:lstStyle/>
          <a:p>
            <a:r>
              <a:rPr lang="en-US" cap="all" dirty="0">
                <a:solidFill>
                  <a:schemeClr val="bg1"/>
                </a:solidFill>
              </a:rPr>
              <a:t>Timeline</a:t>
            </a:r>
          </a:p>
        </p:txBody>
      </p:sp>
      <p:sp>
        <p:nvSpPr>
          <p:cNvPr id="3" name="Content Placeholder 2">
            <a:extLst>
              <a:ext uri="{FF2B5EF4-FFF2-40B4-BE49-F238E27FC236}">
                <a16:creationId xmlns:a16="http://schemas.microsoft.com/office/drawing/2014/main" xmlns="" id="{0B6AB3FB-D39F-484F-A7E2-4481A334EAB4}"/>
              </a:ext>
            </a:extLst>
          </p:cNvPr>
          <p:cNvSpPr>
            <a:spLocks noGrp="1"/>
          </p:cNvSpPr>
          <p:nvPr>
            <p:ph idx="4294967295"/>
          </p:nvPr>
        </p:nvSpPr>
        <p:spPr>
          <a:xfrm>
            <a:off x="457200" y="1515468"/>
            <a:ext cx="7253206" cy="4816475"/>
          </a:xfrm>
        </p:spPr>
        <p:txBody>
          <a:bodyPr>
            <a:noAutofit/>
          </a:bodyPr>
          <a:lstStyle/>
          <a:p>
            <a:pPr marL="0" indent="0">
              <a:buNone/>
            </a:pPr>
            <a:r>
              <a:rPr lang="en-US" sz="2000" b="1" dirty="0"/>
              <a:t>Spring/Summer 2019: Research and community engagement</a:t>
            </a:r>
          </a:p>
          <a:p>
            <a:pPr marL="0" indent="0">
              <a:buNone/>
            </a:pPr>
            <a:r>
              <a:rPr lang="en-US" sz="2000" dirty="0"/>
              <a:t>Through interviews, focus groups, an online questionnaire and hosting playful, unique outdoor activities, the team gathered information that helped to uncover the community’s perceived needs and interests and we gained insight into the community’s attitudes and behaviors toward public art.</a:t>
            </a:r>
          </a:p>
          <a:p>
            <a:pPr marL="342900" indent="-342900">
              <a:buFont typeface="Arial" panose="020B0604020202020204" pitchFamily="34" charset="0"/>
              <a:buChar char="•"/>
            </a:pPr>
            <a:endParaRPr lang="en-US" sz="800" dirty="0">
              <a:latin typeface="Roboto" panose="02000000000000000000" pitchFamily="2" charset="0"/>
              <a:ea typeface="Roboto" panose="02000000000000000000" pitchFamily="2" charset="0"/>
            </a:endParaRPr>
          </a:p>
          <a:p>
            <a:pPr marL="0" indent="0">
              <a:buNone/>
            </a:pPr>
            <a:r>
              <a:rPr lang="en-US" sz="2000" b="1" dirty="0"/>
              <a:t>Highlights: </a:t>
            </a:r>
          </a:p>
          <a:p>
            <a:r>
              <a:rPr lang="en-US" sz="2000" dirty="0"/>
              <a:t>Interviews/Focus Groups with over 30 City Council members, Developers, Neighbors and Organizations (CONO) representatives, Art/Culture leadership/board members, Planning and Parks staff members.</a:t>
            </a:r>
          </a:p>
          <a:p>
            <a:r>
              <a:rPr lang="en-US" sz="2000" dirty="0"/>
              <a:t>The 18-question survey posted to the City’s Public Art Plan website received 929 responses over the summer. </a:t>
            </a:r>
          </a:p>
          <a:p>
            <a:r>
              <a:rPr lang="en-US" sz="2000" dirty="0"/>
              <a:t>Small community-engagement events throughout the summer.</a:t>
            </a:r>
          </a:p>
          <a:p>
            <a:pPr marL="0" indent="0">
              <a:buNone/>
            </a:pPr>
            <a:endParaRPr lang="en-US" sz="2000" dirty="0"/>
          </a:p>
          <a:p>
            <a:pPr marL="0" indent="0">
              <a:buNone/>
            </a:pPr>
            <a:endParaRPr lang="en-US" sz="2000" dirty="0"/>
          </a:p>
        </p:txBody>
      </p:sp>
      <p:sp>
        <p:nvSpPr>
          <p:cNvPr id="4" name="Rectangle 3">
            <a:extLst>
              <a:ext uri="{FF2B5EF4-FFF2-40B4-BE49-F238E27FC236}">
                <a16:creationId xmlns:a16="http://schemas.microsoft.com/office/drawing/2014/main" xmlns="" id="{2B19A13B-2668-4923-9A87-9EA11D1E1342}"/>
              </a:ext>
            </a:extLst>
          </p:cNvPr>
          <p:cNvSpPr/>
          <p:nvPr/>
        </p:nvSpPr>
        <p:spPr>
          <a:xfrm>
            <a:off x="7982465" y="1754659"/>
            <a:ext cx="3752335" cy="44731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25B812D9-1D49-45F6-8F9B-B797E3250CF8}"/>
              </a:ext>
            </a:extLst>
          </p:cNvPr>
          <p:cNvSpPr txBox="1"/>
          <p:nvPr/>
        </p:nvSpPr>
        <p:spPr>
          <a:xfrm>
            <a:off x="8214103" y="2129299"/>
            <a:ext cx="3191184" cy="3785652"/>
          </a:xfrm>
          <a:prstGeom prst="rect">
            <a:avLst/>
          </a:prstGeom>
          <a:noFill/>
        </p:spPr>
        <p:txBody>
          <a:bodyPr wrap="square">
            <a:spAutoFit/>
          </a:bodyPr>
          <a:lstStyle/>
          <a:p>
            <a:pPr marL="0" indent="0">
              <a:buNone/>
            </a:pPr>
            <a:r>
              <a:rPr lang="en-US" sz="2000" b="1" dirty="0">
                <a:latin typeface="Roboto" panose="02000000000000000000" pitchFamily="2" charset="0"/>
                <a:ea typeface="Roboto" panose="02000000000000000000" pitchFamily="2" charset="0"/>
              </a:rPr>
              <a:t>Fall/Winter 2019: </a:t>
            </a:r>
          </a:p>
          <a:p>
            <a:pPr marL="0" indent="0">
              <a:buNone/>
            </a:pPr>
            <a:r>
              <a:rPr lang="en-US" sz="2000" dirty="0">
                <a:latin typeface="Roboto" panose="02000000000000000000" pitchFamily="2" charset="0"/>
                <a:ea typeface="Roboto" panose="02000000000000000000" pitchFamily="2" charset="0"/>
              </a:rPr>
              <a:t>Analysis of research and crafting of vision, goals and strategies of the Public Art Plan</a:t>
            </a:r>
          </a:p>
          <a:p>
            <a:pPr marL="0" indent="0">
              <a:buNone/>
            </a:pPr>
            <a:endParaRPr lang="en-US" sz="2000" b="1" dirty="0">
              <a:latin typeface="Roboto" panose="02000000000000000000" pitchFamily="2" charset="0"/>
              <a:ea typeface="Roboto" panose="02000000000000000000" pitchFamily="2" charset="0"/>
            </a:endParaRPr>
          </a:p>
          <a:p>
            <a:pPr marL="0" indent="0">
              <a:buNone/>
            </a:pPr>
            <a:endParaRPr lang="en-US" sz="2000" b="1" dirty="0">
              <a:latin typeface="Roboto" panose="02000000000000000000" pitchFamily="2" charset="0"/>
              <a:ea typeface="Roboto" panose="02000000000000000000" pitchFamily="2" charset="0"/>
            </a:endParaRPr>
          </a:p>
          <a:p>
            <a:pPr marL="0" indent="0">
              <a:buNone/>
            </a:pPr>
            <a:r>
              <a:rPr lang="en-US" sz="2000" b="1" dirty="0">
                <a:latin typeface="Roboto" panose="02000000000000000000" pitchFamily="2" charset="0"/>
                <a:ea typeface="Roboto" panose="02000000000000000000" pitchFamily="2" charset="0"/>
              </a:rPr>
              <a:t>Winter/Spring 2020: </a:t>
            </a:r>
          </a:p>
          <a:p>
            <a:pPr marL="0" indent="0">
              <a:buNone/>
            </a:pPr>
            <a:r>
              <a:rPr lang="en-US" sz="2000" dirty="0">
                <a:latin typeface="Roboto" panose="02000000000000000000" pitchFamily="2" charset="0"/>
                <a:ea typeface="Roboto" panose="02000000000000000000" pitchFamily="2" charset="0"/>
              </a:rPr>
              <a:t>Internal review of plan by Mayor Suthers, Steering Committee, Planning Department.</a:t>
            </a:r>
          </a:p>
        </p:txBody>
      </p:sp>
    </p:spTree>
    <p:extLst>
      <p:ext uri="{BB962C8B-B14F-4D97-AF65-F5344CB8AC3E}">
        <p14:creationId xmlns:p14="http://schemas.microsoft.com/office/powerpoint/2010/main" val="2333855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4C09B-0C3C-CF46-88FA-D108F455F669}"/>
              </a:ext>
            </a:extLst>
          </p:cNvPr>
          <p:cNvSpPr>
            <a:spLocks noGrp="1"/>
          </p:cNvSpPr>
          <p:nvPr>
            <p:ph type="title" idx="4294967295"/>
          </p:nvPr>
        </p:nvSpPr>
        <p:spPr>
          <a:xfrm>
            <a:off x="457200" y="0"/>
            <a:ext cx="10186679" cy="1325563"/>
          </a:xfrm>
        </p:spPr>
        <p:txBody>
          <a:bodyPr/>
          <a:lstStyle/>
          <a:p>
            <a:r>
              <a:rPr lang="en-US" cap="all" dirty="0">
                <a:solidFill>
                  <a:schemeClr val="bg1"/>
                </a:solidFill>
              </a:rPr>
              <a:t>Summary of Key Findings</a:t>
            </a:r>
          </a:p>
        </p:txBody>
      </p:sp>
      <p:sp>
        <p:nvSpPr>
          <p:cNvPr id="3" name="Content Placeholder 2">
            <a:extLst>
              <a:ext uri="{FF2B5EF4-FFF2-40B4-BE49-F238E27FC236}">
                <a16:creationId xmlns:a16="http://schemas.microsoft.com/office/drawing/2014/main" xmlns="" id="{9AD04868-2A54-0545-A6B8-C02DC76FF087}"/>
              </a:ext>
            </a:extLst>
          </p:cNvPr>
          <p:cNvSpPr>
            <a:spLocks noGrp="1"/>
          </p:cNvSpPr>
          <p:nvPr>
            <p:ph idx="4294967295"/>
          </p:nvPr>
        </p:nvSpPr>
        <p:spPr>
          <a:xfrm>
            <a:off x="457200" y="1825625"/>
            <a:ext cx="10058400" cy="4351338"/>
          </a:xfrm>
        </p:spPr>
        <p:txBody>
          <a:bodyPr>
            <a:normAutofit/>
          </a:bodyPr>
          <a:lstStyle/>
          <a:p>
            <a:pPr marL="342900" indent="-342900">
              <a:buFont typeface="+mj-lt"/>
              <a:buAutoNum type="arabicPeriod"/>
            </a:pPr>
            <a:r>
              <a:rPr lang="en-US" sz="2200" dirty="0"/>
              <a:t>A sustained, permanent public art program is desired by the community. </a:t>
            </a:r>
            <a:br>
              <a:rPr lang="en-US" sz="2200" dirty="0"/>
            </a:br>
            <a:r>
              <a:rPr lang="en-US" sz="2200" dirty="0"/>
              <a:t>This can only happen with the city’s participation.</a:t>
            </a:r>
          </a:p>
          <a:p>
            <a:pPr marL="342900" indent="-342900">
              <a:buFont typeface="+mj-lt"/>
              <a:buAutoNum type="arabicPeriod"/>
            </a:pPr>
            <a:endParaRPr lang="en-US" sz="2200" dirty="0"/>
          </a:p>
          <a:p>
            <a:pPr marL="342900" indent="-342900">
              <a:buFont typeface="+mj-lt"/>
              <a:buAutoNum type="arabicPeriod"/>
            </a:pPr>
            <a:r>
              <a:rPr lang="en-US" sz="2200" dirty="0"/>
              <a:t>Public art is unequally distributed around the city.</a:t>
            </a:r>
          </a:p>
          <a:p>
            <a:pPr marL="342900" indent="-342900">
              <a:buFont typeface="+mj-lt"/>
              <a:buAutoNum type="arabicPeriod"/>
            </a:pPr>
            <a:endParaRPr lang="en-US" sz="2200" dirty="0"/>
          </a:p>
          <a:p>
            <a:pPr marL="342900" indent="-342900">
              <a:buFont typeface="+mj-lt"/>
              <a:buAutoNum type="arabicPeriod"/>
            </a:pPr>
            <a:r>
              <a:rPr lang="en-US" sz="2200" dirty="0"/>
              <a:t>The Colorado Springs community would benefit from having a “public art expert” on city staff.</a:t>
            </a:r>
          </a:p>
          <a:p>
            <a:pPr marL="342900" indent="-342900">
              <a:buFont typeface="+mj-lt"/>
              <a:buAutoNum type="arabicPeriod"/>
            </a:pPr>
            <a:endParaRPr lang="en-US" sz="2200" dirty="0"/>
          </a:p>
          <a:p>
            <a:pPr marL="342900" indent="-342900">
              <a:buFont typeface="+mj-lt"/>
              <a:buAutoNum type="arabicPeriod"/>
            </a:pPr>
            <a:r>
              <a:rPr lang="en-US" sz="2200" dirty="0" err="1" smtClean="0"/>
              <a:t>PlanCOS</a:t>
            </a:r>
            <a:r>
              <a:rPr lang="en-US" sz="2200" dirty="0" smtClean="0"/>
              <a:t> </a:t>
            </a:r>
            <a:r>
              <a:rPr lang="en-US" sz="2200" dirty="0"/>
              <a:t>and other guiding documents recommend that we “integrate arts, culture and education as part of the planning process.”</a:t>
            </a:r>
          </a:p>
        </p:txBody>
      </p:sp>
    </p:spTree>
    <p:extLst>
      <p:ext uri="{BB962C8B-B14F-4D97-AF65-F5344CB8AC3E}">
        <p14:creationId xmlns:p14="http://schemas.microsoft.com/office/powerpoint/2010/main" val="2995116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4C09B-0C3C-CF46-88FA-D108F455F669}"/>
              </a:ext>
            </a:extLst>
          </p:cNvPr>
          <p:cNvSpPr>
            <a:spLocks noGrp="1"/>
          </p:cNvSpPr>
          <p:nvPr>
            <p:ph type="title" idx="4294967295"/>
          </p:nvPr>
        </p:nvSpPr>
        <p:spPr>
          <a:xfrm>
            <a:off x="457200" y="0"/>
            <a:ext cx="10515600" cy="1325563"/>
          </a:xfrm>
        </p:spPr>
        <p:txBody>
          <a:bodyPr/>
          <a:lstStyle/>
          <a:p>
            <a:r>
              <a:rPr lang="en-US" cap="all" dirty="0">
                <a:solidFill>
                  <a:schemeClr val="bg1"/>
                </a:solidFill>
              </a:rPr>
              <a:t>Summary of Key Findings, cont.</a:t>
            </a:r>
          </a:p>
        </p:txBody>
      </p:sp>
      <p:sp>
        <p:nvSpPr>
          <p:cNvPr id="3" name="Content Placeholder 2">
            <a:extLst>
              <a:ext uri="{FF2B5EF4-FFF2-40B4-BE49-F238E27FC236}">
                <a16:creationId xmlns:a16="http://schemas.microsoft.com/office/drawing/2014/main" xmlns="" id="{9AD04868-2A54-0545-A6B8-C02DC76FF087}"/>
              </a:ext>
            </a:extLst>
          </p:cNvPr>
          <p:cNvSpPr>
            <a:spLocks noGrp="1"/>
          </p:cNvSpPr>
          <p:nvPr>
            <p:ph idx="4294967295"/>
          </p:nvPr>
        </p:nvSpPr>
        <p:spPr>
          <a:xfrm>
            <a:off x="457200" y="1825625"/>
            <a:ext cx="10058400" cy="5032375"/>
          </a:xfrm>
        </p:spPr>
        <p:txBody>
          <a:bodyPr>
            <a:normAutofit/>
          </a:bodyPr>
          <a:lstStyle/>
          <a:p>
            <a:pPr marL="457200" indent="-457200">
              <a:buFont typeface="+mj-lt"/>
              <a:buAutoNum type="arabicPeriod" startAt="5"/>
            </a:pPr>
            <a:r>
              <a:rPr lang="en-US" sz="2200" dirty="0"/>
              <a:t>Developers have a positive view of public art and want a smooth, enticing process to include more of it in their projects.</a:t>
            </a:r>
          </a:p>
          <a:p>
            <a:pPr marL="457200" indent="-457200">
              <a:buFont typeface="+mj-lt"/>
              <a:buAutoNum type="arabicPeriod" startAt="5"/>
            </a:pPr>
            <a:endParaRPr lang="en-US" sz="500" dirty="0"/>
          </a:p>
          <a:p>
            <a:pPr marL="457200" indent="-457200">
              <a:buFont typeface="+mj-lt"/>
              <a:buAutoNum type="arabicPeriod" startAt="5"/>
            </a:pPr>
            <a:r>
              <a:rPr lang="en-US" sz="2200" dirty="0"/>
              <a:t>Public art needs stronger support at a policy level. This will require more education, political support and </a:t>
            </a:r>
            <a:r>
              <a:rPr lang="en-US" sz="2200" dirty="0" smtClean="0"/>
              <a:t>advocacy. The </a:t>
            </a:r>
            <a:r>
              <a:rPr lang="en-US" sz="2200" dirty="0"/>
              <a:t>Colorado Springs community would benefit from having a “public art expert” on city staff.</a:t>
            </a:r>
          </a:p>
          <a:p>
            <a:pPr marL="457200" indent="-457200">
              <a:buFont typeface="+mj-lt"/>
              <a:buAutoNum type="arabicPeriod" startAt="5"/>
            </a:pPr>
            <a:endParaRPr lang="en-US" sz="800" dirty="0"/>
          </a:p>
          <a:p>
            <a:pPr marL="457200" indent="-457200">
              <a:buFont typeface="+mj-lt"/>
              <a:buAutoNum type="arabicPeriod" startAt="5"/>
            </a:pPr>
            <a:r>
              <a:rPr lang="en-US" sz="2200" dirty="0"/>
              <a:t>The time is right to jump-start a public art program.</a:t>
            </a:r>
          </a:p>
          <a:p>
            <a:pPr marL="457200" indent="-457200">
              <a:buFont typeface="+mj-lt"/>
              <a:buAutoNum type="arabicPeriod" startAt="5"/>
            </a:pPr>
            <a:endParaRPr lang="en-US" sz="800" dirty="0"/>
          </a:p>
          <a:p>
            <a:pPr marL="457200" indent="-457200">
              <a:buFont typeface="+mj-lt"/>
              <a:buAutoNum type="arabicPeriod" startAt="5"/>
            </a:pPr>
            <a:r>
              <a:rPr lang="en-US" sz="2200" dirty="0"/>
              <a:t>Public art commission has a passive role that doesn’t allow for effectiveness.</a:t>
            </a:r>
          </a:p>
          <a:p>
            <a:pPr marL="457200" indent="-457200">
              <a:buFont typeface="+mj-lt"/>
              <a:buAutoNum type="arabicPeriod" startAt="5"/>
            </a:pPr>
            <a:endParaRPr lang="en-US" sz="800" dirty="0"/>
          </a:p>
          <a:p>
            <a:pPr marL="457200" indent="-457200">
              <a:buFont typeface="+mj-lt"/>
              <a:buAutoNum type="arabicPeriod" startAt="5"/>
            </a:pPr>
            <a:r>
              <a:rPr lang="en-US" sz="2200" dirty="0"/>
              <a:t>A regional cultural plan is on the horizon.</a:t>
            </a:r>
          </a:p>
        </p:txBody>
      </p:sp>
    </p:spTree>
    <p:extLst>
      <p:ext uri="{BB962C8B-B14F-4D97-AF65-F5344CB8AC3E}">
        <p14:creationId xmlns:p14="http://schemas.microsoft.com/office/powerpoint/2010/main" val="2575460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D8ADF-3EB0-0D41-A562-EF2AC045904E}"/>
              </a:ext>
            </a:extLst>
          </p:cNvPr>
          <p:cNvSpPr>
            <a:spLocks noGrp="1"/>
          </p:cNvSpPr>
          <p:nvPr>
            <p:ph type="title" idx="4294967295"/>
          </p:nvPr>
        </p:nvSpPr>
        <p:spPr>
          <a:xfrm>
            <a:off x="457200" y="0"/>
            <a:ext cx="10515600" cy="1325563"/>
          </a:xfrm>
        </p:spPr>
        <p:txBody>
          <a:bodyPr/>
          <a:lstStyle/>
          <a:p>
            <a:r>
              <a:rPr lang="en-US" cap="all" dirty="0">
                <a:solidFill>
                  <a:schemeClr val="bg1"/>
                </a:solidFill>
              </a:rPr>
              <a:t>Mission and Vision Statements</a:t>
            </a:r>
          </a:p>
        </p:txBody>
      </p:sp>
      <p:sp>
        <p:nvSpPr>
          <p:cNvPr id="3" name="Content Placeholder 2">
            <a:extLst>
              <a:ext uri="{FF2B5EF4-FFF2-40B4-BE49-F238E27FC236}">
                <a16:creationId xmlns:a16="http://schemas.microsoft.com/office/drawing/2014/main" xmlns="" id="{47DC2C61-7699-AF40-99D9-59DA38431C5F}"/>
              </a:ext>
            </a:extLst>
          </p:cNvPr>
          <p:cNvSpPr>
            <a:spLocks noGrp="1"/>
          </p:cNvSpPr>
          <p:nvPr>
            <p:ph idx="4294967295"/>
          </p:nvPr>
        </p:nvSpPr>
        <p:spPr>
          <a:xfrm>
            <a:off x="457200" y="1565275"/>
            <a:ext cx="11306175" cy="4611688"/>
          </a:xfrm>
        </p:spPr>
        <p:txBody>
          <a:bodyPr>
            <a:noAutofit/>
          </a:bodyPr>
          <a:lstStyle/>
          <a:p>
            <a:pPr marL="0" indent="0">
              <a:buNone/>
            </a:pPr>
            <a:r>
              <a:rPr lang="en-US" sz="2200" b="1" dirty="0"/>
              <a:t>VISION</a:t>
            </a:r>
          </a:p>
          <a:p>
            <a:pPr marL="0" indent="0">
              <a:buNone/>
            </a:pPr>
            <a:r>
              <a:rPr lang="en-US" sz="2200" dirty="0"/>
              <a:t>The City of Colorado Springs public art program reinforces Colorado Springs’ reputation as a special cultural destination and state leader in the creative economy. The City’s public art collection is a legacy that will remain in place for future generations to enjoy and celebrate. The public process and resulting artwork will be a valuable catalyst to build community by enriching more neighborhoods and public spaces throughout the city, creating a sense of place and celebrating our collective history. Public art will be integrated into all City initiatives, developments and planning projects as standard practice.</a:t>
            </a:r>
          </a:p>
          <a:p>
            <a:pPr marL="0" indent="0">
              <a:buNone/>
            </a:pPr>
            <a:endParaRPr lang="en-US" sz="2200" dirty="0"/>
          </a:p>
          <a:p>
            <a:pPr marL="0" indent="0">
              <a:buNone/>
            </a:pPr>
            <a:r>
              <a:rPr lang="en-US" sz="2200" b="1" dirty="0"/>
              <a:t>MISSION</a:t>
            </a:r>
            <a:r>
              <a:rPr lang="en-US" sz="2200" dirty="0"/>
              <a:t> </a:t>
            </a:r>
          </a:p>
          <a:p>
            <a:pPr marL="0" indent="0">
              <a:buNone/>
            </a:pPr>
            <a:r>
              <a:rPr lang="en-US" sz="2200" dirty="0"/>
              <a:t>To build a robust, impactful and more widely accessible public art program funded and staffed by the City of Colorado Springs while leveraging private-public partnerships, collaborating with City departments and engaging local talent.</a:t>
            </a:r>
          </a:p>
          <a:p>
            <a:pPr marL="0" indent="0">
              <a:buNone/>
            </a:pPr>
            <a:endParaRPr lang="en-US" sz="2200" dirty="0"/>
          </a:p>
        </p:txBody>
      </p:sp>
    </p:spTree>
    <p:extLst>
      <p:ext uri="{BB962C8B-B14F-4D97-AF65-F5344CB8AC3E}">
        <p14:creationId xmlns:p14="http://schemas.microsoft.com/office/powerpoint/2010/main" val="471584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D8ADF-3EB0-0D41-A562-EF2AC045904E}"/>
              </a:ext>
            </a:extLst>
          </p:cNvPr>
          <p:cNvSpPr>
            <a:spLocks noGrp="1"/>
          </p:cNvSpPr>
          <p:nvPr>
            <p:ph type="title" idx="4294967295"/>
          </p:nvPr>
        </p:nvSpPr>
        <p:spPr>
          <a:xfrm>
            <a:off x="457198" y="0"/>
            <a:ext cx="10058401" cy="1325563"/>
          </a:xfrm>
        </p:spPr>
        <p:txBody>
          <a:bodyPr/>
          <a:lstStyle/>
          <a:p>
            <a:r>
              <a:rPr lang="en-US" cap="all" dirty="0">
                <a:solidFill>
                  <a:schemeClr val="bg1"/>
                </a:solidFill>
              </a:rPr>
              <a:t>Recommended Goals and Strategies</a:t>
            </a:r>
          </a:p>
        </p:txBody>
      </p:sp>
      <p:sp>
        <p:nvSpPr>
          <p:cNvPr id="3" name="Content Placeholder 2">
            <a:extLst>
              <a:ext uri="{FF2B5EF4-FFF2-40B4-BE49-F238E27FC236}">
                <a16:creationId xmlns:a16="http://schemas.microsoft.com/office/drawing/2014/main" xmlns="" id="{47DC2C61-7699-AF40-99D9-59DA38431C5F}"/>
              </a:ext>
            </a:extLst>
          </p:cNvPr>
          <p:cNvSpPr>
            <a:spLocks noGrp="1"/>
          </p:cNvSpPr>
          <p:nvPr>
            <p:ph idx="4294967295"/>
          </p:nvPr>
        </p:nvSpPr>
        <p:spPr>
          <a:xfrm>
            <a:off x="457200" y="1825625"/>
            <a:ext cx="10058400" cy="4351338"/>
          </a:xfrm>
        </p:spPr>
        <p:txBody>
          <a:bodyPr>
            <a:normAutofit/>
          </a:bodyPr>
          <a:lstStyle/>
          <a:p>
            <a:pPr marL="0" indent="0">
              <a:buNone/>
            </a:pPr>
            <a:r>
              <a:rPr lang="en-US" sz="3200" b="1" dirty="0">
                <a:solidFill>
                  <a:schemeClr val="bg1"/>
                </a:solidFill>
              </a:rPr>
              <a:t>		  </a:t>
            </a:r>
            <a:r>
              <a:rPr lang="en-US" sz="3200" b="1" dirty="0"/>
              <a:t>Begin boldly and sustain momentum</a:t>
            </a:r>
          </a:p>
          <a:p>
            <a:pPr marL="0" indent="0">
              <a:buNone/>
            </a:pPr>
            <a:r>
              <a:rPr lang="en-US" sz="2400" dirty="0"/>
              <a:t>	</a:t>
            </a:r>
          </a:p>
          <a:p>
            <a:pPr marL="0" indent="0">
              <a:buNone/>
            </a:pPr>
            <a:r>
              <a:rPr lang="en-US" sz="2400" dirty="0"/>
              <a:t>	</a:t>
            </a:r>
            <a:r>
              <a:rPr lang="en-US" sz="2400" b="1" dirty="0"/>
              <a:t>Strategy 1: </a:t>
            </a:r>
            <a:r>
              <a:rPr lang="en-US" sz="2400" dirty="0"/>
              <a:t>Commission a special </a:t>
            </a:r>
            <a:br>
              <a:rPr lang="en-US" sz="2400" dirty="0"/>
            </a:br>
            <a:r>
              <a:rPr lang="en-US" sz="2400" dirty="0"/>
              <a:t>		       </a:t>
            </a:r>
            <a:r>
              <a:rPr lang="en-US" sz="2400" dirty="0" smtClean="0"/>
              <a:t>sesquicentennial </a:t>
            </a:r>
            <a:r>
              <a:rPr lang="en-US" sz="2400" dirty="0"/>
              <a:t>project</a:t>
            </a:r>
          </a:p>
        </p:txBody>
      </p:sp>
      <p:sp>
        <p:nvSpPr>
          <p:cNvPr id="5" name="TextBox 4">
            <a:extLst>
              <a:ext uri="{FF2B5EF4-FFF2-40B4-BE49-F238E27FC236}">
                <a16:creationId xmlns:a16="http://schemas.microsoft.com/office/drawing/2014/main" xmlns="" id="{473862B5-5B84-45DF-9768-10FABE36E662}"/>
              </a:ext>
            </a:extLst>
          </p:cNvPr>
          <p:cNvSpPr txBox="1"/>
          <p:nvPr/>
        </p:nvSpPr>
        <p:spPr>
          <a:xfrm>
            <a:off x="457199" y="1682881"/>
            <a:ext cx="2242458" cy="1446550"/>
          </a:xfrm>
          <a:prstGeom prst="rect">
            <a:avLst/>
          </a:prstGeom>
          <a:noFill/>
        </p:spPr>
        <p:txBody>
          <a:bodyPr wrap="square">
            <a:spAutoFit/>
          </a:bodyPr>
          <a:lstStyle/>
          <a:p>
            <a:r>
              <a:rPr lang="en-US" sz="4400" b="1" dirty="0">
                <a:solidFill>
                  <a:srgbClr val="FCB11C"/>
                </a:solidFill>
                <a:latin typeface="Fjalla One" panose="02000506040000020004" pitchFamily="2" charset="0"/>
              </a:rPr>
              <a:t>GOAL 1: </a:t>
            </a:r>
            <a:r>
              <a:rPr lang="en-US" sz="4400" b="1" dirty="0"/>
              <a:t>	</a:t>
            </a:r>
            <a:endParaRPr lang="en-US" sz="4400" dirty="0"/>
          </a:p>
        </p:txBody>
      </p:sp>
      <p:pic>
        <p:nvPicPr>
          <p:cNvPr id="6" name="Picture 5" descr="A close up of a sign&#10;&#10;Description automatically generated">
            <a:extLst>
              <a:ext uri="{FF2B5EF4-FFF2-40B4-BE49-F238E27FC236}">
                <a16:creationId xmlns:a16="http://schemas.microsoft.com/office/drawing/2014/main" xmlns="" id="{B3222C2A-6C5C-4DBD-8BA6-D68ACAB3E4F0}"/>
              </a:ext>
            </a:extLst>
          </p:cNvPr>
          <p:cNvPicPr>
            <a:picLocks noChangeAspect="1"/>
          </p:cNvPicPr>
          <p:nvPr/>
        </p:nvPicPr>
        <p:blipFill>
          <a:blip r:embed="rId2"/>
          <a:stretch>
            <a:fillRect/>
          </a:stretch>
        </p:blipFill>
        <p:spPr>
          <a:xfrm>
            <a:off x="7524170" y="2829994"/>
            <a:ext cx="3352381" cy="3733333"/>
          </a:xfrm>
          <a:prstGeom prst="rect">
            <a:avLst/>
          </a:prstGeom>
        </p:spPr>
      </p:pic>
    </p:spTree>
    <p:extLst>
      <p:ext uri="{BB962C8B-B14F-4D97-AF65-F5344CB8AC3E}">
        <p14:creationId xmlns:p14="http://schemas.microsoft.com/office/powerpoint/2010/main" val="1720690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DC2C61-7699-AF40-99D9-59DA38431C5F}"/>
              </a:ext>
            </a:extLst>
          </p:cNvPr>
          <p:cNvSpPr>
            <a:spLocks noGrp="1"/>
          </p:cNvSpPr>
          <p:nvPr>
            <p:ph idx="4294967295"/>
          </p:nvPr>
        </p:nvSpPr>
        <p:spPr>
          <a:xfrm>
            <a:off x="457200" y="1825625"/>
            <a:ext cx="10920115" cy="5032375"/>
          </a:xfrm>
        </p:spPr>
        <p:txBody>
          <a:bodyPr>
            <a:normAutofit/>
          </a:bodyPr>
          <a:lstStyle/>
          <a:p>
            <a:pPr marL="457200" lvl="1" indent="0">
              <a:buNone/>
            </a:pPr>
            <a:r>
              <a:rPr lang="en-US" sz="3200" b="1" dirty="0"/>
              <a:t>		 Demonstrate dedication to public art</a:t>
            </a:r>
            <a:endParaRPr lang="en-US" sz="800" dirty="0"/>
          </a:p>
          <a:p>
            <a:pPr marL="0" indent="0">
              <a:lnSpc>
                <a:spcPct val="150000"/>
              </a:lnSpc>
              <a:buNone/>
            </a:pPr>
            <a:r>
              <a:rPr lang="en-US" sz="2400" b="1" dirty="0"/>
              <a:t>	Strategy 1: </a:t>
            </a:r>
            <a:r>
              <a:rPr lang="en-US" sz="2400" dirty="0"/>
              <a:t>Designate a public art expert</a:t>
            </a:r>
          </a:p>
          <a:p>
            <a:pPr marL="0" indent="0">
              <a:lnSpc>
                <a:spcPct val="150000"/>
              </a:lnSpc>
              <a:buNone/>
            </a:pPr>
            <a:r>
              <a:rPr lang="en-US" sz="2400" dirty="0"/>
              <a:t>	</a:t>
            </a:r>
            <a:r>
              <a:rPr lang="en-US" sz="2400" b="1" dirty="0"/>
              <a:t>Strategy 2: </a:t>
            </a:r>
            <a:r>
              <a:rPr lang="en-US" sz="2400" dirty="0"/>
              <a:t>Evaluate and redefine the role of the public art commission</a:t>
            </a:r>
          </a:p>
          <a:p>
            <a:pPr marL="0" indent="0">
              <a:lnSpc>
                <a:spcPct val="150000"/>
              </a:lnSpc>
              <a:buNone/>
            </a:pPr>
            <a:r>
              <a:rPr lang="en-US" sz="2400" dirty="0"/>
              <a:t>	</a:t>
            </a:r>
            <a:r>
              <a:rPr lang="en-US" sz="2400" b="1" dirty="0"/>
              <a:t>Strategy 3: </a:t>
            </a:r>
            <a:r>
              <a:rPr lang="en-US" sz="2400" dirty="0"/>
              <a:t>Structure the public art program</a:t>
            </a:r>
          </a:p>
          <a:p>
            <a:pPr marL="0" indent="0">
              <a:lnSpc>
                <a:spcPct val="150000"/>
              </a:lnSpc>
              <a:buNone/>
            </a:pPr>
            <a:r>
              <a:rPr lang="en-US" sz="2400" dirty="0"/>
              <a:t>	</a:t>
            </a:r>
            <a:r>
              <a:rPr lang="en-US" sz="2400" b="1" dirty="0"/>
              <a:t>Strategy 4: </a:t>
            </a:r>
            <a:r>
              <a:rPr lang="en-US" sz="2400" dirty="0"/>
              <a:t>Lead and collaborate with organizations creating public art</a:t>
            </a:r>
          </a:p>
          <a:p>
            <a:pPr marL="0" indent="0">
              <a:lnSpc>
                <a:spcPct val="150000"/>
              </a:lnSpc>
              <a:buNone/>
            </a:pPr>
            <a:r>
              <a:rPr lang="en-US" sz="2400" dirty="0"/>
              <a:t>	</a:t>
            </a:r>
            <a:r>
              <a:rPr lang="en-US" sz="2400" b="1" dirty="0"/>
              <a:t>Strategy 5:</a:t>
            </a:r>
            <a:r>
              <a:rPr lang="en-US" sz="2400" dirty="0"/>
              <a:t> Collaborate with city departments</a:t>
            </a:r>
          </a:p>
          <a:p>
            <a:pPr marL="0" indent="0">
              <a:lnSpc>
                <a:spcPct val="150000"/>
              </a:lnSpc>
              <a:buNone/>
            </a:pPr>
            <a:r>
              <a:rPr lang="en-US" sz="2400" dirty="0"/>
              <a:t>	</a:t>
            </a:r>
            <a:r>
              <a:rPr lang="en-US" sz="2400" b="1" dirty="0"/>
              <a:t>Strategy 6: </a:t>
            </a:r>
            <a:r>
              <a:rPr lang="en-US" sz="2400" dirty="0"/>
              <a:t>Advocate for sustainable funding for public art</a:t>
            </a:r>
          </a:p>
        </p:txBody>
      </p:sp>
      <p:sp>
        <p:nvSpPr>
          <p:cNvPr id="6" name="TextBox 5">
            <a:extLst>
              <a:ext uri="{FF2B5EF4-FFF2-40B4-BE49-F238E27FC236}">
                <a16:creationId xmlns:a16="http://schemas.microsoft.com/office/drawing/2014/main" xmlns="" id="{27A2EE95-4985-419A-9BD8-AC6BA6F774EC}"/>
              </a:ext>
            </a:extLst>
          </p:cNvPr>
          <p:cNvSpPr txBox="1"/>
          <p:nvPr/>
        </p:nvSpPr>
        <p:spPr>
          <a:xfrm>
            <a:off x="457199" y="1682881"/>
            <a:ext cx="3471620" cy="769441"/>
          </a:xfrm>
          <a:prstGeom prst="rect">
            <a:avLst/>
          </a:prstGeom>
          <a:noFill/>
        </p:spPr>
        <p:txBody>
          <a:bodyPr wrap="square">
            <a:spAutoFit/>
          </a:bodyPr>
          <a:lstStyle/>
          <a:p>
            <a:r>
              <a:rPr lang="en-US" sz="4400" b="1" dirty="0">
                <a:solidFill>
                  <a:srgbClr val="FCB11C"/>
                </a:solidFill>
                <a:latin typeface="Fjalla One" panose="02000506040000020004" pitchFamily="2" charset="0"/>
              </a:rPr>
              <a:t>GOAL 2:   </a:t>
            </a:r>
            <a:r>
              <a:rPr lang="en-US" sz="4400" b="1" dirty="0"/>
              <a:t>	</a:t>
            </a:r>
            <a:endParaRPr lang="en-US" sz="4400" dirty="0"/>
          </a:p>
        </p:txBody>
      </p:sp>
      <p:sp>
        <p:nvSpPr>
          <p:cNvPr id="5" name="Title 1">
            <a:extLst>
              <a:ext uri="{FF2B5EF4-FFF2-40B4-BE49-F238E27FC236}">
                <a16:creationId xmlns:a16="http://schemas.microsoft.com/office/drawing/2014/main" xmlns="" id="{19796B0E-7EE7-4786-871A-F587B191918B}"/>
              </a:ext>
            </a:extLst>
          </p:cNvPr>
          <p:cNvSpPr txBox="1">
            <a:spLocks/>
          </p:cNvSpPr>
          <p:nvPr/>
        </p:nvSpPr>
        <p:spPr>
          <a:xfrm>
            <a:off x="457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6BD"/>
                </a:solidFill>
                <a:latin typeface="Fjalla One" panose="02000506040000020004" pitchFamily="2" charset="0"/>
                <a:ea typeface="+mj-ea"/>
                <a:cs typeface="+mj-cs"/>
              </a:defRPr>
            </a:lvl1pPr>
          </a:lstStyle>
          <a:p>
            <a:r>
              <a:rPr lang="en-US" cap="all">
                <a:solidFill>
                  <a:schemeClr val="bg1"/>
                </a:solidFill>
              </a:rPr>
              <a:t>Recommended Goals and Strategies</a:t>
            </a:r>
            <a:endParaRPr lang="en-US" cap="all" dirty="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xmlns="" id="{FD47E7FC-5789-49C9-95F8-5AB35E39651A}"/>
              </a:ext>
            </a:extLst>
          </p:cNvPr>
          <p:cNvPicPr>
            <a:picLocks noChangeAspect="1"/>
          </p:cNvPicPr>
          <p:nvPr/>
        </p:nvPicPr>
        <p:blipFill>
          <a:blip r:embed="rId2"/>
          <a:stretch>
            <a:fillRect/>
          </a:stretch>
        </p:blipFill>
        <p:spPr>
          <a:xfrm>
            <a:off x="9174330" y="709360"/>
            <a:ext cx="2847976" cy="2826235"/>
          </a:xfrm>
          <a:prstGeom prst="rect">
            <a:avLst/>
          </a:prstGeom>
        </p:spPr>
      </p:pic>
    </p:spTree>
    <p:extLst>
      <p:ext uri="{BB962C8B-B14F-4D97-AF65-F5344CB8AC3E}">
        <p14:creationId xmlns:p14="http://schemas.microsoft.com/office/powerpoint/2010/main" val="1310351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DC2C61-7699-AF40-99D9-59DA38431C5F}"/>
              </a:ext>
            </a:extLst>
          </p:cNvPr>
          <p:cNvSpPr>
            <a:spLocks noGrp="1"/>
          </p:cNvSpPr>
          <p:nvPr>
            <p:ph idx="4294967295"/>
          </p:nvPr>
        </p:nvSpPr>
        <p:spPr>
          <a:xfrm>
            <a:off x="566056" y="1861456"/>
            <a:ext cx="12170229" cy="4833031"/>
          </a:xfrm>
        </p:spPr>
        <p:txBody>
          <a:bodyPr>
            <a:normAutofit lnSpcReduction="10000"/>
          </a:bodyPr>
          <a:lstStyle/>
          <a:p>
            <a:pPr marL="0" indent="0">
              <a:lnSpc>
                <a:spcPct val="100000"/>
              </a:lnSpc>
              <a:buNone/>
            </a:pPr>
            <a:r>
              <a:rPr lang="en-US" sz="3200" b="1" dirty="0">
                <a:solidFill>
                  <a:schemeClr val="bg1"/>
                </a:solidFill>
              </a:rPr>
              <a:t>Goal 3:       </a:t>
            </a:r>
            <a:r>
              <a:rPr lang="en-US" sz="3100" b="1" dirty="0"/>
              <a:t>Encourage and incentivize placemaking </a:t>
            </a:r>
          </a:p>
          <a:p>
            <a:pPr marL="0" indent="0">
              <a:lnSpc>
                <a:spcPct val="100000"/>
              </a:lnSpc>
              <a:buNone/>
            </a:pPr>
            <a:r>
              <a:rPr lang="en-US" sz="3100" b="1" dirty="0"/>
              <a:t>			by developers</a:t>
            </a:r>
          </a:p>
          <a:p>
            <a:pPr marL="457200" lvl="1" indent="0">
              <a:lnSpc>
                <a:spcPct val="100000"/>
              </a:lnSpc>
              <a:buNone/>
            </a:pPr>
            <a:endParaRPr lang="en-US" dirty="0"/>
          </a:p>
          <a:p>
            <a:pPr marL="457200" lvl="1" indent="0">
              <a:lnSpc>
                <a:spcPct val="100000"/>
              </a:lnSpc>
              <a:buNone/>
            </a:pPr>
            <a:r>
              <a:rPr lang="en-US" b="1" dirty="0"/>
              <a:t>	Strategy 1: </a:t>
            </a:r>
            <a:r>
              <a:rPr lang="en-US" dirty="0"/>
              <a:t>Provide incentives</a:t>
            </a:r>
          </a:p>
          <a:p>
            <a:pPr marL="457200" lvl="1" indent="0">
              <a:lnSpc>
                <a:spcPct val="100000"/>
              </a:lnSpc>
              <a:buNone/>
            </a:pPr>
            <a:endParaRPr lang="en-US" sz="1800" dirty="0"/>
          </a:p>
          <a:p>
            <a:pPr marL="457200" lvl="1" indent="0">
              <a:lnSpc>
                <a:spcPct val="100000"/>
              </a:lnSpc>
              <a:buNone/>
            </a:pPr>
            <a:r>
              <a:rPr lang="en-US" dirty="0"/>
              <a:t>	</a:t>
            </a:r>
            <a:r>
              <a:rPr lang="en-US" b="1" dirty="0"/>
              <a:t>Strategy 2:</a:t>
            </a:r>
            <a:r>
              <a:rPr lang="en-US" dirty="0"/>
              <a:t> Create incentives for public art in </a:t>
            </a:r>
            <a:br>
              <a:rPr lang="en-US" dirty="0"/>
            </a:br>
            <a:r>
              <a:rPr lang="en-US" dirty="0"/>
              <a:t>		       </a:t>
            </a:r>
            <a:r>
              <a:rPr lang="en-US" dirty="0" smtClean="0"/>
              <a:t>established </a:t>
            </a:r>
            <a:r>
              <a:rPr lang="en-US" dirty="0"/>
              <a:t>and developing arts districts</a:t>
            </a:r>
          </a:p>
          <a:p>
            <a:pPr marL="457200" lvl="1" indent="0">
              <a:lnSpc>
                <a:spcPct val="100000"/>
              </a:lnSpc>
              <a:buNone/>
            </a:pPr>
            <a:endParaRPr lang="en-US" sz="1800" dirty="0"/>
          </a:p>
          <a:p>
            <a:pPr marL="457200" lvl="1" indent="0">
              <a:lnSpc>
                <a:spcPct val="100000"/>
              </a:lnSpc>
              <a:buNone/>
            </a:pPr>
            <a:r>
              <a:rPr lang="en-US" dirty="0"/>
              <a:t>	</a:t>
            </a:r>
            <a:r>
              <a:rPr lang="en-US" b="1" dirty="0"/>
              <a:t>Strategy 3:</a:t>
            </a:r>
            <a:r>
              <a:rPr lang="en-US" dirty="0"/>
              <a:t> Make it easier to include art in new developments</a:t>
            </a:r>
          </a:p>
          <a:p>
            <a:pPr marL="457200" lvl="1" indent="0">
              <a:lnSpc>
                <a:spcPct val="100000"/>
              </a:lnSpc>
              <a:buNone/>
            </a:pPr>
            <a:endParaRPr lang="en-US" sz="1800" dirty="0"/>
          </a:p>
          <a:p>
            <a:pPr marL="457200" lvl="1" indent="0">
              <a:lnSpc>
                <a:spcPct val="100000"/>
              </a:lnSpc>
              <a:buNone/>
            </a:pPr>
            <a:r>
              <a:rPr lang="en-US" dirty="0"/>
              <a:t>	</a:t>
            </a:r>
            <a:r>
              <a:rPr lang="en-US" b="1" dirty="0"/>
              <a:t>Strategy 4:</a:t>
            </a:r>
            <a:r>
              <a:rPr lang="en-US" dirty="0"/>
              <a:t> Advocate for a public art process in new urban renewal 				        </a:t>
            </a:r>
            <a:r>
              <a:rPr lang="en-US" dirty="0" smtClean="0"/>
              <a:t>		      developments</a:t>
            </a:r>
            <a:endParaRPr lang="en-US" dirty="0"/>
          </a:p>
        </p:txBody>
      </p:sp>
      <p:sp>
        <p:nvSpPr>
          <p:cNvPr id="6" name="TextBox 5">
            <a:extLst>
              <a:ext uri="{FF2B5EF4-FFF2-40B4-BE49-F238E27FC236}">
                <a16:creationId xmlns:a16="http://schemas.microsoft.com/office/drawing/2014/main" xmlns="" id="{539F99E3-1E40-4A63-92DA-5C3A58F78247}"/>
              </a:ext>
            </a:extLst>
          </p:cNvPr>
          <p:cNvSpPr txBox="1"/>
          <p:nvPr/>
        </p:nvSpPr>
        <p:spPr>
          <a:xfrm>
            <a:off x="457199" y="1682881"/>
            <a:ext cx="2220687" cy="1446550"/>
          </a:xfrm>
          <a:prstGeom prst="rect">
            <a:avLst/>
          </a:prstGeom>
          <a:noFill/>
        </p:spPr>
        <p:txBody>
          <a:bodyPr wrap="square">
            <a:spAutoFit/>
          </a:bodyPr>
          <a:lstStyle/>
          <a:p>
            <a:r>
              <a:rPr lang="en-US" sz="4400" b="1" dirty="0">
                <a:solidFill>
                  <a:srgbClr val="FCB11C"/>
                </a:solidFill>
                <a:latin typeface="Fjalla One" panose="02000506040000020004" pitchFamily="2" charset="0"/>
              </a:rPr>
              <a:t>GOAL 3: </a:t>
            </a:r>
            <a:r>
              <a:rPr lang="en-US" sz="4400" b="1" dirty="0"/>
              <a:t>	</a:t>
            </a:r>
            <a:endParaRPr lang="en-US" sz="4400" dirty="0"/>
          </a:p>
        </p:txBody>
      </p:sp>
      <p:sp>
        <p:nvSpPr>
          <p:cNvPr id="5" name="Title 1">
            <a:extLst>
              <a:ext uri="{FF2B5EF4-FFF2-40B4-BE49-F238E27FC236}">
                <a16:creationId xmlns:a16="http://schemas.microsoft.com/office/drawing/2014/main" xmlns="" id="{0B1C9EA4-EF2A-4880-AE58-58765AE667CC}"/>
              </a:ext>
            </a:extLst>
          </p:cNvPr>
          <p:cNvSpPr txBox="1">
            <a:spLocks/>
          </p:cNvSpPr>
          <p:nvPr/>
        </p:nvSpPr>
        <p:spPr>
          <a:xfrm>
            <a:off x="457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6BD"/>
                </a:solidFill>
                <a:latin typeface="Fjalla One" panose="02000506040000020004" pitchFamily="2" charset="0"/>
                <a:ea typeface="+mj-ea"/>
                <a:cs typeface="+mj-cs"/>
              </a:defRPr>
            </a:lvl1pPr>
          </a:lstStyle>
          <a:p>
            <a:r>
              <a:rPr lang="en-US" cap="all">
                <a:solidFill>
                  <a:schemeClr val="bg1"/>
                </a:solidFill>
              </a:rPr>
              <a:t>Recommended Goals and Strategies</a:t>
            </a:r>
            <a:endParaRPr lang="en-US" cap="all" dirty="0">
              <a:solidFill>
                <a:schemeClr val="bg1"/>
              </a:solidFill>
            </a:endParaRPr>
          </a:p>
        </p:txBody>
      </p:sp>
      <p:pic>
        <p:nvPicPr>
          <p:cNvPr id="4" name="Picture 3" descr="A picture containing shirt&#10;&#10;Description automatically generated">
            <a:extLst>
              <a:ext uri="{FF2B5EF4-FFF2-40B4-BE49-F238E27FC236}">
                <a16:creationId xmlns:a16="http://schemas.microsoft.com/office/drawing/2014/main" xmlns="" id="{6CB8D0DD-7FC3-4466-AB5D-13432BD6D493}"/>
              </a:ext>
            </a:extLst>
          </p:cNvPr>
          <p:cNvPicPr>
            <a:picLocks noChangeAspect="1"/>
          </p:cNvPicPr>
          <p:nvPr/>
        </p:nvPicPr>
        <p:blipFill>
          <a:blip r:embed="rId2"/>
          <a:stretch>
            <a:fillRect/>
          </a:stretch>
        </p:blipFill>
        <p:spPr>
          <a:xfrm>
            <a:off x="9151204" y="2157921"/>
            <a:ext cx="2813272" cy="2769314"/>
          </a:xfrm>
          <a:prstGeom prst="rect">
            <a:avLst/>
          </a:prstGeom>
        </p:spPr>
      </p:pic>
    </p:spTree>
    <p:extLst>
      <p:ext uri="{BB962C8B-B14F-4D97-AF65-F5344CB8AC3E}">
        <p14:creationId xmlns:p14="http://schemas.microsoft.com/office/powerpoint/2010/main" val="278579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605</Words>
  <Application>Microsoft Office PowerPoint</Application>
  <PresentationFormat>Custom</PresentationFormat>
  <Paragraphs>112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Public Art Master Plan Overview</vt:lpstr>
      <vt:lpstr>Plan Goals</vt:lpstr>
      <vt:lpstr>Timeline</vt:lpstr>
      <vt:lpstr>Summary of Key Findings</vt:lpstr>
      <vt:lpstr>Summary of Key Findings, cont.</vt:lpstr>
      <vt:lpstr>Mission and Vision Statements</vt:lpstr>
      <vt:lpstr>Recommended Goals and Strategies</vt:lpstr>
      <vt:lpstr>PowerPoint Presentation</vt:lpstr>
      <vt:lpstr>PowerPoint Presentation</vt:lpstr>
      <vt:lpstr>PowerPoint Presentation</vt:lpstr>
      <vt:lpstr>PowerPoint Presentation</vt:lpstr>
      <vt:lpstr>PowerPoint Presentation</vt:lpstr>
      <vt:lpstr>PowerPoint Presentation</vt:lpstr>
      <vt:lpstr>QUESTIONS /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Art Master Plan Overview</dc:title>
  <dc:creator>Kendall Peterson</dc:creator>
  <cp:lastModifiedBy>Mayberry, Matt</cp:lastModifiedBy>
  <cp:revision>22</cp:revision>
  <dcterms:created xsi:type="dcterms:W3CDTF">2020-08-17T15:58:04Z</dcterms:created>
  <dcterms:modified xsi:type="dcterms:W3CDTF">2020-08-18T16:12:51Z</dcterms:modified>
</cp:coreProperties>
</file>