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media/image15.jpg" ContentType="image/jpg"/>
  <Override PartName="/ppt/media/image16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8" r:id="rId4"/>
  </p:sldMasterIdLst>
  <p:notesMasterIdLst>
    <p:notesMasterId r:id="rId27"/>
  </p:notesMasterIdLst>
  <p:sldIdLst>
    <p:sldId id="266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68" r:id="rId14"/>
    <p:sldId id="269" r:id="rId15"/>
    <p:sldId id="270" r:id="rId16"/>
    <p:sldId id="271" r:id="rId17"/>
    <p:sldId id="267" r:id="rId18"/>
    <p:sldId id="272" r:id="rId19"/>
    <p:sldId id="273" r:id="rId20"/>
    <p:sldId id="276" r:id="rId21"/>
    <p:sldId id="277" r:id="rId22"/>
    <p:sldId id="278" r:id="rId23"/>
    <p:sldId id="274" r:id="rId24"/>
    <p:sldId id="275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dpoc-adssfs02p\2A_Files\Financials\SWENT%20Business%20Administration\2018%20Financials\2018%20Quarterly%20Reports\Q4%20%20S-tormwater%20Financial%20Report%20YTD%20thru%2012-30-18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roy\Documents\Stormwater\Copy%20of%20Contact%20Statistics%20Aug%2018%20-%20Jan%2019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2018 Stormwater Spent and Contracted</a:t>
            </a:r>
          </a:p>
          <a:p>
            <a:pPr>
              <a:defRPr sz="2400"/>
            </a:pPr>
            <a:r>
              <a:rPr lang="en-US" sz="2400"/>
              <a:t>YTD thru December 2018</a:t>
            </a:r>
          </a:p>
        </c:rich>
      </c:tx>
      <c:layout>
        <c:manualLayout>
          <c:xMode val="edge"/>
          <c:yMode val="edge"/>
          <c:x val="0.25380326902915873"/>
          <c:y val="6.6223195713263497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014116478683408"/>
          <c:y val="0.15933176889600545"/>
          <c:w val="0.82985883521316595"/>
          <c:h val="0.579089041051047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'Summary '!$C$14</c:f>
              <c:strCache>
                <c:ptCount val="1"/>
                <c:pt idx="0">
                  <c:v>Spent</c:v>
                </c:pt>
              </c:strCache>
            </c:strRef>
          </c:tx>
          <c:spPr>
            <a:solidFill>
              <a:srgbClr val="7CDE7C"/>
            </a:solidFill>
            <a:ln>
              <a:noFill/>
            </a:ln>
          </c:spPr>
          <c:invertIfNegative val="0"/>
          <c:cat>
            <c:strRef>
              <c:f>'Summary '!$B$16:$B$18</c:f>
              <c:strCache>
                <c:ptCount val="3"/>
                <c:pt idx="0">
                  <c:v>Stormwater Drainage O&amp;M</c:v>
                </c:pt>
                <c:pt idx="1">
                  <c:v>Stormwater MS4 *</c:v>
                </c:pt>
                <c:pt idx="2">
                  <c:v>Stormwater Capital  </c:v>
                </c:pt>
              </c:strCache>
              <c:extLst xmlns:c16r2="http://schemas.microsoft.com/office/drawing/2015/06/chart">
                <c:ext xmlns:c15="http://schemas.microsoft.com/office/drawing/2012/chart" uri="{02D57815-91ED-43cb-92C2-25804820EDAC}">
                  <c15:fullRef>
                    <c15:sqref>'Summary '!$B$16:$B$18</c15:sqref>
                  </c15:fullRef>
                </c:ext>
              </c:extLst>
            </c:strRef>
          </c:cat>
          <c:val>
            <c:numRef>
              <c:f>'Summary '!$C$16:$C$18</c:f>
              <c:numCache>
                <c:formatCode>_("$"* #,##0_);_("$"* \(#,##0\);_("$"* "-"??_);_(@_)</c:formatCode>
                <c:ptCount val="3"/>
                <c:pt idx="0">
                  <c:v>3997683</c:v>
                </c:pt>
                <c:pt idx="1">
                  <c:v>4652951</c:v>
                </c:pt>
                <c:pt idx="2">
                  <c:v>9587853</c:v>
                </c:pt>
              </c:numCache>
              <c:extLst xmlns:c16r2="http://schemas.microsoft.com/office/drawing/2015/06/chart">
                <c:ext xmlns:c15="http://schemas.microsoft.com/office/drawing/2012/chart" uri="{02D57815-91ED-43cb-92C2-25804820EDAC}">
                  <c15:fullRef>
                    <c15:sqref>'Summary '!$C$16:$C$19</c15:sqref>
                  </c15:fullRef>
                </c:ext>
              </c:extLst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139-4D40-89DE-427C0EDB8B78}"/>
            </c:ext>
          </c:extLst>
        </c:ser>
        <c:ser>
          <c:idx val="2"/>
          <c:order val="1"/>
          <c:tx>
            <c:strRef>
              <c:f>'Summary '!$D$14</c:f>
              <c:strCache>
                <c:ptCount val="1"/>
                <c:pt idx="0">
                  <c:v>Contracts / POs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cat>
            <c:strRef>
              <c:f>'Summary '!$B$16:$B$18</c:f>
              <c:strCache>
                <c:ptCount val="3"/>
                <c:pt idx="0">
                  <c:v>Stormwater Drainage O&amp;M</c:v>
                </c:pt>
                <c:pt idx="1">
                  <c:v>Stormwater MS4 *</c:v>
                </c:pt>
                <c:pt idx="2">
                  <c:v>Stormwater Capital  </c:v>
                </c:pt>
              </c:strCache>
              <c:extLst xmlns:c16r2="http://schemas.microsoft.com/office/drawing/2015/06/chart">
                <c:ext xmlns:c15="http://schemas.microsoft.com/office/drawing/2012/chart" uri="{02D57815-91ED-43cb-92C2-25804820EDAC}">
                  <c15:fullRef>
                    <c15:sqref>'Summary '!$B$16:$B$18</c15:sqref>
                  </c15:fullRef>
                </c:ext>
              </c:extLst>
            </c:strRef>
          </c:cat>
          <c:val>
            <c:numRef>
              <c:f>'Summary '!$D$16:$D$18</c:f>
              <c:numCache>
                <c:formatCode>_("$"* #,##0_);_("$"* \(#,##0\);_("$"* "-"??_);_(@_)</c:formatCode>
                <c:ptCount val="3"/>
                <c:pt idx="0">
                  <c:v>155234</c:v>
                </c:pt>
                <c:pt idx="1">
                  <c:v>557112</c:v>
                </c:pt>
                <c:pt idx="2">
                  <c:v>3634615</c:v>
                </c:pt>
              </c:numCache>
              <c:extLst xmlns:c16r2="http://schemas.microsoft.com/office/drawing/2015/06/chart">
                <c:ext xmlns:c15="http://schemas.microsoft.com/office/drawing/2012/chart" uri="{02D57815-91ED-43cb-92C2-25804820EDAC}">
                  <c15:fullRef>
                    <c15:sqref>'Summary '!$D$16:$D$18</c15:sqref>
                  </c15:fullRef>
                </c:ext>
              </c:extLst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139-4D40-89DE-427C0EDB8B78}"/>
            </c:ext>
          </c:extLst>
        </c:ser>
        <c:ser>
          <c:idx val="1"/>
          <c:order val="2"/>
          <c:tx>
            <c:strRef>
              <c:f>'Summary '!$E$14</c:f>
              <c:strCache>
                <c:ptCount val="1"/>
                <c:pt idx="0">
                  <c:v>Budget Balance </c:v>
                </c:pt>
              </c:strCache>
            </c:strRef>
          </c:tx>
          <c:spPr>
            <a:solidFill>
              <a:schemeClr val="accent1"/>
            </a:solidFill>
            <a:ln w="3175" cap="flat" cmpd="sng" algn="ctr">
              <a:noFill/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cat>
            <c:strRef>
              <c:f>'Summary '!$B$16:$B$18</c:f>
              <c:strCache>
                <c:ptCount val="3"/>
                <c:pt idx="0">
                  <c:v>Stormwater Drainage O&amp;M</c:v>
                </c:pt>
                <c:pt idx="1">
                  <c:v>Stormwater MS4 *</c:v>
                </c:pt>
                <c:pt idx="2">
                  <c:v>Stormwater Capital  </c:v>
                </c:pt>
              </c:strCache>
              <c:extLst xmlns:c16r2="http://schemas.microsoft.com/office/drawing/2015/06/chart">
                <c:ext xmlns:c15="http://schemas.microsoft.com/office/drawing/2012/chart" uri="{02D57815-91ED-43cb-92C2-25804820EDAC}">
                  <c15:fullRef>
                    <c15:sqref>'Summary '!$B$16:$B$18</c15:sqref>
                  </c15:fullRef>
                </c:ext>
              </c:extLst>
            </c:strRef>
          </c:cat>
          <c:val>
            <c:numRef>
              <c:f>'Summary '!$E$16:$E$18</c:f>
              <c:numCache>
                <c:formatCode>_("$"* #,##0_);_("$"* \(#,##0\);_("$"* "-"??_);_(@_)</c:formatCode>
                <c:ptCount val="3"/>
                <c:pt idx="0">
                  <c:v>-163816</c:v>
                </c:pt>
                <c:pt idx="1">
                  <c:v>593920</c:v>
                </c:pt>
                <c:pt idx="2">
                  <c:v>11744766</c:v>
                </c:pt>
              </c:numCache>
              <c:extLst xmlns:c16r2="http://schemas.microsoft.com/office/drawing/2015/06/chart">
                <c:ext xmlns:c15="http://schemas.microsoft.com/office/drawing/2012/chart" uri="{02D57815-91ED-43cb-92C2-25804820EDAC}">
                  <c15:fullRef>
                    <c15:sqref>'Summary '!$E$16:$E$19</c15:sqref>
                  </c15:fullRef>
                </c:ext>
              </c:extLst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139-4D40-89DE-427C0EDB8B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104548992"/>
        <c:axId val="104550784"/>
      </c:barChart>
      <c:catAx>
        <c:axId val="1045489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04550784"/>
        <c:crosses val="autoZero"/>
        <c:auto val="1"/>
        <c:lblAlgn val="ctr"/>
        <c:lblOffset val="100"/>
        <c:noMultiLvlLbl val="0"/>
      </c:catAx>
      <c:valAx>
        <c:axId val="104550784"/>
        <c:scaling>
          <c:orientation val="minMax"/>
          <c:max val="28000000"/>
          <c:min val="0"/>
        </c:scaling>
        <c:delete val="0"/>
        <c:axPos val="l"/>
        <c:majorGridlines/>
        <c:numFmt formatCode="_(&quot;$&quot;* #,##0_);_(&quot;$&quot;* \(#,##0\);_(&quot;$&quot;* &quot;-&quot;??_);_(@_)" sourceLinked="1"/>
        <c:majorTickMark val="none"/>
        <c:minorTickMark val="none"/>
        <c:tickLblPos val="nextTo"/>
        <c:crossAx val="104548992"/>
        <c:crosses val="autoZero"/>
        <c:crossBetween val="between"/>
        <c:majorUnit val="5000000"/>
        <c:dispUnits>
          <c:builtInUnit val="millions"/>
          <c:dispUnitsLbl>
            <c:layout>
              <c:manualLayout>
                <c:xMode val="edge"/>
                <c:yMode val="edge"/>
                <c:x val="7.7548329057737841E-2"/>
                <c:y val="0.35481043923039485"/>
              </c:manualLayout>
            </c:layout>
          </c:dispUnitsLbl>
        </c:dispUnits>
      </c:valAx>
      <c:dTable>
        <c:showHorzBorder val="1"/>
        <c:showVertBorder val="1"/>
        <c:showOutline val="1"/>
        <c:showKeys val="1"/>
        <c:spPr>
          <a:noFill/>
        </c:spPr>
      </c:dTable>
      <c:spPr>
        <a:ln w="6350" cmpd="sng">
          <a:solidFill>
            <a:schemeClr val="tx1"/>
          </a:solidFill>
        </a:ln>
      </c:spPr>
    </c:plotArea>
    <c:plotVisOnly val="1"/>
    <c:dispBlanksAs val="gap"/>
    <c:showDLblsOverMax val="0"/>
  </c:chart>
  <c:spPr>
    <a:ln>
      <a:solidFill>
        <a:schemeClr val="accent1">
          <a:lumMod val="20000"/>
          <a:lumOff val="80000"/>
        </a:schemeClr>
      </a:solidFill>
    </a:ln>
  </c:spPr>
  <c:txPr>
    <a:bodyPr/>
    <a:lstStyle/>
    <a:p>
      <a:pPr>
        <a:defRPr sz="1400"/>
      </a:pPr>
      <a:endParaRPr lang="en-U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 Statistic Totals'!$A$11</c:f>
              <c:strCache>
                <c:ptCount val="1"/>
                <c:pt idx="0">
                  <c:v>SWENT/City Contacts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 Statistic Totals'!$B$9:$G$9</c:f>
              <c:strCache>
                <c:ptCount val="6"/>
                <c:pt idx="0">
                  <c:v>Aug-18</c:v>
                </c:pt>
                <c:pt idx="1">
                  <c:v>Sep-18</c:v>
                </c:pt>
                <c:pt idx="2">
                  <c:v>Oct-18</c:v>
                </c:pt>
                <c:pt idx="3">
                  <c:v>Nov-18</c:v>
                </c:pt>
                <c:pt idx="4">
                  <c:v>Dec-18</c:v>
                </c:pt>
                <c:pt idx="5">
                  <c:v>Total</c:v>
                </c:pt>
              </c:strCache>
            </c:strRef>
          </c:cat>
          <c:val>
            <c:numRef>
              <c:f>' Statistic Totals'!$B$11:$F$11</c:f>
              <c:numCache>
                <c:formatCode>_(* #,##0_);_(* \(#,##0\);_(* "-"??_);_(@_)</c:formatCode>
                <c:ptCount val="5"/>
                <c:pt idx="0">
                  <c:v>667</c:v>
                </c:pt>
                <c:pt idx="1">
                  <c:v>258</c:v>
                </c:pt>
                <c:pt idx="2">
                  <c:v>224</c:v>
                </c:pt>
                <c:pt idx="3">
                  <c:v>82</c:v>
                </c:pt>
                <c:pt idx="4">
                  <c:v>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53D-4055-B129-300C906FB6F1}"/>
            </c:ext>
          </c:extLst>
        </c:ser>
        <c:ser>
          <c:idx val="0"/>
          <c:order val="1"/>
          <c:tx>
            <c:strRef>
              <c:f>' Statistic Totals'!$A$10</c:f>
              <c:strCache>
                <c:ptCount val="1"/>
                <c:pt idx="0">
                  <c:v>Billing Co. Contacts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 Statistic Totals'!$B$9:$G$9</c:f>
              <c:strCache>
                <c:ptCount val="6"/>
                <c:pt idx="0">
                  <c:v>Aug-18</c:v>
                </c:pt>
                <c:pt idx="1">
                  <c:v>Sep-18</c:v>
                </c:pt>
                <c:pt idx="2">
                  <c:v>Oct-18</c:v>
                </c:pt>
                <c:pt idx="3">
                  <c:v>Nov-18</c:v>
                </c:pt>
                <c:pt idx="4">
                  <c:v>Dec-18</c:v>
                </c:pt>
                <c:pt idx="5">
                  <c:v>Total</c:v>
                </c:pt>
              </c:strCache>
            </c:strRef>
          </c:cat>
          <c:val>
            <c:numRef>
              <c:f>' Statistic Totals'!$B$10:$F$10</c:f>
              <c:numCache>
                <c:formatCode>_(* #,##0_);_(* \(#,##0\);_(* "-"??_);_(@_)</c:formatCode>
                <c:ptCount val="5"/>
                <c:pt idx="0">
                  <c:v>2890</c:v>
                </c:pt>
                <c:pt idx="1">
                  <c:v>2163</c:v>
                </c:pt>
                <c:pt idx="2">
                  <c:v>1740</c:v>
                </c:pt>
                <c:pt idx="3">
                  <c:v>1454</c:v>
                </c:pt>
                <c:pt idx="4">
                  <c:v>1060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53D-4055-B129-300C906FB6F1}"/>
            </c:ext>
          </c:extLst>
        </c:ser>
        <c:ser>
          <c:idx val="2"/>
          <c:order val="2"/>
          <c:tx>
            <c:strRef>
              <c:f>' Statistic Totals'!$A$12</c:f>
              <c:strCache>
                <c:ptCount val="1"/>
                <c:pt idx="0">
                  <c:v>Est. CSU contacts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 Statistic Totals'!$B$9:$G$9</c:f>
              <c:strCache>
                <c:ptCount val="6"/>
                <c:pt idx="0">
                  <c:v>Aug-18</c:v>
                </c:pt>
                <c:pt idx="1">
                  <c:v>Sep-18</c:v>
                </c:pt>
                <c:pt idx="2">
                  <c:v>Oct-18</c:v>
                </c:pt>
                <c:pt idx="3">
                  <c:v>Nov-18</c:v>
                </c:pt>
                <c:pt idx="4">
                  <c:v>Dec-18</c:v>
                </c:pt>
                <c:pt idx="5">
                  <c:v>Total</c:v>
                </c:pt>
              </c:strCache>
            </c:strRef>
          </c:cat>
          <c:val>
            <c:numRef>
              <c:f>' Statistic Totals'!$B$12:$F$12</c:f>
              <c:numCache>
                <c:formatCode>General</c:formatCode>
                <c:ptCount val="5"/>
                <c:pt idx="0" formatCode="_(* #,##0_);_(* \(#,##0\);_(* &quot;-&quot;??_);_(@_)">
                  <c:v>50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53D-4055-B129-300C906FB6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5106048"/>
        <c:axId val="104993152"/>
      </c:barChart>
      <c:catAx>
        <c:axId val="1051060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04993152"/>
        <c:crosses val="autoZero"/>
        <c:auto val="1"/>
        <c:lblAlgn val="ctr"/>
        <c:lblOffset val="100"/>
        <c:noMultiLvlLbl val="1"/>
      </c:catAx>
      <c:valAx>
        <c:axId val="104993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1060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2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0.68547</cdr:x>
      <cdr:y>0.17687</cdr:y>
    </cdr:from>
    <cdr:to>
      <cdr:x>0.99783</cdr:x>
      <cdr:y>0.2415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009901" y="495301"/>
          <a:ext cx="1371600" cy="1809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800" b="1" u="sng">
            <a:solidFill>
              <a:srgbClr val="FF5050"/>
            </a:solidFill>
          </a:endParaRPr>
        </a:p>
      </cdr:txBody>
    </cdr:sp>
  </cdr:relSizeAnchor>
  <cdr:relSizeAnchor xmlns:cdr="http://schemas.openxmlformats.org/drawingml/2006/chartDrawing">
    <cdr:from>
      <cdr:x>0.15389</cdr:x>
      <cdr:y>0.92037</cdr:y>
    </cdr:from>
    <cdr:to>
      <cdr:x>0.74551</cdr:x>
      <cdr:y>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1030466" y="3936168"/>
          <a:ext cx="3961532" cy="3405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/>
            <a:t>* Note:   Does not include MS4 legal expenses  </a:t>
          </a:r>
        </a:p>
        <a:p xmlns:a="http://schemas.openxmlformats.org/drawingml/2006/main">
          <a:r>
            <a:rPr lang="en-US" sz="800"/>
            <a:t>   </a:t>
          </a:r>
          <a:r>
            <a:rPr lang="en-US" sz="800" baseline="0"/>
            <a:t>              Does not include CSU Creek Crossing Program expenses</a:t>
          </a:r>
          <a:r>
            <a:rPr lang="en-US" sz="800"/>
            <a:t> </a:t>
          </a:r>
        </a:p>
      </cdr:txBody>
    </cdr:sp>
  </cdr:relSizeAnchor>
  <cdr:relSizeAnchor xmlns:cdr="http://schemas.openxmlformats.org/drawingml/2006/chartDrawing">
    <cdr:from>
      <cdr:x>0</cdr:x>
      <cdr:y>0</cdr:y>
    </cdr:from>
    <cdr:to>
      <cdr:x>0.15505</cdr:x>
      <cdr:y>0.13825</cdr:y>
    </cdr:to>
    <cdr:pic>
      <cdr:nvPicPr>
        <cdr:cNvPr id="6" name="Picture 5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1038225" cy="591238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31A75-AAAD-46EF-80CC-0C77D8FB8D6F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4BFC7D-E947-4331-BBDD-6218B867E8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26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88737-CC11-4EC0-BE9C-8413453C89F3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37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B43F-1056-465E-AE20-CC2923B0334B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993-0372-475A-998E-E8A97BF9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8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B43F-1056-465E-AE20-CC2923B0334B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993-0372-475A-998E-E8A97BF9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114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B43F-1056-465E-AE20-CC2923B0334B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993-0372-475A-998E-E8A97BF9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9172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0896" y="10936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0349" y="3008152"/>
            <a:ext cx="6160052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2EFF2-C0DE-4165-BEF3-280E1C585E5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35550"/>
            <a:ext cx="12192000" cy="180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35550"/>
            <a:ext cx="12192000" cy="1804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173" y="1143000"/>
            <a:ext cx="3994827" cy="182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1694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1987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819401"/>
            <a:ext cx="10972800" cy="33067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4E79C-1CB4-4850-853B-BF3EAAE4E9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14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1999" cy="142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26567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E276B-CA76-44A2-96B8-F4D826510CF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2747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BF410-9CC1-48D8-98AA-FA1A44F2DB3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396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010A0-C1BD-4C3B-860C-E6F1ECD569B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557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B4AE4-CB49-43A2-8920-989B653521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293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A0B36-62A4-4E6F-9C17-F5E842E009B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EA249-41BC-4BDB-847A-8A6008B90D7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56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B43F-1056-465E-AE20-CC2923B0334B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993-0372-475A-998E-E8A97BF9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2397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CA76D-386A-47F2-93F3-81FDE9A5EF4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31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0622-5898-4191-9CEE-F5A87EC13C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649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7B085-8331-4D06-81D0-9ED70DEFC9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620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2683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rgbClr val="EBEBEB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0144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rgbClr val="EBEBEB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578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rgbClr val="EBEBEB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741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7492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B43F-1056-465E-AE20-CC2923B03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993-0372-475A-998E-E8A97BF90F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273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B43F-1056-465E-AE20-CC2923B03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993-0372-475A-998E-E8A97BF90F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02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B43F-1056-465E-AE20-CC2923B0334B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993-0372-475A-998E-E8A97BF9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766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B43F-1056-465E-AE20-CC2923B03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993-0372-475A-998E-E8A97BF90F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923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B43F-1056-465E-AE20-CC2923B03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993-0372-475A-998E-E8A97BF90F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323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B43F-1056-465E-AE20-CC2923B03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993-0372-475A-998E-E8A97BF90F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309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B43F-1056-465E-AE20-CC2923B03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993-0372-475A-998E-E8A97BF90F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520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B43F-1056-465E-AE20-CC2923B03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993-0372-475A-998E-E8A97BF90F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8907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B43F-1056-465E-AE20-CC2923B03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993-0372-475A-998E-E8A97BF90F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294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B43F-1056-465E-AE20-CC2923B03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993-0372-475A-998E-E8A97BF90F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4296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B43F-1056-465E-AE20-CC2923B03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993-0372-475A-998E-E8A97BF90F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6338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B43F-1056-465E-AE20-CC2923B03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993-0372-475A-998E-E8A97BF90F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52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B43F-1056-465E-AE20-CC2923B0334B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993-0372-475A-998E-E8A97BF9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08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B43F-1056-465E-AE20-CC2923B0334B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993-0372-475A-998E-E8A97BF9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49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B43F-1056-465E-AE20-CC2923B0334B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993-0372-475A-998E-E8A97BF9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43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B43F-1056-465E-AE20-CC2923B0334B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993-0372-475A-998E-E8A97BF9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96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B43F-1056-465E-AE20-CC2923B0334B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993-0372-475A-998E-E8A97BF9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888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B43F-1056-465E-AE20-CC2923B0334B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F4993-0372-475A-998E-E8A97BF9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250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6.xml"/><Relationship Id="rId9" Type="http://schemas.openxmlformats.org/officeDocument/2006/relationships/image" Target="../media/image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8B43F-1056-465E-AE20-CC2923B0334B}" type="datetimeFigureOut">
              <a:rPr lang="en-US" smtClean="0"/>
              <a:t>2/21/2019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F4993-0372-475A-998E-E8A97BF90F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27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52C06-F524-40B1-9F53-0F7A6B65F0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F384BD-07A6-42D2-AC98-A7F6267EB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0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0" y="2670048"/>
            <a:ext cx="4035983" cy="41879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8" name="bk object 18"/>
          <p:cNvSpPr/>
          <p:nvPr/>
        </p:nvSpPr>
        <p:spPr>
          <a:xfrm>
            <a:off x="0" y="2892552"/>
            <a:ext cx="1524202" cy="23652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19" name="bk object 19"/>
          <p:cNvSpPr/>
          <p:nvPr/>
        </p:nvSpPr>
        <p:spPr>
          <a:xfrm>
            <a:off x="8609076" y="1676400"/>
            <a:ext cx="2819400" cy="28194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0" name="bk object 20"/>
          <p:cNvSpPr/>
          <p:nvPr/>
        </p:nvSpPr>
        <p:spPr>
          <a:xfrm>
            <a:off x="7999476" y="0"/>
            <a:ext cx="1603247" cy="114012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1" name="bk object 21"/>
          <p:cNvSpPr/>
          <p:nvPr/>
        </p:nvSpPr>
        <p:spPr>
          <a:xfrm>
            <a:off x="8609076" y="6096000"/>
            <a:ext cx="993647" cy="75597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2" name="bk object 22"/>
          <p:cNvSpPr/>
          <p:nvPr/>
        </p:nvSpPr>
        <p:spPr>
          <a:xfrm>
            <a:off x="10398252" y="0"/>
            <a:ext cx="765047" cy="120853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3" name="bk object 23"/>
          <p:cNvSpPr/>
          <p:nvPr/>
        </p:nvSpPr>
        <p:spPr>
          <a:xfrm>
            <a:off x="10437876" y="0"/>
            <a:ext cx="685800" cy="1143000"/>
          </a:xfrm>
          <a:custGeom>
            <a:avLst/>
            <a:gdLst/>
            <a:ahLst/>
            <a:cxnLst/>
            <a:rect l="l" t="t" r="r" b="b"/>
            <a:pathLst>
              <a:path w="685800" h="1143000">
                <a:moveTo>
                  <a:pt x="0" y="1143000"/>
                </a:moveTo>
                <a:lnTo>
                  <a:pt x="685800" y="1143000"/>
                </a:lnTo>
                <a:lnTo>
                  <a:pt x="685800" y="0"/>
                </a:lnTo>
                <a:lnTo>
                  <a:pt x="0" y="0"/>
                </a:lnTo>
                <a:lnTo>
                  <a:pt x="0" y="1143000"/>
                </a:lnTo>
                <a:close/>
              </a:path>
            </a:pathLst>
          </a:custGeom>
          <a:solidFill>
            <a:srgbClr val="ACD333"/>
          </a:solid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82052" y="430664"/>
            <a:ext cx="9827895" cy="1031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0" i="0">
                <a:solidFill>
                  <a:srgbClr val="EBEBEB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134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8B43F-1056-465E-AE20-CC2923B0334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F4993-0372-475A-998E-E8A97BF90F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27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304800" y="1143001"/>
            <a:ext cx="10871200" cy="1470025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rgbClr val="0967B0"/>
                </a:solidFill>
                <a:latin typeface="Optima"/>
                <a:cs typeface="Optima"/>
              </a:rPr>
              <a:t>Stormwater Advisory </a:t>
            </a:r>
            <a:br>
              <a:rPr lang="en-US" dirty="0" smtClean="0">
                <a:solidFill>
                  <a:srgbClr val="0967B0"/>
                </a:solidFill>
                <a:latin typeface="Optima"/>
                <a:cs typeface="Optima"/>
              </a:rPr>
            </a:br>
            <a:r>
              <a:rPr lang="en-US" dirty="0" smtClean="0">
                <a:solidFill>
                  <a:srgbClr val="0967B0"/>
                </a:solidFill>
                <a:latin typeface="Optima"/>
                <a:cs typeface="Optima"/>
              </a:rPr>
              <a:t>Committee	</a:t>
            </a:r>
            <a:endParaRPr lang="en-US" dirty="0">
              <a:solidFill>
                <a:srgbClr val="0967B0"/>
              </a:solidFill>
              <a:latin typeface="Optima"/>
              <a:cs typeface="Optima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508000" y="2971800"/>
            <a:ext cx="10668000" cy="1981200"/>
          </a:xfrm>
        </p:spPr>
        <p:txBody>
          <a:bodyPr>
            <a:normAutofit/>
          </a:bodyPr>
          <a:lstStyle/>
          <a:p>
            <a:pPr algn="l"/>
            <a:r>
              <a:rPr lang="en-US" sz="2000" dirty="0" smtClean="0">
                <a:latin typeface="Lao UI" panose="020B0502040204020203" pitchFamily="34" charset="0"/>
                <a:cs typeface="Lao UI" panose="020B0502040204020203" pitchFamily="34" charset="0"/>
              </a:rPr>
              <a:t>February 21</a:t>
            </a:r>
            <a:r>
              <a:rPr lang="en-US" sz="2000" baseline="30000" dirty="0" smtClean="0">
                <a:latin typeface="Lao UI" panose="020B0502040204020203" pitchFamily="34" charset="0"/>
                <a:cs typeface="Lao UI" panose="020B0502040204020203" pitchFamily="34" charset="0"/>
              </a:rPr>
              <a:t>st</a:t>
            </a:r>
            <a:r>
              <a:rPr lang="en-US" sz="2000" dirty="0" smtClean="0">
                <a:latin typeface="Lao UI" panose="020B0502040204020203" pitchFamily="34" charset="0"/>
                <a:cs typeface="Lao UI" panose="020B0502040204020203" pitchFamily="34" charset="0"/>
              </a:rPr>
              <a:t>, 2019</a:t>
            </a:r>
          </a:p>
          <a:p>
            <a:pPr algn="l"/>
            <a:endParaRPr lang="en-US" sz="2000" dirty="0" smtClean="0">
              <a:latin typeface="Lao UI" panose="020B0502040204020203" pitchFamily="34" charset="0"/>
              <a:cs typeface="Lao UI" panose="020B0502040204020203" pitchFamily="34" charset="0"/>
            </a:endParaRPr>
          </a:p>
          <a:p>
            <a:pPr algn="l"/>
            <a:endParaRPr lang="en-US" sz="2000" dirty="0" smtClean="0">
              <a:latin typeface="Lao UI" panose="020B0502040204020203" pitchFamily="34" charset="0"/>
              <a:cs typeface="Lao UI" panose="020B0502040204020203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384BD-07A6-42D2-AC98-A7F6267EB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233694" y="3893460"/>
            <a:ext cx="8383270" cy="20723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5400" dirty="0" smtClean="0">
                <a:solidFill>
                  <a:srgbClr val="EBEBEB"/>
                </a:solidFill>
                <a:latin typeface="Century Gothic"/>
                <a:cs typeface="Century Gothic"/>
              </a:rPr>
              <a:t>SWENT </a:t>
            </a:r>
            <a:r>
              <a:rPr sz="5400" spc="-5" dirty="0" smtClean="0">
                <a:solidFill>
                  <a:srgbClr val="EBEBEB"/>
                </a:solidFill>
                <a:latin typeface="Century Gothic"/>
                <a:cs typeface="Century Gothic"/>
              </a:rPr>
              <a:t>Social </a:t>
            </a:r>
            <a:r>
              <a:rPr sz="5400" spc="-5" dirty="0">
                <a:solidFill>
                  <a:srgbClr val="EBEBEB"/>
                </a:solidFill>
                <a:latin typeface="Century Gothic"/>
                <a:cs typeface="Century Gothic"/>
              </a:rPr>
              <a:t>Media</a:t>
            </a:r>
            <a:r>
              <a:rPr sz="5400" spc="-60" dirty="0">
                <a:solidFill>
                  <a:srgbClr val="EBEBEB"/>
                </a:solidFill>
                <a:latin typeface="Century Gothic"/>
                <a:cs typeface="Century Gothic"/>
              </a:rPr>
              <a:t> </a:t>
            </a:r>
            <a:r>
              <a:rPr sz="5400" spc="-5" dirty="0">
                <a:solidFill>
                  <a:srgbClr val="EBEBEB"/>
                </a:solidFill>
                <a:latin typeface="Century Gothic"/>
                <a:cs typeface="Century Gothic"/>
              </a:rPr>
              <a:t>Report</a:t>
            </a:r>
            <a:endParaRPr sz="54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12700">
              <a:spcBef>
                <a:spcPts val="795"/>
              </a:spcBef>
            </a:pPr>
            <a:r>
              <a:rPr sz="2000" spc="-5" dirty="0">
                <a:solidFill>
                  <a:srgbClr val="ACD333"/>
                </a:solidFill>
                <a:latin typeface="Century Gothic"/>
                <a:cs typeface="Century Gothic"/>
              </a:rPr>
              <a:t>JANUARY</a:t>
            </a:r>
            <a:r>
              <a:rPr sz="2000" spc="-90" dirty="0">
                <a:solidFill>
                  <a:srgbClr val="ACD333"/>
                </a:solidFill>
                <a:latin typeface="Century Gothic"/>
                <a:cs typeface="Century Gothic"/>
              </a:rPr>
              <a:t> </a:t>
            </a:r>
            <a:r>
              <a:rPr sz="2000" spc="5" dirty="0">
                <a:solidFill>
                  <a:srgbClr val="ACD333"/>
                </a:solidFill>
                <a:latin typeface="Century Gothic"/>
                <a:cs typeface="Century Gothic"/>
              </a:rPr>
              <a:t>2019</a:t>
            </a:r>
            <a:endParaRPr sz="2000"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10928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2052" y="430664"/>
            <a:ext cx="4371975" cy="1031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Facebook</a:t>
            </a: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2400" spc="-5" dirty="0"/>
              <a:t>(January </a:t>
            </a:r>
            <a:r>
              <a:rPr sz="2400" dirty="0"/>
              <a:t>1, </a:t>
            </a:r>
            <a:r>
              <a:rPr sz="2400" spc="-5" dirty="0"/>
              <a:t>2019-Feb15,</a:t>
            </a:r>
            <a:r>
              <a:rPr sz="2400" spc="-75" dirty="0"/>
              <a:t> </a:t>
            </a:r>
            <a:r>
              <a:rPr sz="2400" dirty="0"/>
              <a:t>2019)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182052" y="2063782"/>
            <a:ext cx="4094479" cy="3867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dirty="0">
                <a:solidFill>
                  <a:srgbClr val="ACD333"/>
                </a:solidFill>
                <a:latin typeface="Century Gothic"/>
                <a:cs typeface="Century Gothic"/>
              </a:rPr>
              <a:t>Overview</a:t>
            </a:r>
            <a:endParaRPr sz="240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12700">
              <a:spcBef>
                <a:spcPts val="990"/>
              </a:spcBef>
              <a:tabLst>
                <a:tab pos="354965" algn="l"/>
              </a:tabLst>
            </a:pPr>
            <a:r>
              <a:rPr sz="1400" spc="30" dirty="0">
                <a:solidFill>
                  <a:srgbClr val="ACD333"/>
                </a:solidFill>
                <a:latin typeface="Wingdings 3"/>
                <a:cs typeface="Wingdings 3"/>
              </a:rPr>
              <a:t></a:t>
            </a:r>
            <a:r>
              <a:rPr sz="1400" spc="30" dirty="0">
                <a:solidFill>
                  <a:srgbClr val="ACD333"/>
                </a:solidFill>
                <a:latin typeface="Times New Roman"/>
                <a:cs typeface="Times New Roman"/>
              </a:rPr>
              <a:t>	</a:t>
            </a:r>
            <a:r>
              <a:rPr dirty="0">
                <a:solidFill>
                  <a:srgbClr val="FFFFFF"/>
                </a:solidFill>
                <a:latin typeface="Century Gothic"/>
                <a:cs typeface="Century Gothic"/>
              </a:rPr>
              <a:t>7</a:t>
            </a:r>
            <a:r>
              <a:rPr spc="-1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pc="-5" dirty="0">
                <a:solidFill>
                  <a:srgbClr val="FFFFFF"/>
                </a:solidFill>
                <a:latin typeface="Century Gothic"/>
                <a:cs typeface="Century Gothic"/>
              </a:rPr>
              <a:t>Messages</a:t>
            </a:r>
            <a:endParaRPr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12700">
              <a:spcBef>
                <a:spcPts val="990"/>
              </a:spcBef>
              <a:tabLst>
                <a:tab pos="354965" algn="l"/>
              </a:tabLst>
            </a:pPr>
            <a:r>
              <a:rPr sz="1400" spc="30" dirty="0">
                <a:solidFill>
                  <a:srgbClr val="ACD333"/>
                </a:solidFill>
                <a:latin typeface="Wingdings 3"/>
                <a:cs typeface="Wingdings 3"/>
              </a:rPr>
              <a:t></a:t>
            </a:r>
            <a:r>
              <a:rPr sz="1400" spc="30" dirty="0">
                <a:solidFill>
                  <a:srgbClr val="ACD333"/>
                </a:solidFill>
                <a:latin typeface="Times New Roman"/>
                <a:cs typeface="Times New Roman"/>
              </a:rPr>
              <a:t>	</a:t>
            </a:r>
            <a:r>
              <a:rPr spc="-10" dirty="0">
                <a:solidFill>
                  <a:srgbClr val="FFFFFF"/>
                </a:solidFill>
                <a:latin typeface="Century Gothic"/>
                <a:cs typeface="Century Gothic"/>
              </a:rPr>
              <a:t>34,119</a:t>
            </a:r>
            <a:r>
              <a:rPr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>
                <a:solidFill>
                  <a:srgbClr val="FFFFFF"/>
                </a:solidFill>
                <a:latin typeface="Century Gothic"/>
                <a:cs typeface="Century Gothic"/>
              </a:rPr>
              <a:t>Impressions</a:t>
            </a:r>
            <a:endParaRPr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12700">
              <a:spcBef>
                <a:spcPts val="990"/>
              </a:spcBef>
              <a:tabLst>
                <a:tab pos="354965" algn="l"/>
              </a:tabLst>
            </a:pPr>
            <a:r>
              <a:rPr sz="1400" spc="30" dirty="0">
                <a:solidFill>
                  <a:srgbClr val="ACD333"/>
                </a:solidFill>
                <a:latin typeface="Wingdings 3"/>
                <a:cs typeface="Wingdings 3"/>
              </a:rPr>
              <a:t></a:t>
            </a:r>
            <a:r>
              <a:rPr sz="1400" spc="30" dirty="0">
                <a:solidFill>
                  <a:srgbClr val="ACD333"/>
                </a:solidFill>
                <a:latin typeface="Times New Roman"/>
                <a:cs typeface="Times New Roman"/>
              </a:rPr>
              <a:t>	</a:t>
            </a:r>
            <a:r>
              <a:rPr spc="-10" dirty="0">
                <a:solidFill>
                  <a:srgbClr val="FFFFFF"/>
                </a:solidFill>
                <a:latin typeface="Century Gothic"/>
                <a:cs typeface="Century Gothic"/>
              </a:rPr>
              <a:t>25,308 Users</a:t>
            </a:r>
            <a:r>
              <a:rPr spc="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pc="-10" dirty="0">
                <a:solidFill>
                  <a:srgbClr val="FFFFFF"/>
                </a:solidFill>
                <a:latin typeface="Century Gothic"/>
                <a:cs typeface="Century Gothic"/>
              </a:rPr>
              <a:t>Reached</a:t>
            </a:r>
            <a:endParaRPr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12700">
              <a:spcBef>
                <a:spcPts val="1005"/>
              </a:spcBef>
              <a:tabLst>
                <a:tab pos="354965" algn="l"/>
              </a:tabLst>
            </a:pPr>
            <a:r>
              <a:rPr sz="1400" spc="30" dirty="0">
                <a:solidFill>
                  <a:srgbClr val="ACD333"/>
                </a:solidFill>
                <a:latin typeface="Wingdings 3"/>
                <a:cs typeface="Wingdings 3"/>
              </a:rPr>
              <a:t></a:t>
            </a:r>
            <a:r>
              <a:rPr sz="1400" spc="30" dirty="0">
                <a:solidFill>
                  <a:srgbClr val="ACD333"/>
                </a:solidFill>
                <a:latin typeface="Times New Roman"/>
                <a:cs typeface="Times New Roman"/>
              </a:rPr>
              <a:t>	</a:t>
            </a:r>
            <a:r>
              <a:rPr spc="-5" dirty="0">
                <a:solidFill>
                  <a:srgbClr val="FFFFFF"/>
                </a:solidFill>
                <a:latin typeface="Century Gothic"/>
                <a:cs typeface="Century Gothic"/>
              </a:rPr>
              <a:t>311 Reactions to</a:t>
            </a:r>
            <a:r>
              <a:rPr spc="-4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pc="-5" dirty="0">
                <a:solidFill>
                  <a:srgbClr val="FFFFFF"/>
                </a:solidFill>
                <a:latin typeface="Century Gothic"/>
                <a:cs typeface="Century Gothic"/>
              </a:rPr>
              <a:t>posts</a:t>
            </a:r>
            <a:endParaRPr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12700">
              <a:spcBef>
                <a:spcPts val="994"/>
              </a:spcBef>
              <a:tabLst>
                <a:tab pos="354965" algn="l"/>
              </a:tabLst>
            </a:pPr>
            <a:r>
              <a:rPr sz="1400" spc="-10" dirty="0">
                <a:solidFill>
                  <a:srgbClr val="ACD333"/>
                </a:solidFill>
                <a:latin typeface="Wingdings 3"/>
                <a:cs typeface="Wingdings 3"/>
              </a:rPr>
              <a:t></a:t>
            </a:r>
            <a:r>
              <a:rPr sz="1400" spc="-10" dirty="0">
                <a:solidFill>
                  <a:srgbClr val="ACD333"/>
                </a:solidFill>
                <a:latin typeface="Times New Roman"/>
                <a:cs typeface="Times New Roman"/>
              </a:rPr>
              <a:t>	</a:t>
            </a:r>
            <a:r>
              <a:rPr spc="-5" dirty="0">
                <a:solidFill>
                  <a:srgbClr val="FFFFFF"/>
                </a:solidFill>
                <a:latin typeface="Century Gothic"/>
                <a:cs typeface="Century Gothic"/>
              </a:rPr>
              <a:t>87</a:t>
            </a:r>
            <a:r>
              <a:rPr spc="-9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pc="-5" dirty="0">
                <a:solidFill>
                  <a:srgbClr val="FFFFFF"/>
                </a:solidFill>
                <a:latin typeface="Century Gothic"/>
                <a:cs typeface="Century Gothic"/>
              </a:rPr>
              <a:t>Comments</a:t>
            </a:r>
            <a:endParaRPr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12700">
              <a:spcBef>
                <a:spcPts val="995"/>
              </a:spcBef>
              <a:tabLst>
                <a:tab pos="354965" algn="l"/>
              </a:tabLst>
            </a:pPr>
            <a:r>
              <a:rPr sz="1400" spc="-10" dirty="0">
                <a:solidFill>
                  <a:srgbClr val="ACD333"/>
                </a:solidFill>
                <a:latin typeface="Wingdings 3"/>
                <a:cs typeface="Wingdings 3"/>
              </a:rPr>
              <a:t></a:t>
            </a:r>
            <a:r>
              <a:rPr sz="1400" spc="-10" dirty="0">
                <a:solidFill>
                  <a:srgbClr val="ACD333"/>
                </a:solidFill>
                <a:latin typeface="Times New Roman"/>
                <a:cs typeface="Times New Roman"/>
              </a:rPr>
              <a:t>	</a:t>
            </a:r>
            <a:r>
              <a:rPr spc="-5" dirty="0">
                <a:solidFill>
                  <a:srgbClr val="FFFFFF"/>
                </a:solidFill>
                <a:latin typeface="Century Gothic"/>
                <a:cs typeface="Century Gothic"/>
              </a:rPr>
              <a:t>70</a:t>
            </a:r>
            <a:r>
              <a:rPr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pc="-10" dirty="0">
                <a:solidFill>
                  <a:srgbClr val="FFFFFF"/>
                </a:solidFill>
                <a:latin typeface="Century Gothic"/>
                <a:cs typeface="Century Gothic"/>
              </a:rPr>
              <a:t>Shares</a:t>
            </a:r>
            <a:endParaRPr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12700">
              <a:spcBef>
                <a:spcPts val="1005"/>
              </a:spcBef>
              <a:tabLst>
                <a:tab pos="354965" algn="l"/>
              </a:tabLst>
            </a:pPr>
            <a:r>
              <a:rPr sz="1400" spc="30" dirty="0">
                <a:solidFill>
                  <a:srgbClr val="ACD333"/>
                </a:solidFill>
                <a:latin typeface="Wingdings 3"/>
                <a:cs typeface="Wingdings 3"/>
              </a:rPr>
              <a:t></a:t>
            </a:r>
            <a:r>
              <a:rPr sz="1400" spc="30" dirty="0">
                <a:solidFill>
                  <a:srgbClr val="ACD333"/>
                </a:solidFill>
                <a:latin typeface="Times New Roman"/>
                <a:cs typeface="Times New Roman"/>
              </a:rPr>
              <a:t>	</a:t>
            </a:r>
            <a:r>
              <a:rPr spc="-5" dirty="0">
                <a:solidFill>
                  <a:srgbClr val="FFFFFF"/>
                </a:solidFill>
                <a:latin typeface="Century Gothic"/>
                <a:cs typeface="Century Gothic"/>
              </a:rPr>
              <a:t>33</a:t>
            </a:r>
            <a:r>
              <a:rPr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>
                <a:solidFill>
                  <a:srgbClr val="FFFFFF"/>
                </a:solidFill>
                <a:latin typeface="Century Gothic"/>
                <a:cs typeface="Century Gothic"/>
              </a:rPr>
              <a:t>Clicks</a:t>
            </a:r>
            <a:endParaRPr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355600" marR="5080" indent="-342900">
              <a:spcBef>
                <a:spcPts val="990"/>
              </a:spcBef>
              <a:tabLst>
                <a:tab pos="354965" algn="l"/>
              </a:tabLst>
            </a:pPr>
            <a:r>
              <a:rPr sz="1400" spc="-10" dirty="0">
                <a:solidFill>
                  <a:srgbClr val="ACD333"/>
                </a:solidFill>
                <a:latin typeface="Wingdings 3"/>
                <a:cs typeface="Wingdings 3"/>
              </a:rPr>
              <a:t></a:t>
            </a:r>
            <a:r>
              <a:rPr sz="1400" spc="-10" dirty="0">
                <a:solidFill>
                  <a:srgbClr val="ACD333"/>
                </a:solidFill>
                <a:latin typeface="Times New Roman"/>
                <a:cs typeface="Times New Roman"/>
              </a:rPr>
              <a:t>	</a:t>
            </a:r>
            <a:r>
              <a:rPr spc="-5" dirty="0">
                <a:solidFill>
                  <a:srgbClr val="FFFFFF"/>
                </a:solidFill>
                <a:latin typeface="Century Gothic"/>
                <a:cs typeface="Century Gothic"/>
              </a:rPr>
              <a:t>Topics: </a:t>
            </a:r>
            <a:r>
              <a:rPr spc="5" dirty="0">
                <a:solidFill>
                  <a:srgbClr val="FFFFFF"/>
                </a:solidFill>
                <a:latin typeface="Century Gothic"/>
                <a:cs typeface="Century Gothic"/>
              </a:rPr>
              <a:t>Illicit </a:t>
            </a:r>
            <a:r>
              <a:rPr spc="-5" dirty="0">
                <a:solidFill>
                  <a:srgbClr val="FFFFFF"/>
                </a:solidFill>
                <a:latin typeface="Century Gothic"/>
                <a:cs typeface="Century Gothic"/>
              </a:rPr>
              <a:t>Discharge,</a:t>
            </a:r>
            <a:r>
              <a:rPr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pc="-5" dirty="0">
                <a:solidFill>
                  <a:srgbClr val="FFFFFF"/>
                </a:solidFill>
                <a:latin typeface="Century Gothic"/>
                <a:cs typeface="Century Gothic"/>
              </a:rPr>
              <a:t>Scoop</a:t>
            </a:r>
            <a:r>
              <a:rPr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pc="-10" dirty="0">
                <a:solidFill>
                  <a:srgbClr val="FFFFFF"/>
                </a:solidFill>
                <a:latin typeface="Century Gothic"/>
                <a:cs typeface="Century Gothic"/>
              </a:rPr>
              <a:t>the </a:t>
            </a:r>
            <a:r>
              <a:rPr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pc="-5" dirty="0">
                <a:solidFill>
                  <a:srgbClr val="FFFFFF"/>
                </a:solidFill>
                <a:latin typeface="Century Gothic"/>
                <a:cs typeface="Century Gothic"/>
              </a:rPr>
              <a:t>Poop, project</a:t>
            </a:r>
            <a:r>
              <a:rPr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pc="-10" dirty="0">
                <a:solidFill>
                  <a:srgbClr val="FFFFFF"/>
                </a:solidFill>
                <a:latin typeface="Century Gothic"/>
                <a:cs typeface="Century Gothic"/>
              </a:rPr>
              <a:t>updates</a:t>
            </a:r>
            <a:endParaRPr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25129" y="641201"/>
            <a:ext cx="2632710" cy="384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dirty="0">
                <a:solidFill>
                  <a:srgbClr val="ACD333"/>
                </a:solidFill>
                <a:latin typeface="Century Gothic"/>
                <a:cs typeface="Century Gothic"/>
              </a:rPr>
              <a:t>Most </a:t>
            </a:r>
            <a:r>
              <a:rPr sz="2400" spc="-5" dirty="0">
                <a:solidFill>
                  <a:srgbClr val="ACD333"/>
                </a:solidFill>
                <a:latin typeface="Century Gothic"/>
                <a:cs typeface="Century Gothic"/>
              </a:rPr>
              <a:t>Popular</a:t>
            </a:r>
            <a:r>
              <a:rPr sz="2400" spc="-65" dirty="0">
                <a:solidFill>
                  <a:srgbClr val="ACD333"/>
                </a:solidFill>
                <a:latin typeface="Century Gothic"/>
                <a:cs typeface="Century Gothic"/>
              </a:rPr>
              <a:t> </a:t>
            </a:r>
            <a:r>
              <a:rPr sz="2400" spc="-5" dirty="0">
                <a:solidFill>
                  <a:srgbClr val="ACD333"/>
                </a:solidFill>
                <a:latin typeface="Century Gothic"/>
                <a:cs typeface="Century Gothic"/>
              </a:rPr>
              <a:t>Post</a:t>
            </a:r>
            <a:endParaRPr sz="240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45936" y="1187196"/>
            <a:ext cx="5405627" cy="539038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41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2052" y="430664"/>
            <a:ext cx="4371975" cy="1031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5" dirty="0"/>
              <a:t>Twitter</a:t>
            </a: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2400" spc="-5" dirty="0"/>
              <a:t>(January </a:t>
            </a:r>
            <a:r>
              <a:rPr sz="2400" dirty="0"/>
              <a:t>1, </a:t>
            </a:r>
            <a:r>
              <a:rPr sz="2400" spc="-5" dirty="0"/>
              <a:t>2019-Feb15,</a:t>
            </a:r>
            <a:r>
              <a:rPr sz="2400" spc="-75" dirty="0"/>
              <a:t> </a:t>
            </a:r>
            <a:r>
              <a:rPr sz="2400" dirty="0"/>
              <a:t>2019)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1182052" y="2063782"/>
            <a:ext cx="4094479" cy="30638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dirty="0">
                <a:solidFill>
                  <a:srgbClr val="ACD333"/>
                </a:solidFill>
                <a:latin typeface="Century Gothic"/>
                <a:cs typeface="Century Gothic"/>
              </a:rPr>
              <a:t>Overview</a:t>
            </a:r>
            <a:endParaRPr sz="24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12700">
              <a:spcBef>
                <a:spcPts val="990"/>
              </a:spcBef>
              <a:tabLst>
                <a:tab pos="354965" algn="l"/>
              </a:tabLst>
            </a:pPr>
            <a:r>
              <a:rPr sz="1400" spc="30" dirty="0">
                <a:solidFill>
                  <a:srgbClr val="ACD333"/>
                </a:solidFill>
                <a:latin typeface="Wingdings 3"/>
                <a:cs typeface="Wingdings 3"/>
              </a:rPr>
              <a:t></a:t>
            </a:r>
            <a:r>
              <a:rPr sz="1400" spc="30" dirty="0">
                <a:solidFill>
                  <a:srgbClr val="ACD333"/>
                </a:solidFill>
                <a:latin typeface="Times New Roman"/>
                <a:cs typeface="Times New Roman"/>
              </a:rPr>
              <a:t>	</a:t>
            </a:r>
            <a:r>
              <a:rPr dirty="0">
                <a:solidFill>
                  <a:srgbClr val="FFFFFF"/>
                </a:solidFill>
                <a:latin typeface="Century Gothic"/>
                <a:cs typeface="Century Gothic"/>
              </a:rPr>
              <a:t>9</a:t>
            </a:r>
            <a:r>
              <a:rPr spc="-10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pc="-5" dirty="0">
                <a:solidFill>
                  <a:srgbClr val="FFFFFF"/>
                </a:solidFill>
                <a:latin typeface="Century Gothic"/>
                <a:cs typeface="Century Gothic"/>
              </a:rPr>
              <a:t>Messages</a:t>
            </a:r>
            <a:endParaRPr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12700">
              <a:spcBef>
                <a:spcPts val="990"/>
              </a:spcBef>
              <a:tabLst>
                <a:tab pos="354965" algn="l"/>
              </a:tabLst>
            </a:pPr>
            <a:r>
              <a:rPr sz="1400" spc="30" dirty="0">
                <a:solidFill>
                  <a:srgbClr val="ACD333"/>
                </a:solidFill>
                <a:latin typeface="Wingdings 3"/>
                <a:cs typeface="Wingdings 3"/>
              </a:rPr>
              <a:t></a:t>
            </a:r>
            <a:r>
              <a:rPr sz="1400" spc="30" dirty="0">
                <a:solidFill>
                  <a:srgbClr val="ACD333"/>
                </a:solidFill>
                <a:latin typeface="Times New Roman"/>
                <a:cs typeface="Times New Roman"/>
              </a:rPr>
              <a:t>	</a:t>
            </a:r>
            <a:r>
              <a:rPr spc="-10" dirty="0">
                <a:solidFill>
                  <a:srgbClr val="FFFFFF"/>
                </a:solidFill>
                <a:latin typeface="Century Gothic"/>
                <a:cs typeface="Century Gothic"/>
              </a:rPr>
              <a:t>13,129</a:t>
            </a:r>
            <a:r>
              <a:rPr spc="-4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>
                <a:solidFill>
                  <a:srgbClr val="FFFFFF"/>
                </a:solidFill>
                <a:latin typeface="Century Gothic"/>
                <a:cs typeface="Century Gothic"/>
              </a:rPr>
              <a:t>Impressions</a:t>
            </a:r>
            <a:endParaRPr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12700">
              <a:spcBef>
                <a:spcPts val="990"/>
              </a:spcBef>
              <a:tabLst>
                <a:tab pos="354965" algn="l"/>
              </a:tabLst>
            </a:pPr>
            <a:r>
              <a:rPr sz="1400" spc="30" dirty="0">
                <a:solidFill>
                  <a:srgbClr val="ACD333"/>
                </a:solidFill>
                <a:latin typeface="Wingdings 3"/>
                <a:cs typeface="Wingdings 3"/>
              </a:rPr>
              <a:t></a:t>
            </a:r>
            <a:r>
              <a:rPr sz="1400" spc="30" dirty="0">
                <a:solidFill>
                  <a:srgbClr val="ACD333"/>
                </a:solidFill>
                <a:latin typeface="Times New Roman"/>
                <a:cs typeface="Times New Roman"/>
              </a:rPr>
              <a:t>	</a:t>
            </a:r>
            <a:r>
              <a:rPr spc="-5" dirty="0">
                <a:solidFill>
                  <a:srgbClr val="FFFFFF"/>
                </a:solidFill>
                <a:latin typeface="Century Gothic"/>
                <a:cs typeface="Century Gothic"/>
              </a:rPr>
              <a:t>64</a:t>
            </a:r>
            <a:r>
              <a:rPr spc="-9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>
                <a:solidFill>
                  <a:srgbClr val="FFFFFF"/>
                </a:solidFill>
                <a:latin typeface="Century Gothic"/>
                <a:cs typeface="Century Gothic"/>
              </a:rPr>
              <a:t>Likes</a:t>
            </a:r>
            <a:endParaRPr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12700">
              <a:spcBef>
                <a:spcPts val="1005"/>
              </a:spcBef>
              <a:tabLst>
                <a:tab pos="354965" algn="l"/>
              </a:tabLst>
            </a:pPr>
            <a:r>
              <a:rPr sz="1400" spc="30" dirty="0">
                <a:solidFill>
                  <a:srgbClr val="ACD333"/>
                </a:solidFill>
                <a:latin typeface="Wingdings 3"/>
                <a:cs typeface="Wingdings 3"/>
              </a:rPr>
              <a:t></a:t>
            </a:r>
            <a:r>
              <a:rPr sz="1400" spc="30" dirty="0">
                <a:solidFill>
                  <a:srgbClr val="ACD333"/>
                </a:solidFill>
                <a:latin typeface="Times New Roman"/>
                <a:cs typeface="Times New Roman"/>
              </a:rPr>
              <a:t>	</a:t>
            </a:r>
            <a:r>
              <a:rPr spc="-5" dirty="0">
                <a:solidFill>
                  <a:srgbClr val="FFFFFF"/>
                </a:solidFill>
                <a:latin typeface="Century Gothic"/>
                <a:cs typeface="Century Gothic"/>
              </a:rPr>
              <a:t>16</a:t>
            </a:r>
            <a:r>
              <a:rPr spc="-6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pc="-10" dirty="0">
                <a:solidFill>
                  <a:srgbClr val="FFFFFF"/>
                </a:solidFill>
                <a:latin typeface="Century Gothic"/>
                <a:cs typeface="Century Gothic"/>
              </a:rPr>
              <a:t>Retweets</a:t>
            </a:r>
            <a:endParaRPr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12700">
              <a:spcBef>
                <a:spcPts val="994"/>
              </a:spcBef>
              <a:tabLst>
                <a:tab pos="354965" algn="l"/>
              </a:tabLst>
            </a:pPr>
            <a:r>
              <a:rPr sz="1400" spc="-10" dirty="0">
                <a:solidFill>
                  <a:srgbClr val="ACD333"/>
                </a:solidFill>
                <a:latin typeface="Wingdings 3"/>
                <a:cs typeface="Wingdings 3"/>
              </a:rPr>
              <a:t></a:t>
            </a:r>
            <a:r>
              <a:rPr sz="1400" spc="-10" dirty="0">
                <a:solidFill>
                  <a:srgbClr val="ACD333"/>
                </a:solidFill>
                <a:latin typeface="Times New Roman"/>
                <a:cs typeface="Times New Roman"/>
              </a:rPr>
              <a:t>	</a:t>
            </a:r>
            <a:r>
              <a:rPr spc="-5" dirty="0">
                <a:solidFill>
                  <a:srgbClr val="FFFFFF"/>
                </a:solidFill>
                <a:latin typeface="Century Gothic"/>
                <a:cs typeface="Century Gothic"/>
              </a:rPr>
              <a:t>16</a:t>
            </a:r>
            <a:r>
              <a:rPr spc="-7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dirty="0">
                <a:solidFill>
                  <a:srgbClr val="FFFFFF"/>
                </a:solidFill>
                <a:latin typeface="Century Gothic"/>
                <a:cs typeface="Century Gothic"/>
              </a:rPr>
              <a:t>Clicks</a:t>
            </a:r>
            <a:endParaRPr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355600" marR="5080" indent="-342900">
              <a:spcBef>
                <a:spcPts val="995"/>
              </a:spcBef>
              <a:tabLst>
                <a:tab pos="354965" algn="l"/>
              </a:tabLst>
            </a:pPr>
            <a:r>
              <a:rPr sz="1400" spc="-10" dirty="0">
                <a:solidFill>
                  <a:srgbClr val="ACD333"/>
                </a:solidFill>
                <a:latin typeface="Wingdings 3"/>
                <a:cs typeface="Wingdings 3"/>
              </a:rPr>
              <a:t></a:t>
            </a:r>
            <a:r>
              <a:rPr sz="1400" spc="-10" dirty="0">
                <a:solidFill>
                  <a:srgbClr val="ACD333"/>
                </a:solidFill>
                <a:latin typeface="Times New Roman"/>
                <a:cs typeface="Times New Roman"/>
              </a:rPr>
              <a:t>	</a:t>
            </a:r>
            <a:r>
              <a:rPr spc="-5" dirty="0">
                <a:solidFill>
                  <a:srgbClr val="FFFFFF"/>
                </a:solidFill>
                <a:latin typeface="Century Gothic"/>
                <a:cs typeface="Century Gothic"/>
              </a:rPr>
              <a:t>Topics: </a:t>
            </a:r>
            <a:r>
              <a:rPr spc="5" dirty="0">
                <a:solidFill>
                  <a:srgbClr val="FFFFFF"/>
                </a:solidFill>
                <a:latin typeface="Century Gothic"/>
                <a:cs typeface="Century Gothic"/>
              </a:rPr>
              <a:t>Illicit </a:t>
            </a:r>
            <a:r>
              <a:rPr spc="-5" dirty="0">
                <a:solidFill>
                  <a:srgbClr val="FFFFFF"/>
                </a:solidFill>
                <a:latin typeface="Century Gothic"/>
                <a:cs typeface="Century Gothic"/>
              </a:rPr>
              <a:t>Discharge,</a:t>
            </a:r>
            <a:r>
              <a:rPr spc="-8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pc="-5" dirty="0">
                <a:solidFill>
                  <a:srgbClr val="FFFFFF"/>
                </a:solidFill>
                <a:latin typeface="Century Gothic"/>
                <a:cs typeface="Century Gothic"/>
              </a:rPr>
              <a:t>Scoop</a:t>
            </a:r>
            <a:r>
              <a:rPr spc="-2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pc="-10" dirty="0">
                <a:solidFill>
                  <a:srgbClr val="FFFFFF"/>
                </a:solidFill>
                <a:latin typeface="Century Gothic"/>
                <a:cs typeface="Century Gothic"/>
              </a:rPr>
              <a:t>the </a:t>
            </a:r>
            <a:r>
              <a:rPr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pc="-5" dirty="0">
                <a:solidFill>
                  <a:srgbClr val="FFFFFF"/>
                </a:solidFill>
                <a:latin typeface="Century Gothic"/>
                <a:cs typeface="Century Gothic"/>
              </a:rPr>
              <a:t>Poop, project</a:t>
            </a:r>
            <a:r>
              <a:rPr spc="-5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pc="-10" dirty="0">
                <a:solidFill>
                  <a:srgbClr val="FFFFFF"/>
                </a:solidFill>
                <a:latin typeface="Century Gothic"/>
                <a:cs typeface="Century Gothic"/>
              </a:rPr>
              <a:t>updates</a:t>
            </a:r>
            <a:endParaRPr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25129" y="641201"/>
            <a:ext cx="2912110" cy="384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sz="2400" dirty="0">
                <a:solidFill>
                  <a:srgbClr val="ACD333"/>
                </a:solidFill>
                <a:latin typeface="Century Gothic"/>
                <a:cs typeface="Century Gothic"/>
              </a:rPr>
              <a:t>Most </a:t>
            </a:r>
            <a:r>
              <a:rPr sz="2400" spc="-5" dirty="0">
                <a:solidFill>
                  <a:srgbClr val="ACD333"/>
                </a:solidFill>
                <a:latin typeface="Century Gothic"/>
                <a:cs typeface="Century Gothic"/>
              </a:rPr>
              <a:t>Popular</a:t>
            </a:r>
            <a:r>
              <a:rPr sz="2400" spc="-75" dirty="0">
                <a:solidFill>
                  <a:srgbClr val="ACD333"/>
                </a:solidFill>
                <a:latin typeface="Century Gothic"/>
                <a:cs typeface="Century Gothic"/>
              </a:rPr>
              <a:t> </a:t>
            </a:r>
            <a:r>
              <a:rPr sz="2400" spc="-5" dirty="0">
                <a:solidFill>
                  <a:srgbClr val="ACD333"/>
                </a:solidFill>
                <a:latin typeface="Century Gothic"/>
                <a:cs typeface="Century Gothic"/>
              </a:rPr>
              <a:t>Tweet</a:t>
            </a:r>
            <a:endParaRPr sz="240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470904" y="1097280"/>
            <a:ext cx="3700271" cy="55961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456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2052" y="430664"/>
            <a:ext cx="9827895" cy="646331"/>
          </a:xfrm>
        </p:spPr>
        <p:txBody>
          <a:bodyPr/>
          <a:lstStyle/>
          <a:p>
            <a:r>
              <a:rPr lang="en-US" dirty="0" smtClean="0"/>
              <a:t>Educational Outreach</a:t>
            </a:r>
            <a:endParaRPr lang="en-US" dirty="0"/>
          </a:p>
        </p:txBody>
      </p:sp>
      <p:sp>
        <p:nvSpPr>
          <p:cNvPr id="4" name="object 3"/>
          <p:cNvSpPr txBox="1"/>
          <p:nvPr/>
        </p:nvSpPr>
        <p:spPr>
          <a:xfrm>
            <a:off x="1182052" y="2063782"/>
            <a:ext cx="4949327" cy="19902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/>
            <a:r>
              <a:rPr lang="en-US" sz="2400" dirty="0" smtClean="0">
                <a:solidFill>
                  <a:srgbClr val="ACD333"/>
                </a:solidFill>
                <a:latin typeface="Century Gothic"/>
                <a:cs typeface="Century Gothic"/>
              </a:rPr>
              <a:t>2018 </a:t>
            </a:r>
            <a:r>
              <a:rPr sz="2400" dirty="0" smtClean="0">
                <a:solidFill>
                  <a:srgbClr val="ACD333"/>
                </a:solidFill>
                <a:latin typeface="Century Gothic"/>
                <a:cs typeface="Century Gothic"/>
              </a:rPr>
              <a:t>Overview</a:t>
            </a:r>
            <a:endParaRPr sz="2400"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12700">
              <a:spcBef>
                <a:spcPts val="990"/>
              </a:spcBef>
              <a:tabLst>
                <a:tab pos="354965" algn="l"/>
              </a:tabLst>
            </a:pPr>
            <a:r>
              <a:rPr sz="1400" spc="30" dirty="0">
                <a:solidFill>
                  <a:srgbClr val="ACD333"/>
                </a:solidFill>
                <a:latin typeface="Wingdings 3"/>
                <a:cs typeface="Wingdings 3"/>
              </a:rPr>
              <a:t></a:t>
            </a:r>
            <a:r>
              <a:rPr sz="1400" spc="30" dirty="0">
                <a:solidFill>
                  <a:srgbClr val="ACD333"/>
                </a:solidFill>
                <a:latin typeface="Times New Roman"/>
                <a:cs typeface="Times New Roman"/>
              </a:rPr>
              <a:t>	</a:t>
            </a:r>
            <a:r>
              <a:rPr lang="en-US" dirty="0" smtClean="0">
                <a:solidFill>
                  <a:srgbClr val="FFFFFF"/>
                </a:solidFill>
                <a:latin typeface="Century Gothic"/>
                <a:cs typeface="Century Gothic"/>
              </a:rPr>
              <a:t>Runoff and Flood Messaging</a:t>
            </a:r>
            <a:r>
              <a:rPr spc="-100" dirty="0" smtClean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endParaRPr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12700">
              <a:spcBef>
                <a:spcPts val="990"/>
              </a:spcBef>
              <a:tabLst>
                <a:tab pos="354965" algn="l"/>
              </a:tabLst>
            </a:pPr>
            <a:r>
              <a:rPr sz="1400" spc="30" dirty="0">
                <a:solidFill>
                  <a:srgbClr val="ACD333"/>
                </a:solidFill>
                <a:latin typeface="Wingdings 3"/>
                <a:cs typeface="Wingdings 3"/>
              </a:rPr>
              <a:t></a:t>
            </a:r>
            <a:r>
              <a:rPr sz="1400" spc="30" dirty="0">
                <a:solidFill>
                  <a:srgbClr val="ACD333"/>
                </a:solidFill>
                <a:latin typeface="Times New Roman"/>
                <a:cs typeface="Times New Roman"/>
              </a:rPr>
              <a:t>	</a:t>
            </a:r>
            <a:r>
              <a:rPr lang="en-US" spc="-10" dirty="0" smtClean="0">
                <a:solidFill>
                  <a:srgbClr val="FFFFFF"/>
                </a:solidFill>
                <a:latin typeface="Century Gothic"/>
                <a:cs typeface="Century Gothic"/>
              </a:rPr>
              <a:t>4,244 Children Reached</a:t>
            </a:r>
            <a:endParaRPr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12700">
              <a:spcBef>
                <a:spcPts val="990"/>
              </a:spcBef>
              <a:tabLst>
                <a:tab pos="354965" algn="l"/>
              </a:tabLst>
            </a:pPr>
            <a:r>
              <a:rPr sz="1400" spc="30" dirty="0">
                <a:solidFill>
                  <a:srgbClr val="ACD333"/>
                </a:solidFill>
                <a:latin typeface="Wingdings 3"/>
                <a:cs typeface="Wingdings 3"/>
              </a:rPr>
              <a:t></a:t>
            </a:r>
            <a:r>
              <a:rPr sz="1400" spc="30" dirty="0">
                <a:solidFill>
                  <a:srgbClr val="ACD333"/>
                </a:solidFill>
                <a:latin typeface="Times New Roman"/>
                <a:cs typeface="Times New Roman"/>
              </a:rPr>
              <a:t>	</a:t>
            </a:r>
            <a:r>
              <a:rPr lang="en-US" spc="-5" dirty="0" smtClean="0">
                <a:solidFill>
                  <a:srgbClr val="FFFFFF"/>
                </a:solidFill>
                <a:latin typeface="Century Gothic"/>
                <a:cs typeface="Century Gothic"/>
              </a:rPr>
              <a:t>35 Schools</a:t>
            </a:r>
            <a:endParaRPr dirty="0">
              <a:solidFill>
                <a:prstClr val="black"/>
              </a:solidFill>
              <a:latin typeface="Century Gothic"/>
              <a:cs typeface="Century Gothic"/>
            </a:endParaRPr>
          </a:p>
          <a:p>
            <a:pPr marL="12700">
              <a:spcBef>
                <a:spcPts val="1005"/>
              </a:spcBef>
              <a:tabLst>
                <a:tab pos="354965" algn="l"/>
              </a:tabLst>
            </a:pPr>
            <a:r>
              <a:rPr sz="1400" spc="30" dirty="0">
                <a:solidFill>
                  <a:srgbClr val="ACD333"/>
                </a:solidFill>
                <a:latin typeface="Wingdings 3"/>
                <a:cs typeface="Wingdings 3"/>
              </a:rPr>
              <a:t></a:t>
            </a:r>
            <a:r>
              <a:rPr sz="1400" spc="30" dirty="0">
                <a:solidFill>
                  <a:srgbClr val="ACD333"/>
                </a:solidFill>
                <a:latin typeface="Times New Roman"/>
                <a:cs typeface="Times New Roman"/>
              </a:rPr>
              <a:t>	</a:t>
            </a:r>
            <a:r>
              <a:rPr lang="en-US" spc="-5" dirty="0" smtClean="0">
                <a:solidFill>
                  <a:srgbClr val="FFFFFF"/>
                </a:solidFill>
                <a:latin typeface="Century Gothic"/>
                <a:cs typeface="Century Gothic"/>
              </a:rPr>
              <a:t>Other Events – Children’s Water Festival</a:t>
            </a:r>
            <a:endParaRPr dirty="0">
              <a:solidFill>
                <a:prstClr val="black"/>
              </a:solidFill>
              <a:latin typeface="Century Gothic"/>
              <a:cs typeface="Century Gothic"/>
            </a:endParaRPr>
          </a:p>
        </p:txBody>
      </p:sp>
      <p:pic>
        <p:nvPicPr>
          <p:cNvPr id="3074" name="Picture 2" descr="C:\Users\tbiolchini\AppData\Local\Microsoft\Windows\Temporary Internet Files\Content.Outlook\A121R6QF\2018 Pikes Peak Children's Water Festival (1)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472" y="1037903"/>
            <a:ext cx="3976472" cy="562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biolchini\AppData\Local\Microsoft\Windows\Temporary Internet Files\Content.Outlook\A121R6QF\40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69" y="4337488"/>
            <a:ext cx="2230960" cy="2324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043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006" y="27426"/>
            <a:ext cx="8674869" cy="6830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964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73290"/>
            <a:ext cx="10515600" cy="459467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/>
              <a:t>TABOR Project Example - Teal Court</a:t>
            </a:r>
            <a:endParaRPr lang="en-US" sz="2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966788"/>
            <a:ext cx="5097462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tbiolchini\AppData\Local\Microsoft\Windows\Temporary Internet Files\Content.Outlook\A121R6QF\IMG_0111 (3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" y="771821"/>
            <a:ext cx="6161797" cy="423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tbiolchini\AppData\Local\Microsoft\Windows\Temporary Internet Files\Content.Outlook\A121R6QF\IMG_2987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193" y="2192109"/>
            <a:ext cx="6185807" cy="463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466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biolchini\AppData\Local\Microsoft\Windows\Temporary Internet Files\Content.Outlook\A121R6QF\IMG_6646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7064828" cy="529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tbiolchini\AppData\Local\Microsoft\Windows\Temporary Internet Files\Content.Outlook\A121R6QF\IMG_6647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1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9471" y="5510893"/>
            <a:ext cx="43102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House Design</a:t>
            </a:r>
          </a:p>
          <a:p>
            <a:r>
              <a:rPr lang="en-US" dirty="0" smtClean="0"/>
              <a:t>On-Call Contractors List  - Low Bid Selection</a:t>
            </a:r>
          </a:p>
          <a:p>
            <a:r>
              <a:rPr lang="en-US" dirty="0" smtClean="0"/>
              <a:t>Total Cost: $138,359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899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49274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/>
              <a:t>IGA Project Example - Sand Creek South of Platte</a:t>
            </a:r>
            <a:endParaRPr lang="en-US" sz="2000" b="1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24248"/>
            <a:ext cx="5906166" cy="4708771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614" y="3335628"/>
            <a:ext cx="6409386" cy="35223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37020" y="1279715"/>
            <a:ext cx="41381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FEMA Grant Funded</a:t>
            </a:r>
          </a:p>
          <a:p>
            <a:r>
              <a:rPr lang="en-US" dirty="0" smtClean="0"/>
              <a:t>Open Solicitation Design and Construction</a:t>
            </a:r>
          </a:p>
          <a:p>
            <a:r>
              <a:rPr lang="en-US" dirty="0" smtClean="0"/>
              <a:t>Total Cost: $5.7M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504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_2016 Projects\2016-306 American the Beautiful Park Detention Pond\05 Project Photos\After-Construction\20180521_1152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884" y="3057122"/>
            <a:ext cx="6757115" cy="380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_2016 Projects\2016-306 American the Beautiful Park Detention Pond\05 Project Photos\Pre-Construction\2017-10-31\20171031_1454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84213" cy="330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sz="2000" b="1" dirty="0" smtClean="0"/>
              <a:t>IGA Project Example – ATB Park Detention Pond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36715" y="4421926"/>
            <a:ext cx="4257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On-Call Design</a:t>
            </a:r>
          </a:p>
          <a:p>
            <a:r>
              <a:rPr lang="en-US" dirty="0" smtClean="0"/>
              <a:t>On-Call Contractors List - Low Bid Selection</a:t>
            </a:r>
          </a:p>
          <a:p>
            <a:r>
              <a:rPr lang="en-US" dirty="0" smtClean="0"/>
              <a:t>Total Cost: $464,484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203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:\_2018 Projects\2018-318 Pine Creek Outfall Repair\05 Project Photos\IMG_02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2390"/>
            <a:ext cx="6259484" cy="469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46512" y="231428"/>
            <a:ext cx="10515600" cy="540962"/>
          </a:xfrm>
        </p:spPr>
        <p:txBody>
          <a:bodyPr>
            <a:normAutofit/>
          </a:bodyPr>
          <a:lstStyle/>
          <a:p>
            <a:pPr algn="ctr"/>
            <a:r>
              <a:rPr lang="en-US" sz="2000" b="1" dirty="0" smtClean="0"/>
              <a:t>Emergency Project Example – Willowglen Outfall into Pine Creek</a:t>
            </a:r>
            <a:endParaRPr lang="en-US" sz="2000" b="1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1" y="778287"/>
            <a:ext cx="5974080" cy="60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0911" y="5677147"/>
            <a:ext cx="42573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House Design</a:t>
            </a:r>
          </a:p>
          <a:p>
            <a:r>
              <a:rPr lang="en-US" dirty="0" smtClean="0"/>
              <a:t>On-Call Contractors List - Low Bid Selection</a:t>
            </a:r>
          </a:p>
          <a:p>
            <a:r>
              <a:rPr lang="en-US" dirty="0" smtClean="0"/>
              <a:t>Total Cost: $57,230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95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41B0B-13D3-49E4-AF0E-1A60A69993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651000" y="0"/>
            <a:ext cx="7315200" cy="757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2018 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YTD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Financial 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Overview (preliminary)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099" y="4046482"/>
            <a:ext cx="5707912" cy="25278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099" y="835678"/>
            <a:ext cx="5689156" cy="302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9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7053"/>
          </a:xfrm>
        </p:spPr>
        <p:txBody>
          <a:bodyPr/>
          <a:lstStyle/>
          <a:p>
            <a:pPr algn="ctr"/>
            <a:r>
              <a:rPr lang="en-US" dirty="0" smtClean="0"/>
              <a:t>Emergency Project Prioritization - $200K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6057" y="1716430"/>
            <a:ext cx="987878" cy="56140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VS.</a:t>
            </a:r>
            <a:endParaRPr lang="en-US" dirty="0"/>
          </a:p>
        </p:txBody>
      </p:sp>
      <p:pic>
        <p:nvPicPr>
          <p:cNvPr id="6146" name="Picture 2" descr="Z:\_2018 Projects\2018-330 Constitution and Oriole\05 Project Photos\IMG_65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187"/>
            <a:ext cx="4287611" cy="571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986" y="2375658"/>
            <a:ext cx="7571014" cy="4482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3880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187779"/>
            <a:ext cx="10515600" cy="726621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Emergency Project Prioritization - $100K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45911"/>
            <a:ext cx="4441371" cy="602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23114" y="3216727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VS.</a:t>
            </a:r>
            <a:endParaRPr lang="en-US" sz="36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440" y="805178"/>
            <a:ext cx="4856560" cy="6052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5503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4598"/>
            <a:ext cx="6020128" cy="5963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265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Emergency Project Prioritization - $20K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6473" y="821318"/>
            <a:ext cx="4068358" cy="603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91498" y="3002680"/>
            <a:ext cx="642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75040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441B0B-13D3-49E4-AF0E-1A60A699934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524000" y="0"/>
            <a:ext cx="73152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0148026"/>
              </p:ext>
            </p:extLst>
          </p:nvPr>
        </p:nvGraphicFramePr>
        <p:xfrm>
          <a:off x="1524000" y="1524002"/>
          <a:ext cx="8629649" cy="4819647"/>
        </p:xfrm>
        <a:graphic>
          <a:graphicData uri="http://schemas.openxmlformats.org/drawingml/2006/table">
            <a:tbl>
              <a:tblPr/>
              <a:tblGrid>
                <a:gridCol w="2859116">
                  <a:extLst>
                    <a:ext uri="{9D8B030D-6E8A-4147-A177-3AD203B41FA5}">
                      <a16:colId xmlns="" xmlns:a16="http://schemas.microsoft.com/office/drawing/2014/main" val="289667448"/>
                    </a:ext>
                  </a:extLst>
                </a:gridCol>
                <a:gridCol w="1708496">
                  <a:extLst>
                    <a:ext uri="{9D8B030D-6E8A-4147-A177-3AD203B41FA5}">
                      <a16:colId xmlns="" xmlns:a16="http://schemas.microsoft.com/office/drawing/2014/main" val="2903347734"/>
                    </a:ext>
                  </a:extLst>
                </a:gridCol>
                <a:gridCol w="2580177">
                  <a:extLst>
                    <a:ext uri="{9D8B030D-6E8A-4147-A177-3AD203B41FA5}">
                      <a16:colId xmlns="" xmlns:a16="http://schemas.microsoft.com/office/drawing/2014/main" val="656373083"/>
                    </a:ext>
                  </a:extLst>
                </a:gridCol>
                <a:gridCol w="1481860">
                  <a:extLst>
                    <a:ext uri="{9D8B030D-6E8A-4147-A177-3AD203B41FA5}">
                      <a16:colId xmlns="" xmlns:a16="http://schemas.microsoft.com/office/drawing/2014/main" val="2928856662"/>
                    </a:ext>
                  </a:extLst>
                </a:gridCol>
              </a:tblGrid>
              <a:tr h="436139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FFFFFF"/>
                          </a:solidFill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Stormwater Capital Improvements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61106347"/>
                  </a:ext>
                </a:extLst>
              </a:tr>
              <a:tr h="40319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2018 ORIG. BUDGET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 $   </a:t>
                      </a:r>
                      <a:r>
                        <a:rPr lang="en-US" sz="2000" b="0" i="0" u="none" strike="noStrike" dirty="0" smtClean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 12,472,700 </a:t>
                      </a:r>
                      <a:endParaRPr lang="en-US" sz="2000" b="0" i="0" u="none" strike="noStrike" dirty="0">
                        <a:effectLst/>
                        <a:latin typeface="Antique Olive Roman"/>
                        <a:ea typeface="Arial Unicode MS" panose="020B0604020202020204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4652678"/>
                  </a:ext>
                </a:extLst>
              </a:tr>
              <a:tr h="40319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PY Rollover/Supplemental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 $  </a:t>
                      </a:r>
                      <a:r>
                        <a:rPr lang="en-US" sz="2000" b="0" i="0" u="none" strike="noStrike" dirty="0" smtClean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 12,494,534 </a:t>
                      </a:r>
                      <a:endParaRPr lang="en-US" sz="2000" b="0" i="0" u="none" strike="noStrike" dirty="0">
                        <a:effectLst/>
                        <a:latin typeface="Antique Olive Roman"/>
                        <a:ea typeface="Arial Unicode MS" panose="020B0604020202020204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787842263"/>
                  </a:ext>
                </a:extLst>
              </a:tr>
              <a:tr h="403192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TOTAL BUDGET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 $   </a:t>
                      </a:r>
                      <a:r>
                        <a:rPr lang="en-US" sz="2000" b="1" i="0" u="none" strike="noStrike" dirty="0" smtClean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24,967,234 </a:t>
                      </a:r>
                      <a:endParaRPr lang="en-US" sz="2000" b="1" i="0" u="none" strike="noStrike" dirty="0">
                        <a:effectLst/>
                        <a:latin typeface="Antique Olive Roman"/>
                        <a:ea typeface="Arial Unicode MS" panose="020B0604020202020204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577740743"/>
                  </a:ext>
                </a:extLst>
              </a:tr>
              <a:tr h="39115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EXPENSED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 $  </a:t>
                      </a:r>
                      <a:r>
                        <a:rPr lang="en-US" sz="2000" b="0" i="0" u="none" strike="noStrike" dirty="0" smtClean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  </a:t>
                      </a:r>
                      <a:r>
                        <a:rPr lang="en-US" sz="2000" b="0" i="0" u="none" strike="noStrike" dirty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9,587,853 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24698126"/>
                  </a:ext>
                </a:extLst>
              </a:tr>
              <a:tr h="406200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CONTRACTED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 $   </a:t>
                      </a:r>
                      <a:r>
                        <a:rPr lang="en-US" sz="2000" b="0" i="0" u="none" strike="noStrike" dirty="0" smtClean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 3,634,615</a:t>
                      </a:r>
                      <a:endParaRPr lang="en-US" sz="2000" b="0" i="0" u="none" strike="noStrike" dirty="0">
                        <a:effectLst/>
                        <a:latin typeface="Antique Olive Roman"/>
                        <a:ea typeface="Arial Unicode MS" panose="020B0604020202020204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52934718"/>
                  </a:ext>
                </a:extLst>
              </a:tr>
              <a:tr h="466379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REMAINING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 $  </a:t>
                      </a:r>
                      <a:r>
                        <a:rPr lang="en-US" sz="2000" b="0" i="0" u="none" strike="noStrike" dirty="0" smtClean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11,744,766 </a:t>
                      </a:r>
                      <a:endParaRPr lang="en-US" sz="2000" b="0" i="0" u="none" strike="noStrike" dirty="0">
                        <a:effectLst/>
                        <a:latin typeface="Antique Olive Roman"/>
                        <a:ea typeface="Arial Unicode MS" panose="020B0604020202020204" pitchFamily="34" charset="-128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05398332"/>
                  </a:ext>
                </a:extLst>
              </a:tr>
              <a:tr h="6542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% CIP Design </a:t>
                      </a:r>
                      <a:endParaRPr lang="en-US" sz="2000" b="0" i="0" u="none" strike="noStrike" dirty="0" smtClean="0">
                        <a:effectLst/>
                        <a:latin typeface="Antique Olive Roman"/>
                        <a:ea typeface="Arial Unicode MS" panose="020B0604020202020204" pitchFamily="34" charset="-128"/>
                      </a:endParaRPr>
                    </a:p>
                    <a:p>
                      <a:pPr algn="l" fontAlgn="ctr"/>
                      <a:r>
                        <a:rPr lang="en-US" sz="2000" b="0" i="0" u="none" strike="noStrike" dirty="0" smtClean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    Complete</a:t>
                      </a:r>
                      <a:endParaRPr lang="en-US" sz="2000" b="0" i="0" u="none" strike="noStrike" dirty="0">
                        <a:effectLst/>
                        <a:latin typeface="Antique Olive Roman"/>
                        <a:ea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 </a:t>
                      </a:r>
                      <a:r>
                        <a:rPr lang="en-US" sz="2000" b="0" i="0" u="none" strike="noStrike" dirty="0" smtClean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75</a:t>
                      </a:r>
                      <a:endParaRPr lang="en-US" sz="2000" b="0" i="0" u="none" strike="noStrike" dirty="0">
                        <a:effectLst/>
                        <a:latin typeface="Antique Olive Roman"/>
                        <a:ea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% CIP Design </a:t>
                      </a:r>
                      <a:endParaRPr lang="en-US" sz="2000" b="0" i="0" u="none" strike="noStrike" dirty="0" smtClean="0">
                        <a:effectLst/>
                        <a:latin typeface="Antique Olive Roman"/>
                        <a:ea typeface="Arial Unicode MS" panose="020B0604020202020204" pitchFamily="34" charset="-128"/>
                      </a:endParaRPr>
                    </a:p>
                    <a:p>
                      <a:pPr algn="l" fontAlgn="ctr"/>
                      <a:r>
                        <a:rPr lang="en-US" sz="2000" b="0" i="0" u="none" strike="noStrike" dirty="0" smtClean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    Remaining</a:t>
                      </a:r>
                      <a:endParaRPr lang="en-US" sz="2000" b="0" i="0" u="none" strike="noStrike" dirty="0">
                        <a:effectLst/>
                        <a:latin typeface="Antique Olive Roman"/>
                        <a:ea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 </a:t>
                      </a:r>
                      <a:r>
                        <a:rPr lang="en-US" sz="2000" b="0" i="0" u="none" strike="noStrike" dirty="0" smtClean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25</a:t>
                      </a:r>
                      <a:endParaRPr lang="en-US" sz="2000" b="0" i="0" u="none" strike="noStrike" dirty="0">
                        <a:effectLst/>
                        <a:latin typeface="Antique Olive Roman"/>
                        <a:ea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37653349"/>
                  </a:ext>
                </a:extLst>
              </a:tr>
              <a:tr h="65420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% CIP Construction </a:t>
                      </a:r>
                      <a:endParaRPr lang="en-US" sz="2000" b="0" i="0" u="none" strike="noStrike" dirty="0" smtClean="0">
                        <a:effectLst/>
                        <a:latin typeface="Antique Olive Roman"/>
                        <a:ea typeface="Arial Unicode MS" panose="020B0604020202020204" pitchFamily="34" charset="-128"/>
                      </a:endParaRPr>
                    </a:p>
                    <a:p>
                      <a:pPr algn="l" fontAlgn="ctr"/>
                      <a:r>
                        <a:rPr lang="en-US" sz="2000" b="0" i="0" u="none" strike="noStrike" dirty="0" smtClean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    Complete</a:t>
                      </a:r>
                      <a:endParaRPr lang="en-US" sz="2000" b="0" i="0" u="none" strike="noStrike" dirty="0">
                        <a:effectLst/>
                        <a:latin typeface="Antique Olive Roman"/>
                        <a:ea typeface="Arial Unicode MS" panose="020B0604020202020204" pitchFamily="34" charset="-128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25</a:t>
                      </a:r>
                      <a:r>
                        <a:rPr lang="en-US" sz="2000" b="0" i="0" u="none" strike="noStrike" dirty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% CIP </a:t>
                      </a:r>
                      <a:r>
                        <a:rPr lang="en-US" sz="2000" b="0" i="0" u="none" strike="noStrike" dirty="0" smtClean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Construction</a:t>
                      </a:r>
                    </a:p>
                    <a:p>
                      <a:pPr algn="l" fontAlgn="ctr"/>
                      <a:r>
                        <a:rPr lang="en-US" sz="2000" b="0" i="0" u="none" strike="noStrike" dirty="0" smtClean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    </a:t>
                      </a:r>
                      <a:r>
                        <a:rPr lang="en-US" sz="2000" b="0" i="0" u="none" strike="noStrike" dirty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Remaining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75</a:t>
                      </a:r>
                      <a:r>
                        <a:rPr lang="en-US" sz="2000" b="0" i="0" u="none" strike="noStrike" dirty="0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10080983"/>
                  </a:ext>
                </a:extLst>
              </a:tr>
              <a:tr h="300889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ntique Olive Roman"/>
                          <a:ea typeface="Arial Unicode MS" panose="020B0604020202020204" pitchFamily="34" charset="-128"/>
                        </a:rPr>
                        <a:t>*includes  $6M TABOR Funding and $346K Tutt Bridge Supplemental Appropriation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81086417"/>
                  </a:ext>
                </a:extLst>
              </a:tr>
              <a:tr h="300889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effectLst/>
                          <a:latin typeface="Arial Unicode MS" panose="020B0604020202020204" pitchFamily="34" charset="-128"/>
                          <a:ea typeface="Arial Unicode MS" panose="020B0604020202020204" pitchFamily="34" charset="-128"/>
                        </a:rPr>
                        <a:t>Note:  CIP design and construction can be funded over multiple years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effectLst/>
                        <a:latin typeface="Arial Unicode MS" panose="020B0604020202020204" pitchFamily="34" charset="-128"/>
                        <a:ea typeface="Arial Unicode MS" panose="020B0604020202020204" pitchFamily="34" charset="-128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3757515"/>
                  </a:ext>
                </a:extLst>
              </a:tr>
            </a:tbl>
          </a:graphicData>
        </a:graphic>
      </p:graphicFrame>
      <p:sp>
        <p:nvSpPr>
          <p:cNvPr id="9" name="Title 1"/>
          <p:cNvSpPr txBox="1">
            <a:spLocks/>
          </p:cNvSpPr>
          <p:nvPr/>
        </p:nvSpPr>
        <p:spPr>
          <a:xfrm>
            <a:off x="1833880" y="381795"/>
            <a:ext cx="7315200" cy="757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2018 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YTD 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Financial </a:t>
            </a:r>
            <a:r>
              <a:rPr lang="en-US" sz="3200" dirty="0" smtClean="0">
                <a:solidFill>
                  <a:prstClr val="black"/>
                </a:solidFill>
                <a:latin typeface="Calibri" panose="020F0502020204030204"/>
              </a:rPr>
              <a:t>Overview (preliminary)</a:t>
            </a:r>
            <a:endParaRPr lang="en-US" sz="3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9998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4935864"/>
              </p:ext>
            </p:extLst>
          </p:nvPr>
        </p:nvGraphicFramePr>
        <p:xfrm>
          <a:off x="886265" y="450166"/>
          <a:ext cx="9833317" cy="5950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46152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7647"/>
          </a:xfrm>
        </p:spPr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en-US" sz="3600" dirty="0" smtClean="0">
                <a:latin typeface="+mn-lt"/>
              </a:rPr>
              <a:t>Billing </a:t>
            </a:r>
            <a:r>
              <a:rPr lang="en-US" sz="3600" dirty="0">
                <a:latin typeface="+mn-lt"/>
              </a:rPr>
              <a:t>and Revenue Update 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12076" y="3436883"/>
            <a:ext cx="10515600" cy="30343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Est. Residential billed thru Utilities approx</a:t>
            </a:r>
            <a:r>
              <a:rPr lang="en-US" sz="2000" dirty="0"/>
              <a:t>. </a:t>
            </a:r>
            <a:r>
              <a:rPr lang="en-US" sz="2000" dirty="0" smtClean="0"/>
              <a:t>98% </a:t>
            </a:r>
            <a:r>
              <a:rPr lang="en-US" sz="2000" dirty="0"/>
              <a:t>collections rate</a:t>
            </a:r>
          </a:p>
          <a:p>
            <a:pPr marL="0" indent="0">
              <a:buNone/>
            </a:pPr>
            <a:r>
              <a:rPr lang="en-US" sz="2000" dirty="0" smtClean="0"/>
              <a:t>Est. Non-residential approx. 82</a:t>
            </a:r>
            <a:r>
              <a:rPr lang="en-US" sz="2000" dirty="0"/>
              <a:t>% </a:t>
            </a:r>
            <a:r>
              <a:rPr lang="en-US" sz="2000" dirty="0" smtClean="0"/>
              <a:t>collection rate </a:t>
            </a:r>
          </a:p>
          <a:p>
            <a:r>
              <a:rPr lang="en-US" sz="1800" dirty="0" smtClean="0"/>
              <a:t>4,727 Non-Residential  accounts prepaid $284,832</a:t>
            </a:r>
          </a:p>
          <a:p>
            <a:r>
              <a:rPr lang="en-US" sz="1800" dirty="0" smtClean="0"/>
              <a:t>2,657 Non-Residential accounts over 90 days past due $128,960</a:t>
            </a:r>
          </a:p>
          <a:p>
            <a:pPr marL="0" indent="0">
              <a:buNone/>
            </a:pPr>
            <a:endParaRPr lang="en-US" dirty="0" smtClean="0">
              <a:solidFill>
                <a:schemeClr val="accent6"/>
              </a:solidFill>
            </a:endParaRPr>
          </a:p>
          <a:p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838200" y="1677712"/>
          <a:ext cx="6896100" cy="1181100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="" xmlns:a16="http://schemas.microsoft.com/office/drawing/2014/main" val="1726701324"/>
                    </a:ext>
                  </a:extLst>
                </a:gridCol>
                <a:gridCol w="1676400">
                  <a:extLst>
                    <a:ext uri="{9D8B030D-6E8A-4147-A177-3AD203B41FA5}">
                      <a16:colId xmlns="" xmlns:a16="http://schemas.microsoft.com/office/drawing/2014/main" val="2029826749"/>
                    </a:ext>
                  </a:extLst>
                </a:gridCol>
                <a:gridCol w="1435100">
                  <a:extLst>
                    <a:ext uri="{9D8B030D-6E8A-4147-A177-3AD203B41FA5}">
                      <a16:colId xmlns="" xmlns:a16="http://schemas.microsoft.com/office/drawing/2014/main" val="252318104"/>
                    </a:ext>
                  </a:extLst>
                </a:gridCol>
                <a:gridCol w="1498600">
                  <a:extLst>
                    <a:ext uri="{9D8B030D-6E8A-4147-A177-3AD203B41FA5}">
                      <a16:colId xmlns="" xmlns:a16="http://schemas.microsoft.com/office/drawing/2014/main" val="3110416378"/>
                    </a:ext>
                  </a:extLst>
                </a:gridCol>
              </a:tblGrid>
              <a:tr h="295275"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Stormwater Fees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Parcels Billed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Billed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 Collected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42997661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Residential Fees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19,394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3,607,971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3,133,183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52468227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Non-Residential Fees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127,708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3,823,700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2,916,646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74982016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7,431,671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$      6,049,828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F81B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11927884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838200" y="2804792"/>
            <a:ext cx="221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</a:rPr>
              <a:t>* Dec. payments due in Jan.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283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356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Revenue Collection Strategies and Billing Efficiencies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4566"/>
            <a:ext cx="10515600" cy="528945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Completed or In Process</a:t>
            </a:r>
          </a:p>
          <a:p>
            <a:pPr lvl="1"/>
            <a:r>
              <a:rPr lang="en-US" dirty="0" smtClean="0"/>
              <a:t>Coordinated with property management companies, HOAs, and title companies to act as agents for the property owners  </a:t>
            </a:r>
          </a:p>
          <a:p>
            <a:pPr lvl="1"/>
            <a:r>
              <a:rPr lang="en-US" dirty="0" smtClean="0"/>
              <a:t>Mailed letters to </a:t>
            </a:r>
            <a:r>
              <a:rPr lang="en-US" dirty="0"/>
              <a:t>over 40 local title companies </a:t>
            </a:r>
            <a:r>
              <a:rPr lang="en-US" dirty="0" smtClean="0"/>
              <a:t>and offered presentations</a:t>
            </a:r>
            <a:endParaRPr lang="en-US" dirty="0"/>
          </a:p>
          <a:p>
            <a:pPr lvl="1"/>
            <a:r>
              <a:rPr lang="en-US" dirty="0" smtClean="0"/>
              <a:t>Notified </a:t>
            </a:r>
            <a:r>
              <a:rPr lang="en-US" dirty="0"/>
              <a:t>non-residential customers of added payment options</a:t>
            </a:r>
          </a:p>
          <a:p>
            <a:pPr lvl="2"/>
            <a:r>
              <a:rPr lang="en-US" dirty="0"/>
              <a:t>Drop box has been added at local CLA Office - reception area is in process </a:t>
            </a:r>
          </a:p>
          <a:p>
            <a:pPr lvl="2"/>
            <a:r>
              <a:rPr lang="en-US" dirty="0" smtClean="0"/>
              <a:t>Advance </a:t>
            </a:r>
            <a:r>
              <a:rPr lang="en-US" dirty="0"/>
              <a:t>payments are accepted </a:t>
            </a:r>
          </a:p>
          <a:p>
            <a:pPr lvl="2"/>
            <a:r>
              <a:rPr lang="en-US" dirty="0"/>
              <a:t>Added E-check option $1 to reduce payment fees</a:t>
            </a:r>
          </a:p>
          <a:p>
            <a:pPr lvl="2"/>
            <a:r>
              <a:rPr lang="en-US" dirty="0" smtClean="0"/>
              <a:t>Automatic withdrawal ACH </a:t>
            </a:r>
            <a:r>
              <a:rPr lang="en-US" dirty="0"/>
              <a:t>option in process</a:t>
            </a:r>
          </a:p>
          <a:p>
            <a:pPr lvl="2"/>
            <a:r>
              <a:rPr lang="en-US" dirty="0"/>
              <a:t>Cart Option for </a:t>
            </a:r>
            <a:r>
              <a:rPr lang="en-US" dirty="0" smtClean="0"/>
              <a:t>making multiple payments </a:t>
            </a:r>
            <a:r>
              <a:rPr lang="en-US" dirty="0"/>
              <a:t>in process</a:t>
            </a:r>
          </a:p>
          <a:p>
            <a:pPr lvl="2"/>
            <a:r>
              <a:rPr lang="en-US" dirty="0"/>
              <a:t>Combined Billings – test run with City billing </a:t>
            </a:r>
          </a:p>
          <a:p>
            <a:pPr lvl="1"/>
            <a:r>
              <a:rPr lang="en-US" dirty="0" smtClean="0"/>
              <a:t>Returned </a:t>
            </a:r>
            <a:r>
              <a:rPr lang="en-US" dirty="0"/>
              <a:t>Mail </a:t>
            </a:r>
          </a:p>
          <a:p>
            <a:pPr lvl="2"/>
            <a:r>
              <a:rPr lang="en-US" dirty="0"/>
              <a:t>Billing Co. is handling all returned mail with forwarding notifications</a:t>
            </a:r>
          </a:p>
          <a:p>
            <a:pPr lvl="2">
              <a:lnSpc>
                <a:spcPct val="120000"/>
              </a:lnSpc>
            </a:pPr>
            <a:r>
              <a:rPr lang="en-US" dirty="0"/>
              <a:t>City hired 2 temp. staff  to work 2-3 weeks to handle approx. 2200 pieces of returned mail and identify better mailing addresses on unpaid accounts, so far identified 787 residential properties are unpaid</a:t>
            </a:r>
          </a:p>
          <a:p>
            <a:pPr lvl="1"/>
            <a:r>
              <a:rPr lang="en-US" dirty="0" smtClean="0"/>
              <a:t>On going discussions with Colorado Springs Utilities </a:t>
            </a:r>
          </a:p>
        </p:txBody>
      </p:sp>
    </p:spTree>
    <p:extLst>
      <p:ext uri="{BB962C8B-B14F-4D97-AF65-F5344CB8AC3E}">
        <p14:creationId xmlns:p14="http://schemas.microsoft.com/office/powerpoint/2010/main" val="1663966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</a:p>
          <a:p>
            <a:pPr lvl="1"/>
            <a:r>
              <a:rPr lang="en-US" dirty="0"/>
              <a:t>Working to develop an automated GIS billing system  </a:t>
            </a:r>
          </a:p>
          <a:p>
            <a:pPr lvl="1"/>
            <a:r>
              <a:rPr lang="en-US" dirty="0" smtClean="0"/>
              <a:t>6 mo. review </a:t>
            </a:r>
            <a:r>
              <a:rPr lang="en-US" dirty="0"/>
              <a:t>of newly developed </a:t>
            </a:r>
            <a:r>
              <a:rPr lang="en-US" dirty="0" smtClean="0"/>
              <a:t>properties</a:t>
            </a:r>
          </a:p>
          <a:p>
            <a:pPr lvl="1"/>
            <a:r>
              <a:rPr lang="en-US" dirty="0" smtClean="0"/>
              <a:t>Stormwater fee determination of commercial </a:t>
            </a:r>
            <a:r>
              <a:rPr lang="en-US" dirty="0"/>
              <a:t>condo plats</a:t>
            </a:r>
          </a:p>
          <a:p>
            <a:pPr lvl="1"/>
            <a:r>
              <a:rPr lang="en-US" dirty="0" smtClean="0"/>
              <a:t>Collection of </a:t>
            </a:r>
            <a:r>
              <a:rPr lang="en-US" dirty="0"/>
              <a:t>accounts over 90 days past due utilizing tax </a:t>
            </a:r>
            <a:r>
              <a:rPr lang="en-US" dirty="0" smtClean="0"/>
              <a:t>liens</a:t>
            </a:r>
          </a:p>
          <a:p>
            <a:pPr lvl="1"/>
            <a:r>
              <a:rPr lang="en-US" dirty="0" smtClean="0"/>
              <a:t>Utilize collection </a:t>
            </a:r>
            <a:r>
              <a:rPr lang="en-US" dirty="0"/>
              <a:t>company for tax exempt</a:t>
            </a:r>
          </a:p>
          <a:p>
            <a:pPr lvl="1"/>
            <a:r>
              <a:rPr lang="en-US" dirty="0"/>
              <a:t>Research options for payment assistance </a:t>
            </a:r>
            <a:r>
              <a:rPr lang="en-US" dirty="0" smtClean="0"/>
              <a:t>on non-residential</a:t>
            </a:r>
            <a:endParaRPr lang="en-US" dirty="0"/>
          </a:p>
          <a:p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8200" y="365125"/>
            <a:ext cx="10515600" cy="8435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chemeClr val="bg1"/>
                </a:solidFill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>
                <a:solidFill>
                  <a:prstClr val="white"/>
                </a:solidFill>
              </a:rPr>
              <a:t>Revenue Collection Strategies and Billing Efficiencies</a:t>
            </a:r>
          </a:p>
        </p:txBody>
      </p:sp>
    </p:spTree>
    <p:extLst>
      <p:ext uri="{BB962C8B-B14F-4D97-AF65-F5344CB8AC3E}">
        <p14:creationId xmlns:p14="http://schemas.microsoft.com/office/powerpoint/2010/main" val="3845167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94954" y="6269428"/>
            <a:ext cx="7765365" cy="3798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   94% of the non-residential calls are now being handled by the billing company.  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 txBox="1">
            <a:spLocks/>
          </p:cNvSpPr>
          <p:nvPr/>
        </p:nvSpPr>
        <p:spPr>
          <a:xfrm>
            <a:off x="2499653" y="247467"/>
            <a:ext cx="10515600" cy="8325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prstClr val="black"/>
                </a:solidFill>
              </a:rPr>
              <a:t>2018 Customer Service Statistics</a:t>
            </a:r>
            <a:endParaRPr lang="en-US" dirty="0">
              <a:solidFill>
                <a:prstClr val="black"/>
              </a:solidFill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2327216"/>
              </p:ext>
            </p:extLst>
          </p:nvPr>
        </p:nvGraphicFramePr>
        <p:xfrm>
          <a:off x="381000" y="1043574"/>
          <a:ext cx="10820400" cy="5092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5369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293550" y="253399"/>
            <a:ext cx="10515600" cy="717440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2018 Customer Service Statistics</a:t>
            </a:r>
            <a:endParaRPr lang="en-US" sz="3600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1388143" y="1097973"/>
            <a:ext cx="7798677" cy="437818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1600" dirty="0" smtClean="0"/>
              <a:t>City Stormwater–   66% are now billing questions </a:t>
            </a:r>
            <a:endParaRPr lang="en-US" sz="16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1521603" y="1624260"/>
          <a:ext cx="7117900" cy="2444115"/>
        </p:xfrm>
        <a:graphic>
          <a:graphicData uri="http://schemas.openxmlformats.org/drawingml/2006/table">
            <a:tbl>
              <a:tblPr/>
              <a:tblGrid>
                <a:gridCol w="1861467">
                  <a:extLst>
                    <a:ext uri="{9D8B030D-6E8A-4147-A177-3AD203B41FA5}">
                      <a16:colId xmlns="" xmlns:a16="http://schemas.microsoft.com/office/drawing/2014/main" val="3411633815"/>
                    </a:ext>
                  </a:extLst>
                </a:gridCol>
                <a:gridCol w="774395">
                  <a:extLst>
                    <a:ext uri="{9D8B030D-6E8A-4147-A177-3AD203B41FA5}">
                      <a16:colId xmlns="" xmlns:a16="http://schemas.microsoft.com/office/drawing/2014/main" val="2055752447"/>
                    </a:ext>
                  </a:extLst>
                </a:gridCol>
                <a:gridCol w="800365">
                  <a:extLst>
                    <a:ext uri="{9D8B030D-6E8A-4147-A177-3AD203B41FA5}">
                      <a16:colId xmlns="" xmlns:a16="http://schemas.microsoft.com/office/drawing/2014/main" val="4266109531"/>
                    </a:ext>
                  </a:extLst>
                </a:gridCol>
                <a:gridCol w="789691">
                  <a:extLst>
                    <a:ext uri="{9D8B030D-6E8A-4147-A177-3AD203B41FA5}">
                      <a16:colId xmlns="" xmlns:a16="http://schemas.microsoft.com/office/drawing/2014/main" val="1490533363"/>
                    </a:ext>
                  </a:extLst>
                </a:gridCol>
                <a:gridCol w="714991">
                  <a:extLst>
                    <a:ext uri="{9D8B030D-6E8A-4147-A177-3AD203B41FA5}">
                      <a16:colId xmlns="" xmlns:a16="http://schemas.microsoft.com/office/drawing/2014/main" val="2172751949"/>
                    </a:ext>
                  </a:extLst>
                </a:gridCol>
                <a:gridCol w="789691">
                  <a:extLst>
                    <a:ext uri="{9D8B030D-6E8A-4147-A177-3AD203B41FA5}">
                      <a16:colId xmlns="" xmlns:a16="http://schemas.microsoft.com/office/drawing/2014/main" val="1739288286"/>
                    </a:ext>
                  </a:extLst>
                </a:gridCol>
                <a:gridCol w="704322">
                  <a:extLst>
                    <a:ext uri="{9D8B030D-6E8A-4147-A177-3AD203B41FA5}">
                      <a16:colId xmlns="" xmlns:a16="http://schemas.microsoft.com/office/drawing/2014/main" val="2831101421"/>
                    </a:ext>
                  </a:extLst>
                </a:gridCol>
                <a:gridCol w="682978">
                  <a:extLst>
                    <a:ext uri="{9D8B030D-6E8A-4147-A177-3AD203B41FA5}">
                      <a16:colId xmlns="" xmlns:a16="http://schemas.microsoft.com/office/drawing/2014/main" val="3651973308"/>
                    </a:ext>
                  </a:extLst>
                </a:gridCol>
              </a:tblGrid>
              <a:tr h="1750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6" marR="7396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Aug-18</a:t>
                      </a:r>
                    </a:p>
                  </a:txBody>
                  <a:tcPr marL="7396" marR="7396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Sep-18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Oct-18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Nov-18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Dec-18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396" marR="7396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YTD%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6" marR="7396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15529081"/>
                  </a:ext>
                </a:extLst>
              </a:tr>
              <a:tr h="3413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SWENT Billing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430 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166 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169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865 </a:t>
                      </a:r>
                    </a:p>
                  </a:txBody>
                  <a:tcPr marL="7396" marR="7396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66%</a:t>
                      </a:r>
                    </a:p>
                  </a:txBody>
                  <a:tcPr marL="7396" marR="7396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34598668"/>
                  </a:ext>
                </a:extLst>
              </a:tr>
              <a:tr h="3413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SWENT Fee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182 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55 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291 </a:t>
                      </a:r>
                    </a:p>
                  </a:txBody>
                  <a:tcPr marL="7396" marR="7396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22%</a:t>
                      </a:r>
                    </a:p>
                  </a:txBody>
                  <a:tcPr marL="7396" marR="7396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54841541"/>
                  </a:ext>
                </a:extLst>
              </a:tr>
              <a:tr h="3413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Landlord/Tenant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8 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4 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15 </a:t>
                      </a:r>
                    </a:p>
                  </a:txBody>
                  <a:tcPr marL="7396" marR="7396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1%</a:t>
                      </a:r>
                    </a:p>
                  </a:txBody>
                  <a:tcPr marL="7396" marR="7396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64530008"/>
                  </a:ext>
                </a:extLst>
              </a:tr>
              <a:tr h="3413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SWENT Program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22 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14 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52 </a:t>
                      </a:r>
                    </a:p>
                  </a:txBody>
                  <a:tcPr marL="7396" marR="7396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4%</a:t>
                      </a:r>
                    </a:p>
                  </a:txBody>
                  <a:tcPr marL="7396" marR="7396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70796089"/>
                  </a:ext>
                </a:extLst>
              </a:tr>
              <a:tr h="3413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Other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25 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19 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78 </a:t>
                      </a:r>
                    </a:p>
                  </a:txBody>
                  <a:tcPr marL="7396" marR="7396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6%</a:t>
                      </a:r>
                    </a:p>
                  </a:txBody>
                  <a:tcPr marL="7396" marR="7396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768684372"/>
                  </a:ext>
                </a:extLst>
              </a:tr>
              <a:tr h="34139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7396" marR="7396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667 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258 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224 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82 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70 </a:t>
                      </a:r>
                    </a:p>
                  </a:txBody>
                  <a:tcPr marL="7396" marR="7396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    1,301 </a:t>
                      </a:r>
                    </a:p>
                  </a:txBody>
                  <a:tcPr marL="7396" marR="7396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100%</a:t>
                      </a:r>
                    </a:p>
                  </a:txBody>
                  <a:tcPr marL="7396" marR="7396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3851631"/>
                  </a:ext>
                </a:extLst>
              </a:tr>
            </a:tbl>
          </a:graphicData>
        </a:graphic>
      </p:graphicFrame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1293550" y="4249218"/>
            <a:ext cx="7791342" cy="381457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Billing Company </a:t>
            </a:r>
            <a:r>
              <a:rPr lang="en-US" sz="1600" dirty="0" smtClean="0">
                <a:solidFill>
                  <a:schemeClr val="tx1"/>
                </a:solidFill>
              </a:rPr>
              <a:t>Common Questions 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>
          <a:xfrm>
            <a:off x="1395478" y="4630675"/>
            <a:ext cx="7791342" cy="1833187"/>
          </a:xfrm>
        </p:spPr>
        <p:txBody>
          <a:bodyPr>
            <a:normAutofit/>
          </a:bodyPr>
          <a:lstStyle/>
          <a:p>
            <a:r>
              <a:rPr lang="en-US" sz="1400" dirty="0" smtClean="0"/>
              <a:t>Payment Options (Prepay, Automatic Transfer Options - ACH)</a:t>
            </a:r>
          </a:p>
          <a:p>
            <a:r>
              <a:rPr lang="en-US" sz="1400" dirty="0" smtClean="0"/>
              <a:t>Verification of payment received</a:t>
            </a:r>
          </a:p>
          <a:p>
            <a:r>
              <a:rPr lang="en-US" sz="1400" dirty="0" smtClean="0"/>
              <a:t>Statement requests by property management companies</a:t>
            </a:r>
          </a:p>
          <a:p>
            <a:r>
              <a:rPr lang="en-US" sz="1400" dirty="0" smtClean="0"/>
              <a:t>What the bill is for</a:t>
            </a:r>
          </a:p>
          <a:p>
            <a:r>
              <a:rPr lang="en-US" sz="1400" dirty="0" smtClean="0"/>
              <a:t>Ownership changes</a:t>
            </a:r>
          </a:p>
        </p:txBody>
      </p:sp>
    </p:spTree>
    <p:extLst>
      <p:ext uri="{BB962C8B-B14F-4D97-AF65-F5344CB8AC3E}">
        <p14:creationId xmlns:p14="http://schemas.microsoft.com/office/powerpoint/2010/main" val="87743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ity OC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434</TotalTime>
  <Words>723</Words>
  <Application>Microsoft Office PowerPoint</Application>
  <PresentationFormat>Custom</PresentationFormat>
  <Paragraphs>202</Paragraphs>
  <Slides>22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Office Theme</vt:lpstr>
      <vt:lpstr>1_City OC</vt:lpstr>
      <vt:lpstr>1_Office Theme</vt:lpstr>
      <vt:lpstr>2_Office Theme</vt:lpstr>
      <vt:lpstr>Stormwater Advisory  Committee </vt:lpstr>
      <vt:lpstr>PowerPoint Presentation</vt:lpstr>
      <vt:lpstr>PowerPoint Presentation</vt:lpstr>
      <vt:lpstr>PowerPoint Presentation</vt:lpstr>
      <vt:lpstr>Billing and Revenue Update  </vt:lpstr>
      <vt:lpstr>Revenue Collection Strategies and Billing Efficiencies</vt:lpstr>
      <vt:lpstr>PowerPoint Presentation</vt:lpstr>
      <vt:lpstr>PowerPoint Presentation</vt:lpstr>
      <vt:lpstr>2018 Customer Service Statistics</vt:lpstr>
      <vt:lpstr>PowerPoint Presentation</vt:lpstr>
      <vt:lpstr>Facebook (January 1, 2019-Feb15, 2019)</vt:lpstr>
      <vt:lpstr>Twitter (January 1, 2019-Feb15, 2019)</vt:lpstr>
      <vt:lpstr>Educational Outreach</vt:lpstr>
      <vt:lpstr>PowerPoint Presentation</vt:lpstr>
      <vt:lpstr>TABOR Project Example - Teal Court</vt:lpstr>
      <vt:lpstr>PowerPoint Presentation</vt:lpstr>
      <vt:lpstr>IGA Project Example - Sand Creek South of Platte</vt:lpstr>
      <vt:lpstr>IGA Project Example – ATB Park Detention Pond</vt:lpstr>
      <vt:lpstr>Emergency Project Example – Willowglen Outfall into Pine Creek</vt:lpstr>
      <vt:lpstr>Emergency Project Prioritization - $200K</vt:lpstr>
      <vt:lpstr>Emergency Project Prioritization - $100K</vt:lpstr>
      <vt:lpstr>Emergency Project Prioritization - $20K</vt:lpstr>
    </vt:vector>
  </TitlesOfParts>
  <Company>City of Colorado Springs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Roy, Brenda</dc:creator>
  <cp:lastModifiedBy>Biolchini, Timothy</cp:lastModifiedBy>
  <cp:revision>42</cp:revision>
  <dcterms:created xsi:type="dcterms:W3CDTF">2018-08-16T16:05:53Z</dcterms:created>
  <dcterms:modified xsi:type="dcterms:W3CDTF">2019-02-21T19:15:13Z</dcterms:modified>
</cp:coreProperties>
</file>