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sldIdLst>
    <p:sldId id="256" r:id="rId5"/>
    <p:sldId id="257" r:id="rId6"/>
    <p:sldId id="260" r:id="rId7"/>
    <p:sldId id="321" r:id="rId8"/>
    <p:sldId id="323" r:id="rId9"/>
    <p:sldId id="263" r:id="rId10"/>
    <p:sldId id="266" r:id="rId11"/>
    <p:sldId id="267" r:id="rId12"/>
    <p:sldId id="289" r:id="rId13"/>
    <p:sldId id="288" r:id="rId14"/>
    <p:sldId id="298" r:id="rId15"/>
    <p:sldId id="301" r:id="rId16"/>
    <p:sldId id="300" r:id="rId17"/>
    <p:sldId id="269" r:id="rId18"/>
    <p:sldId id="268" r:id="rId19"/>
    <p:sldId id="270" r:id="rId20"/>
    <p:sldId id="281" r:id="rId21"/>
    <p:sldId id="282" r:id="rId22"/>
    <p:sldId id="311" r:id="rId23"/>
    <p:sldId id="275" r:id="rId24"/>
    <p:sldId id="276" r:id="rId25"/>
    <p:sldId id="274" r:id="rId26"/>
    <p:sldId id="284" r:id="rId27"/>
    <p:sldId id="283" r:id="rId28"/>
    <p:sldId id="287" r:id="rId29"/>
    <p:sldId id="303" r:id="rId30"/>
    <p:sldId id="319" r:id="rId31"/>
    <p:sldId id="312" r:id="rId32"/>
    <p:sldId id="285" r:id="rId33"/>
    <p:sldId id="307" r:id="rId34"/>
    <p:sldId id="290" r:id="rId35"/>
    <p:sldId id="316" r:id="rId36"/>
    <p:sldId id="291" r:id="rId37"/>
    <p:sldId id="318" r:id="rId38"/>
    <p:sldId id="296" r:id="rId39"/>
    <p:sldId id="328" r:id="rId40"/>
    <p:sldId id="309" r:id="rId41"/>
    <p:sldId id="327" r:id="rId42"/>
    <p:sldId id="315" r:id="rId43"/>
    <p:sldId id="308" r:id="rId44"/>
    <p:sldId id="324" r:id="rId4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7B0"/>
    <a:srgbClr val="0A5FA1"/>
    <a:srgbClr val="2F58A9"/>
    <a:srgbClr val="2A3DA9"/>
    <a:srgbClr val="0C3AA9"/>
    <a:srgbClr val="0F41BD"/>
    <a:srgbClr val="243DCA"/>
    <a:srgbClr val="1F2ECA"/>
    <a:srgbClr val="FFD1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46" autoAdjust="0"/>
    <p:restoredTop sz="83756" autoAdjust="0"/>
  </p:normalViewPr>
  <p:slideViewPr>
    <p:cSldViewPr>
      <p:cViewPr varScale="1">
        <p:scale>
          <a:sx n="95" d="100"/>
          <a:sy n="95" d="100"/>
        </p:scale>
        <p:origin x="1692" y="90"/>
      </p:cViewPr>
      <p:guideLst>
        <p:guide orient="horz" pos="2160"/>
        <p:guide pos="2880"/>
      </p:guideLst>
    </p:cSldViewPr>
  </p:slideViewPr>
  <p:notesTextViewPr>
    <p:cViewPr>
      <p:scale>
        <a:sx n="1" d="1"/>
        <a:sy n="1" d="1"/>
      </p:scale>
      <p:origin x="0" y="0"/>
    </p:cViewPr>
  </p:notesTextViewPr>
  <p:sorterViewPr>
    <p:cViewPr varScale="1">
      <p:scale>
        <a:sx n="1" d="1"/>
        <a:sy n="1" d="1"/>
      </p:scale>
      <p:origin x="0" y="-121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B5FF75-9D94-433C-88C9-0C1A2115CD5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A38CF1E-2741-4DF4-86BF-0364BF247708}">
      <dgm:prSet phldrT="[Text]"/>
      <dgm:spPr/>
      <dgm:t>
        <a:bodyPr/>
        <a:lstStyle/>
        <a:p>
          <a:r>
            <a:rPr lang="en-US" dirty="0" err="1"/>
            <a:t>Obras</a:t>
          </a:r>
          <a:r>
            <a:rPr lang="en-US" dirty="0"/>
            <a:t> </a:t>
          </a:r>
          <a:r>
            <a:rPr lang="en-US" dirty="0" err="1"/>
            <a:t>Públicas</a:t>
          </a:r>
          <a:endParaRPr lang="en-US" dirty="0"/>
        </a:p>
      </dgm:t>
    </dgm:pt>
    <dgm:pt modelId="{2826889A-8D1F-4DB7-B153-F46105CABF93}" type="parTrans" cxnId="{4CF305E9-8DD2-4B7C-9842-5B11089B3242}">
      <dgm:prSet/>
      <dgm:spPr/>
      <dgm:t>
        <a:bodyPr/>
        <a:lstStyle/>
        <a:p>
          <a:endParaRPr lang="en-US"/>
        </a:p>
      </dgm:t>
    </dgm:pt>
    <dgm:pt modelId="{0B786803-08FD-42C6-9FA2-547A83BDFCBE}" type="sibTrans" cxnId="{4CF305E9-8DD2-4B7C-9842-5B11089B3242}">
      <dgm:prSet/>
      <dgm:spPr/>
      <dgm:t>
        <a:bodyPr/>
        <a:lstStyle/>
        <a:p>
          <a:endParaRPr lang="en-US"/>
        </a:p>
      </dgm:t>
    </dgm:pt>
    <dgm:pt modelId="{72DBA490-A471-4B69-8D75-6087B2443F5F}">
      <dgm:prSet phldrT="[Text]"/>
      <dgm:spPr/>
      <dgm:t>
        <a:bodyPr/>
        <a:lstStyle/>
        <a:p>
          <a:r>
            <a:rPr lang="en-US" dirty="0"/>
            <a:t>Capital</a:t>
          </a:r>
        </a:p>
      </dgm:t>
    </dgm:pt>
    <dgm:pt modelId="{936F636C-A975-45E8-BE7D-AC0CBBB425DB}" type="parTrans" cxnId="{8D4F0A50-033E-4890-A1F6-21467D5609CA}">
      <dgm:prSet/>
      <dgm:spPr/>
      <dgm:t>
        <a:bodyPr/>
        <a:lstStyle/>
        <a:p>
          <a:endParaRPr lang="en-US"/>
        </a:p>
      </dgm:t>
    </dgm:pt>
    <dgm:pt modelId="{5F33190C-0609-417D-904B-2E20BE4C1055}" type="sibTrans" cxnId="{8D4F0A50-033E-4890-A1F6-21467D5609CA}">
      <dgm:prSet/>
      <dgm:spPr/>
      <dgm:t>
        <a:bodyPr/>
        <a:lstStyle/>
        <a:p>
          <a:endParaRPr lang="en-US"/>
        </a:p>
      </dgm:t>
    </dgm:pt>
    <dgm:pt modelId="{6989EFD7-864E-452A-89A8-10B3BBD75A35}">
      <dgm:prSet phldrT="[Text]"/>
      <dgm:spPr/>
      <dgm:t>
        <a:bodyPr/>
        <a:lstStyle/>
        <a:p>
          <a:r>
            <a:rPr lang="en-US" dirty="0" err="1"/>
            <a:t>Mantenimiento</a:t>
          </a:r>
          <a:endParaRPr lang="en-US" dirty="0"/>
        </a:p>
      </dgm:t>
    </dgm:pt>
    <dgm:pt modelId="{28406058-FCFB-4793-ABEB-D898D846672C}" type="parTrans" cxnId="{81636EDB-52FB-464C-B511-D104CB09FE75}">
      <dgm:prSet/>
      <dgm:spPr/>
      <dgm:t>
        <a:bodyPr/>
        <a:lstStyle/>
        <a:p>
          <a:endParaRPr lang="en-US"/>
        </a:p>
      </dgm:t>
    </dgm:pt>
    <dgm:pt modelId="{05C2CBF9-8342-4136-B3E3-115E911BDB89}" type="sibTrans" cxnId="{81636EDB-52FB-464C-B511-D104CB09FE75}">
      <dgm:prSet/>
      <dgm:spPr/>
      <dgm:t>
        <a:bodyPr/>
        <a:lstStyle/>
        <a:p>
          <a:endParaRPr lang="en-US"/>
        </a:p>
      </dgm:t>
    </dgm:pt>
    <dgm:pt modelId="{2FE5E678-27D4-4C1C-850F-86A2CE84BAA2}">
      <dgm:prSet phldrT="[Text]"/>
      <dgm:spPr/>
      <dgm:t>
        <a:bodyPr/>
        <a:lstStyle/>
        <a:p>
          <a:r>
            <a:rPr lang="en-US" dirty="0" err="1"/>
            <a:t>Ingenieros</a:t>
          </a:r>
          <a:r>
            <a:rPr lang="en-US" dirty="0"/>
            <a:t> </a:t>
          </a:r>
          <a:r>
            <a:rPr lang="en-US" dirty="0" err="1"/>
            <a:t>Tráfico</a:t>
          </a:r>
          <a:endParaRPr lang="en-US" dirty="0"/>
        </a:p>
      </dgm:t>
    </dgm:pt>
    <dgm:pt modelId="{F613BAF4-1937-4542-9A39-97B2E5281B0F}" type="parTrans" cxnId="{0A14F2B9-6302-4C12-82EB-335C2D3C7933}">
      <dgm:prSet/>
      <dgm:spPr/>
      <dgm:t>
        <a:bodyPr/>
        <a:lstStyle/>
        <a:p>
          <a:endParaRPr lang="en-US"/>
        </a:p>
      </dgm:t>
    </dgm:pt>
    <dgm:pt modelId="{1B063D1C-3E98-423E-8F85-48DA509DEE95}" type="sibTrans" cxnId="{0A14F2B9-6302-4C12-82EB-335C2D3C7933}">
      <dgm:prSet/>
      <dgm:spPr/>
      <dgm:t>
        <a:bodyPr/>
        <a:lstStyle/>
        <a:p>
          <a:endParaRPr lang="en-US"/>
        </a:p>
      </dgm:t>
    </dgm:pt>
    <dgm:pt modelId="{F790D7E4-E8D4-4712-9A7F-37E3E7CACF66}">
      <dgm:prSet/>
      <dgm:spPr/>
      <dgm:t>
        <a:bodyPr/>
        <a:lstStyle/>
        <a:p>
          <a:endParaRPr lang="en-US" dirty="0"/>
        </a:p>
      </dgm:t>
    </dgm:pt>
    <dgm:pt modelId="{C594F531-258D-45E5-BDE2-C0E674EE108D}" type="parTrans" cxnId="{CE4FD6C3-1DEB-4D5D-B784-44764226CE75}">
      <dgm:prSet/>
      <dgm:spPr/>
      <dgm:t>
        <a:bodyPr/>
        <a:lstStyle/>
        <a:p>
          <a:endParaRPr lang="en-US"/>
        </a:p>
      </dgm:t>
    </dgm:pt>
    <dgm:pt modelId="{12D360FB-2C7E-4FD0-A0F5-1BF6ACEF74A3}" type="sibTrans" cxnId="{CE4FD6C3-1DEB-4D5D-B784-44764226CE75}">
      <dgm:prSet/>
      <dgm:spPr/>
      <dgm:t>
        <a:bodyPr/>
        <a:lstStyle/>
        <a:p>
          <a:endParaRPr lang="en-US"/>
        </a:p>
      </dgm:t>
    </dgm:pt>
    <dgm:pt modelId="{9DA185DB-52F2-432C-90DC-BAA851ECA314}">
      <dgm:prSet/>
      <dgm:spPr/>
      <dgm:t>
        <a:bodyPr/>
        <a:lstStyle/>
        <a:p>
          <a:r>
            <a:rPr lang="en-US" dirty="0" err="1"/>
            <a:t>Fondos</a:t>
          </a:r>
          <a:r>
            <a:rPr lang="en-US" dirty="0"/>
            <a:t> </a:t>
          </a:r>
          <a:r>
            <a:rPr lang="en-US" dirty="0" err="1"/>
            <a:t>dedicados</a:t>
          </a:r>
          <a:endParaRPr lang="en-US" dirty="0"/>
        </a:p>
      </dgm:t>
    </dgm:pt>
    <dgm:pt modelId="{E249F571-0892-4FCD-908C-D945FFF06A16}" type="parTrans" cxnId="{C8384E09-7A43-4DAB-BA8C-1BD67E76C6FB}">
      <dgm:prSet/>
      <dgm:spPr/>
      <dgm:t>
        <a:bodyPr/>
        <a:lstStyle/>
        <a:p>
          <a:endParaRPr lang="en-US"/>
        </a:p>
      </dgm:t>
    </dgm:pt>
    <dgm:pt modelId="{65929C3F-CB65-477D-B72A-35F262144C28}" type="sibTrans" cxnId="{C8384E09-7A43-4DAB-BA8C-1BD67E76C6FB}">
      <dgm:prSet/>
      <dgm:spPr/>
      <dgm:t>
        <a:bodyPr/>
        <a:lstStyle/>
        <a:p>
          <a:endParaRPr lang="en-US"/>
        </a:p>
      </dgm:t>
    </dgm:pt>
    <dgm:pt modelId="{79383155-3C98-4DF5-B75C-ACA0F6A9420E}" type="pres">
      <dgm:prSet presAssocID="{54B5FF75-9D94-433C-88C9-0C1A2115CD5E}" presName="hierChild1" presStyleCnt="0">
        <dgm:presLayoutVars>
          <dgm:orgChart val="1"/>
          <dgm:chPref val="1"/>
          <dgm:dir/>
          <dgm:animOne val="branch"/>
          <dgm:animLvl val="lvl"/>
          <dgm:resizeHandles/>
        </dgm:presLayoutVars>
      </dgm:prSet>
      <dgm:spPr/>
    </dgm:pt>
    <dgm:pt modelId="{CBC0D4CF-E7F7-46B6-8190-B1400F76E40A}" type="pres">
      <dgm:prSet presAssocID="{CA38CF1E-2741-4DF4-86BF-0364BF247708}" presName="hierRoot1" presStyleCnt="0">
        <dgm:presLayoutVars>
          <dgm:hierBranch val="init"/>
        </dgm:presLayoutVars>
      </dgm:prSet>
      <dgm:spPr/>
    </dgm:pt>
    <dgm:pt modelId="{FA9DC33C-BB66-41A6-95C0-F2DEE2D9ECFA}" type="pres">
      <dgm:prSet presAssocID="{CA38CF1E-2741-4DF4-86BF-0364BF247708}" presName="rootComposite1" presStyleCnt="0"/>
      <dgm:spPr/>
    </dgm:pt>
    <dgm:pt modelId="{43C27A92-1117-4FE9-916A-FB7CF87DBDB8}" type="pres">
      <dgm:prSet presAssocID="{CA38CF1E-2741-4DF4-86BF-0364BF247708}" presName="rootText1" presStyleLbl="node0" presStyleIdx="0" presStyleCnt="2">
        <dgm:presLayoutVars>
          <dgm:chPref val="3"/>
        </dgm:presLayoutVars>
      </dgm:prSet>
      <dgm:spPr/>
    </dgm:pt>
    <dgm:pt modelId="{9B2BDED2-1073-4B9A-A98B-944FA75C2238}" type="pres">
      <dgm:prSet presAssocID="{CA38CF1E-2741-4DF4-86BF-0364BF247708}" presName="rootConnector1" presStyleLbl="node1" presStyleIdx="0" presStyleCnt="0"/>
      <dgm:spPr/>
    </dgm:pt>
    <dgm:pt modelId="{F15AEB7C-6381-4E8B-BEAB-E564BC2A8289}" type="pres">
      <dgm:prSet presAssocID="{CA38CF1E-2741-4DF4-86BF-0364BF247708}" presName="hierChild2" presStyleCnt="0"/>
      <dgm:spPr/>
    </dgm:pt>
    <dgm:pt modelId="{808334F1-9C88-4691-974A-E741F032B798}" type="pres">
      <dgm:prSet presAssocID="{936F636C-A975-45E8-BE7D-AC0CBBB425DB}" presName="Name37" presStyleLbl="parChTrans1D2" presStyleIdx="0" presStyleCnt="3"/>
      <dgm:spPr/>
    </dgm:pt>
    <dgm:pt modelId="{60CEF161-6FBB-495A-A9BF-73196BA94FD8}" type="pres">
      <dgm:prSet presAssocID="{72DBA490-A471-4B69-8D75-6087B2443F5F}" presName="hierRoot2" presStyleCnt="0">
        <dgm:presLayoutVars>
          <dgm:hierBranch val="init"/>
        </dgm:presLayoutVars>
      </dgm:prSet>
      <dgm:spPr/>
    </dgm:pt>
    <dgm:pt modelId="{FBEA76FB-8E5D-4AE9-BEC6-FFFD5BAA2AE0}" type="pres">
      <dgm:prSet presAssocID="{72DBA490-A471-4B69-8D75-6087B2443F5F}" presName="rootComposite" presStyleCnt="0"/>
      <dgm:spPr/>
    </dgm:pt>
    <dgm:pt modelId="{51CD25F0-A75E-4DD5-9BA3-44A2043BE8D6}" type="pres">
      <dgm:prSet presAssocID="{72DBA490-A471-4B69-8D75-6087B2443F5F}" presName="rootText" presStyleLbl="node2" presStyleIdx="0" presStyleCnt="3" custScaleY="65131">
        <dgm:presLayoutVars>
          <dgm:chPref val="3"/>
        </dgm:presLayoutVars>
      </dgm:prSet>
      <dgm:spPr/>
    </dgm:pt>
    <dgm:pt modelId="{D3957516-3636-45CA-B778-E39DB34B885F}" type="pres">
      <dgm:prSet presAssocID="{72DBA490-A471-4B69-8D75-6087B2443F5F}" presName="rootConnector" presStyleLbl="node2" presStyleIdx="0" presStyleCnt="3"/>
      <dgm:spPr/>
    </dgm:pt>
    <dgm:pt modelId="{0A928FE6-3DA6-400D-8F24-79E754940ABA}" type="pres">
      <dgm:prSet presAssocID="{72DBA490-A471-4B69-8D75-6087B2443F5F}" presName="hierChild4" presStyleCnt="0"/>
      <dgm:spPr/>
    </dgm:pt>
    <dgm:pt modelId="{1A64DD4C-887F-4E87-BE3E-8C4BAA1175D6}" type="pres">
      <dgm:prSet presAssocID="{72DBA490-A471-4B69-8D75-6087B2443F5F}" presName="hierChild5" presStyleCnt="0"/>
      <dgm:spPr/>
    </dgm:pt>
    <dgm:pt modelId="{9E774A48-F040-419B-89D0-644F0CF27BDD}" type="pres">
      <dgm:prSet presAssocID="{28406058-FCFB-4793-ABEB-D898D846672C}" presName="Name37" presStyleLbl="parChTrans1D2" presStyleIdx="1" presStyleCnt="3"/>
      <dgm:spPr/>
    </dgm:pt>
    <dgm:pt modelId="{5279DC07-839E-450E-B94B-22A9FF6A70CA}" type="pres">
      <dgm:prSet presAssocID="{6989EFD7-864E-452A-89A8-10B3BBD75A35}" presName="hierRoot2" presStyleCnt="0">
        <dgm:presLayoutVars>
          <dgm:hierBranch val="init"/>
        </dgm:presLayoutVars>
      </dgm:prSet>
      <dgm:spPr/>
    </dgm:pt>
    <dgm:pt modelId="{F178BE07-956B-469C-A7DA-F5A398C4BF7F}" type="pres">
      <dgm:prSet presAssocID="{6989EFD7-864E-452A-89A8-10B3BBD75A35}" presName="rootComposite" presStyleCnt="0"/>
      <dgm:spPr/>
    </dgm:pt>
    <dgm:pt modelId="{DE6AF4DD-820F-4642-9104-0E70334E15E7}" type="pres">
      <dgm:prSet presAssocID="{6989EFD7-864E-452A-89A8-10B3BBD75A35}" presName="rootText" presStyleLbl="node2" presStyleIdx="1" presStyleCnt="3" custScaleX="126680" custScaleY="70613">
        <dgm:presLayoutVars>
          <dgm:chPref val="3"/>
        </dgm:presLayoutVars>
      </dgm:prSet>
      <dgm:spPr/>
    </dgm:pt>
    <dgm:pt modelId="{7A4172DA-8941-431B-80DB-DAD1485F6DA1}" type="pres">
      <dgm:prSet presAssocID="{6989EFD7-864E-452A-89A8-10B3BBD75A35}" presName="rootConnector" presStyleLbl="node2" presStyleIdx="1" presStyleCnt="3"/>
      <dgm:spPr/>
    </dgm:pt>
    <dgm:pt modelId="{ED20FF86-028B-491E-8B2E-E31105EDC5E3}" type="pres">
      <dgm:prSet presAssocID="{6989EFD7-864E-452A-89A8-10B3BBD75A35}" presName="hierChild4" presStyleCnt="0"/>
      <dgm:spPr/>
    </dgm:pt>
    <dgm:pt modelId="{9A98B879-7AE3-4B79-99A6-5DC08D75E5E3}" type="pres">
      <dgm:prSet presAssocID="{6989EFD7-864E-452A-89A8-10B3BBD75A35}" presName="hierChild5" presStyleCnt="0"/>
      <dgm:spPr/>
    </dgm:pt>
    <dgm:pt modelId="{09362B5D-8452-4A14-B1DA-F0ABB6D52672}" type="pres">
      <dgm:prSet presAssocID="{F613BAF4-1937-4542-9A39-97B2E5281B0F}" presName="Name37" presStyleLbl="parChTrans1D2" presStyleIdx="2" presStyleCnt="3"/>
      <dgm:spPr/>
    </dgm:pt>
    <dgm:pt modelId="{0FEB4588-BFD2-4050-A9DD-7E0942178E37}" type="pres">
      <dgm:prSet presAssocID="{2FE5E678-27D4-4C1C-850F-86A2CE84BAA2}" presName="hierRoot2" presStyleCnt="0">
        <dgm:presLayoutVars>
          <dgm:hierBranch val="init"/>
        </dgm:presLayoutVars>
      </dgm:prSet>
      <dgm:spPr/>
    </dgm:pt>
    <dgm:pt modelId="{A78488AD-DDEF-4A30-9141-CE4655A02975}" type="pres">
      <dgm:prSet presAssocID="{2FE5E678-27D4-4C1C-850F-86A2CE84BAA2}" presName="rootComposite" presStyleCnt="0"/>
      <dgm:spPr/>
    </dgm:pt>
    <dgm:pt modelId="{A28C0BF7-07B9-4FA1-9B01-1C5D3981A092}" type="pres">
      <dgm:prSet presAssocID="{2FE5E678-27D4-4C1C-850F-86A2CE84BAA2}" presName="rootText" presStyleLbl="node2" presStyleIdx="2" presStyleCnt="3" custScaleX="184284" custScaleY="65671">
        <dgm:presLayoutVars>
          <dgm:chPref val="3"/>
        </dgm:presLayoutVars>
      </dgm:prSet>
      <dgm:spPr/>
    </dgm:pt>
    <dgm:pt modelId="{D6ED0DFF-07ED-42E8-85C7-5C0922CF498D}" type="pres">
      <dgm:prSet presAssocID="{2FE5E678-27D4-4C1C-850F-86A2CE84BAA2}" presName="rootConnector" presStyleLbl="node2" presStyleIdx="2" presStyleCnt="3"/>
      <dgm:spPr/>
    </dgm:pt>
    <dgm:pt modelId="{F4D425D7-4E8F-4111-8250-4B232925001C}" type="pres">
      <dgm:prSet presAssocID="{2FE5E678-27D4-4C1C-850F-86A2CE84BAA2}" presName="hierChild4" presStyleCnt="0"/>
      <dgm:spPr/>
    </dgm:pt>
    <dgm:pt modelId="{A99CF067-EB33-48F9-80B5-9CC14443039D}" type="pres">
      <dgm:prSet presAssocID="{C594F531-258D-45E5-BDE2-C0E674EE108D}" presName="Name37" presStyleLbl="parChTrans1D3" presStyleIdx="0" presStyleCnt="1"/>
      <dgm:spPr/>
    </dgm:pt>
    <dgm:pt modelId="{DBA5502D-745D-482F-BF9C-9EA4A1F94618}" type="pres">
      <dgm:prSet presAssocID="{F790D7E4-E8D4-4712-9A7F-37E3E7CACF66}" presName="hierRoot2" presStyleCnt="0">
        <dgm:presLayoutVars>
          <dgm:hierBranch val="init"/>
        </dgm:presLayoutVars>
      </dgm:prSet>
      <dgm:spPr/>
    </dgm:pt>
    <dgm:pt modelId="{B6A3856E-CAA2-44BC-B559-A9A648B81C0D}" type="pres">
      <dgm:prSet presAssocID="{F790D7E4-E8D4-4712-9A7F-37E3E7CACF66}" presName="rootComposite" presStyleCnt="0"/>
      <dgm:spPr/>
    </dgm:pt>
    <dgm:pt modelId="{CB73E466-F09D-46E3-9FF9-D45D3CE7C3DD}" type="pres">
      <dgm:prSet presAssocID="{F790D7E4-E8D4-4712-9A7F-37E3E7CACF66}" presName="rootText" presStyleLbl="node3" presStyleIdx="0" presStyleCnt="1" custScaleX="144820" custScaleY="52470" custLinFactNeighborX="-7385" custLinFactNeighborY="-22490">
        <dgm:presLayoutVars>
          <dgm:chPref val="3"/>
        </dgm:presLayoutVars>
      </dgm:prSet>
      <dgm:spPr/>
    </dgm:pt>
    <dgm:pt modelId="{32299983-C163-4D9F-AF3C-4C67BC289F7C}" type="pres">
      <dgm:prSet presAssocID="{F790D7E4-E8D4-4712-9A7F-37E3E7CACF66}" presName="rootConnector" presStyleLbl="node3" presStyleIdx="0" presStyleCnt="1"/>
      <dgm:spPr/>
    </dgm:pt>
    <dgm:pt modelId="{1C3ACA29-45F3-4544-AA47-3FFCCBDF9EC5}" type="pres">
      <dgm:prSet presAssocID="{F790D7E4-E8D4-4712-9A7F-37E3E7CACF66}" presName="hierChild4" presStyleCnt="0"/>
      <dgm:spPr/>
    </dgm:pt>
    <dgm:pt modelId="{6A6E1155-F190-4660-AF9A-9C1C6CB2C954}" type="pres">
      <dgm:prSet presAssocID="{F790D7E4-E8D4-4712-9A7F-37E3E7CACF66}" presName="hierChild5" presStyleCnt="0"/>
      <dgm:spPr/>
    </dgm:pt>
    <dgm:pt modelId="{57914915-1EEF-4DFA-93E4-E7DF9F4D1267}" type="pres">
      <dgm:prSet presAssocID="{2FE5E678-27D4-4C1C-850F-86A2CE84BAA2}" presName="hierChild5" presStyleCnt="0"/>
      <dgm:spPr/>
    </dgm:pt>
    <dgm:pt modelId="{18E90ABC-7855-4E8C-BACE-D3747CAF15B5}" type="pres">
      <dgm:prSet presAssocID="{CA38CF1E-2741-4DF4-86BF-0364BF247708}" presName="hierChild3" presStyleCnt="0"/>
      <dgm:spPr/>
    </dgm:pt>
    <dgm:pt modelId="{C0E201F5-D258-4C34-8623-839C0433A134}" type="pres">
      <dgm:prSet presAssocID="{9DA185DB-52F2-432C-90DC-BAA851ECA314}" presName="hierRoot1" presStyleCnt="0">
        <dgm:presLayoutVars>
          <dgm:hierBranch val="init"/>
        </dgm:presLayoutVars>
      </dgm:prSet>
      <dgm:spPr/>
    </dgm:pt>
    <dgm:pt modelId="{DE9C943F-E623-4893-AF99-01703DFCD95C}" type="pres">
      <dgm:prSet presAssocID="{9DA185DB-52F2-432C-90DC-BAA851ECA314}" presName="rootComposite1" presStyleCnt="0"/>
      <dgm:spPr/>
    </dgm:pt>
    <dgm:pt modelId="{BDB469D1-CCE4-407B-A177-09FC0EADD8E1}" type="pres">
      <dgm:prSet presAssocID="{9DA185DB-52F2-432C-90DC-BAA851ECA314}" presName="rootText1" presStyleLbl="node0" presStyleIdx="1" presStyleCnt="2" custScaleX="143540" custScaleY="58514" custLinFactX="-20401" custLinFactY="114102" custLinFactNeighborX="-100000" custLinFactNeighborY="200000">
        <dgm:presLayoutVars>
          <dgm:chPref val="3"/>
        </dgm:presLayoutVars>
      </dgm:prSet>
      <dgm:spPr/>
    </dgm:pt>
    <dgm:pt modelId="{534A3974-CF97-45B3-90E2-057574164604}" type="pres">
      <dgm:prSet presAssocID="{9DA185DB-52F2-432C-90DC-BAA851ECA314}" presName="rootConnector1" presStyleLbl="node1" presStyleIdx="0" presStyleCnt="0"/>
      <dgm:spPr/>
    </dgm:pt>
    <dgm:pt modelId="{44434487-4328-4D87-BDB0-9EFF73CF14C4}" type="pres">
      <dgm:prSet presAssocID="{9DA185DB-52F2-432C-90DC-BAA851ECA314}" presName="hierChild2" presStyleCnt="0"/>
      <dgm:spPr/>
    </dgm:pt>
    <dgm:pt modelId="{C64DA04C-E5BA-430C-80C2-BD99C2FEE460}" type="pres">
      <dgm:prSet presAssocID="{9DA185DB-52F2-432C-90DC-BAA851ECA314}" presName="hierChild3" presStyleCnt="0"/>
      <dgm:spPr/>
    </dgm:pt>
  </dgm:ptLst>
  <dgm:cxnLst>
    <dgm:cxn modelId="{C8384E09-7A43-4DAB-BA8C-1BD67E76C6FB}" srcId="{54B5FF75-9D94-433C-88C9-0C1A2115CD5E}" destId="{9DA185DB-52F2-432C-90DC-BAA851ECA314}" srcOrd="1" destOrd="0" parTransId="{E249F571-0892-4FCD-908C-D945FFF06A16}" sibTransId="{65929C3F-CB65-477D-B72A-35F262144C28}"/>
    <dgm:cxn modelId="{0BE37D0D-51C8-430E-94C8-4F0B01FE93BA}" type="presOf" srcId="{C594F531-258D-45E5-BDE2-C0E674EE108D}" destId="{A99CF067-EB33-48F9-80B5-9CC14443039D}" srcOrd="0" destOrd="0" presId="urn:microsoft.com/office/officeart/2005/8/layout/orgChart1"/>
    <dgm:cxn modelId="{F4906816-51EA-4293-9D7E-82ABC0F1EC6E}" type="presOf" srcId="{72DBA490-A471-4B69-8D75-6087B2443F5F}" destId="{D3957516-3636-45CA-B778-E39DB34B885F}" srcOrd="1" destOrd="0" presId="urn:microsoft.com/office/officeart/2005/8/layout/orgChart1"/>
    <dgm:cxn modelId="{61DF7725-2467-457C-B35B-8903174DF500}" type="presOf" srcId="{936F636C-A975-45E8-BE7D-AC0CBBB425DB}" destId="{808334F1-9C88-4691-974A-E741F032B798}" srcOrd="0" destOrd="0" presId="urn:microsoft.com/office/officeart/2005/8/layout/orgChart1"/>
    <dgm:cxn modelId="{B8EEC75D-D96F-4663-A9FF-4604708119F7}" type="presOf" srcId="{6989EFD7-864E-452A-89A8-10B3BBD75A35}" destId="{7A4172DA-8941-431B-80DB-DAD1485F6DA1}" srcOrd="1" destOrd="0" presId="urn:microsoft.com/office/officeart/2005/8/layout/orgChart1"/>
    <dgm:cxn modelId="{B0BA9D4C-C42A-43F1-AADC-303054303C06}" type="presOf" srcId="{6989EFD7-864E-452A-89A8-10B3BBD75A35}" destId="{DE6AF4DD-820F-4642-9104-0E70334E15E7}" srcOrd="0" destOrd="0" presId="urn:microsoft.com/office/officeart/2005/8/layout/orgChart1"/>
    <dgm:cxn modelId="{8D4F0A50-033E-4890-A1F6-21467D5609CA}" srcId="{CA38CF1E-2741-4DF4-86BF-0364BF247708}" destId="{72DBA490-A471-4B69-8D75-6087B2443F5F}" srcOrd="0" destOrd="0" parTransId="{936F636C-A975-45E8-BE7D-AC0CBBB425DB}" sibTransId="{5F33190C-0609-417D-904B-2E20BE4C1055}"/>
    <dgm:cxn modelId="{3DB1DD59-767B-4A1A-B132-6DFEF895ED1C}" type="presOf" srcId="{9DA185DB-52F2-432C-90DC-BAA851ECA314}" destId="{534A3974-CF97-45B3-90E2-057574164604}" srcOrd="1" destOrd="0" presId="urn:microsoft.com/office/officeart/2005/8/layout/orgChart1"/>
    <dgm:cxn modelId="{9780A4AB-6135-406F-9327-A3B8D9822614}" type="presOf" srcId="{2FE5E678-27D4-4C1C-850F-86A2CE84BAA2}" destId="{A28C0BF7-07B9-4FA1-9B01-1C5D3981A092}" srcOrd="0" destOrd="0" presId="urn:microsoft.com/office/officeart/2005/8/layout/orgChart1"/>
    <dgm:cxn modelId="{784CA5AC-5043-4FBB-A62E-6126BD9A3512}" type="presOf" srcId="{CA38CF1E-2741-4DF4-86BF-0364BF247708}" destId="{9B2BDED2-1073-4B9A-A98B-944FA75C2238}" srcOrd="1" destOrd="0" presId="urn:microsoft.com/office/officeart/2005/8/layout/orgChart1"/>
    <dgm:cxn modelId="{CDF12EB0-3CD3-4F52-A6A9-660C14341F61}" type="presOf" srcId="{CA38CF1E-2741-4DF4-86BF-0364BF247708}" destId="{43C27A92-1117-4FE9-916A-FB7CF87DBDB8}" srcOrd="0" destOrd="0" presId="urn:microsoft.com/office/officeart/2005/8/layout/orgChart1"/>
    <dgm:cxn modelId="{6245AEB8-2118-43E6-81E1-D0C503DA56DB}" type="presOf" srcId="{9DA185DB-52F2-432C-90DC-BAA851ECA314}" destId="{BDB469D1-CCE4-407B-A177-09FC0EADD8E1}" srcOrd="0" destOrd="0" presId="urn:microsoft.com/office/officeart/2005/8/layout/orgChart1"/>
    <dgm:cxn modelId="{0A14F2B9-6302-4C12-82EB-335C2D3C7933}" srcId="{CA38CF1E-2741-4DF4-86BF-0364BF247708}" destId="{2FE5E678-27D4-4C1C-850F-86A2CE84BAA2}" srcOrd="2" destOrd="0" parTransId="{F613BAF4-1937-4542-9A39-97B2E5281B0F}" sibTransId="{1B063D1C-3E98-423E-8F85-48DA509DEE95}"/>
    <dgm:cxn modelId="{61482EBA-8F0D-4B53-8038-154C86D2EC45}" type="presOf" srcId="{72DBA490-A471-4B69-8D75-6087B2443F5F}" destId="{51CD25F0-A75E-4DD5-9BA3-44A2043BE8D6}" srcOrd="0" destOrd="0" presId="urn:microsoft.com/office/officeart/2005/8/layout/orgChart1"/>
    <dgm:cxn modelId="{825A89C1-9C01-4906-B26B-4E509F70BCE9}" type="presOf" srcId="{2FE5E678-27D4-4C1C-850F-86A2CE84BAA2}" destId="{D6ED0DFF-07ED-42E8-85C7-5C0922CF498D}" srcOrd="1" destOrd="0" presId="urn:microsoft.com/office/officeart/2005/8/layout/orgChart1"/>
    <dgm:cxn modelId="{CE4FD6C3-1DEB-4D5D-B784-44764226CE75}" srcId="{2FE5E678-27D4-4C1C-850F-86A2CE84BAA2}" destId="{F790D7E4-E8D4-4712-9A7F-37E3E7CACF66}" srcOrd="0" destOrd="0" parTransId="{C594F531-258D-45E5-BDE2-C0E674EE108D}" sibTransId="{12D360FB-2C7E-4FD0-A0F5-1BF6ACEF74A3}"/>
    <dgm:cxn modelId="{D45BB4C7-6E0E-44D7-B763-A030058EB814}" type="presOf" srcId="{28406058-FCFB-4793-ABEB-D898D846672C}" destId="{9E774A48-F040-419B-89D0-644F0CF27BDD}" srcOrd="0" destOrd="0" presId="urn:microsoft.com/office/officeart/2005/8/layout/orgChart1"/>
    <dgm:cxn modelId="{A28A8ACE-30E3-4183-ADCD-AF6B74ABC1C1}" type="presOf" srcId="{F613BAF4-1937-4542-9A39-97B2E5281B0F}" destId="{09362B5D-8452-4A14-B1DA-F0ABB6D52672}" srcOrd="0" destOrd="0" presId="urn:microsoft.com/office/officeart/2005/8/layout/orgChart1"/>
    <dgm:cxn modelId="{81636EDB-52FB-464C-B511-D104CB09FE75}" srcId="{CA38CF1E-2741-4DF4-86BF-0364BF247708}" destId="{6989EFD7-864E-452A-89A8-10B3BBD75A35}" srcOrd="1" destOrd="0" parTransId="{28406058-FCFB-4793-ABEB-D898D846672C}" sibTransId="{05C2CBF9-8342-4136-B3E3-115E911BDB89}"/>
    <dgm:cxn modelId="{2FCD43DF-D4EB-4143-B117-84E8819AB392}" type="presOf" srcId="{F790D7E4-E8D4-4712-9A7F-37E3E7CACF66}" destId="{32299983-C163-4D9F-AF3C-4C67BC289F7C}" srcOrd="1" destOrd="0" presId="urn:microsoft.com/office/officeart/2005/8/layout/orgChart1"/>
    <dgm:cxn modelId="{1DCD38E2-F0A4-49AF-965B-57ADB8C91FC5}" type="presOf" srcId="{54B5FF75-9D94-433C-88C9-0C1A2115CD5E}" destId="{79383155-3C98-4DF5-B75C-ACA0F6A9420E}" srcOrd="0" destOrd="0" presId="urn:microsoft.com/office/officeart/2005/8/layout/orgChart1"/>
    <dgm:cxn modelId="{68F723E6-CC30-40C6-A55E-7232B53ADE52}" type="presOf" srcId="{F790D7E4-E8D4-4712-9A7F-37E3E7CACF66}" destId="{CB73E466-F09D-46E3-9FF9-D45D3CE7C3DD}" srcOrd="0" destOrd="0" presId="urn:microsoft.com/office/officeart/2005/8/layout/orgChart1"/>
    <dgm:cxn modelId="{4CF305E9-8DD2-4B7C-9842-5B11089B3242}" srcId="{54B5FF75-9D94-433C-88C9-0C1A2115CD5E}" destId="{CA38CF1E-2741-4DF4-86BF-0364BF247708}" srcOrd="0" destOrd="0" parTransId="{2826889A-8D1F-4DB7-B153-F46105CABF93}" sibTransId="{0B786803-08FD-42C6-9FA2-547A83BDFCBE}"/>
    <dgm:cxn modelId="{48335761-26EF-42F3-B61B-AD3C9B2D4400}" type="presParOf" srcId="{79383155-3C98-4DF5-B75C-ACA0F6A9420E}" destId="{CBC0D4CF-E7F7-46B6-8190-B1400F76E40A}" srcOrd="0" destOrd="0" presId="urn:microsoft.com/office/officeart/2005/8/layout/orgChart1"/>
    <dgm:cxn modelId="{1B42AAF3-713B-4205-BD41-735F0329BA1A}" type="presParOf" srcId="{CBC0D4CF-E7F7-46B6-8190-B1400F76E40A}" destId="{FA9DC33C-BB66-41A6-95C0-F2DEE2D9ECFA}" srcOrd="0" destOrd="0" presId="urn:microsoft.com/office/officeart/2005/8/layout/orgChart1"/>
    <dgm:cxn modelId="{559B5071-7089-454A-9EAC-5A3E19F657C7}" type="presParOf" srcId="{FA9DC33C-BB66-41A6-95C0-F2DEE2D9ECFA}" destId="{43C27A92-1117-4FE9-916A-FB7CF87DBDB8}" srcOrd="0" destOrd="0" presId="urn:microsoft.com/office/officeart/2005/8/layout/orgChart1"/>
    <dgm:cxn modelId="{AFF5324F-CE3B-4DCD-A826-B7F4C9B6ED33}" type="presParOf" srcId="{FA9DC33C-BB66-41A6-95C0-F2DEE2D9ECFA}" destId="{9B2BDED2-1073-4B9A-A98B-944FA75C2238}" srcOrd="1" destOrd="0" presId="urn:microsoft.com/office/officeart/2005/8/layout/orgChart1"/>
    <dgm:cxn modelId="{9522239D-0511-4AB8-8FD1-ADB651F9312E}" type="presParOf" srcId="{CBC0D4CF-E7F7-46B6-8190-B1400F76E40A}" destId="{F15AEB7C-6381-4E8B-BEAB-E564BC2A8289}" srcOrd="1" destOrd="0" presId="urn:microsoft.com/office/officeart/2005/8/layout/orgChart1"/>
    <dgm:cxn modelId="{E12FBE27-296F-404B-A055-60DBACE1754A}" type="presParOf" srcId="{F15AEB7C-6381-4E8B-BEAB-E564BC2A8289}" destId="{808334F1-9C88-4691-974A-E741F032B798}" srcOrd="0" destOrd="0" presId="urn:microsoft.com/office/officeart/2005/8/layout/orgChart1"/>
    <dgm:cxn modelId="{8301B433-F07D-4BEB-B4C7-01BB81F0B235}" type="presParOf" srcId="{F15AEB7C-6381-4E8B-BEAB-E564BC2A8289}" destId="{60CEF161-6FBB-495A-A9BF-73196BA94FD8}" srcOrd="1" destOrd="0" presId="urn:microsoft.com/office/officeart/2005/8/layout/orgChart1"/>
    <dgm:cxn modelId="{881BE30E-2DEA-4E29-93C2-429A5C248195}" type="presParOf" srcId="{60CEF161-6FBB-495A-A9BF-73196BA94FD8}" destId="{FBEA76FB-8E5D-4AE9-BEC6-FFFD5BAA2AE0}" srcOrd="0" destOrd="0" presId="urn:microsoft.com/office/officeart/2005/8/layout/orgChart1"/>
    <dgm:cxn modelId="{57B78412-D5B2-485E-9024-68090D070AEF}" type="presParOf" srcId="{FBEA76FB-8E5D-4AE9-BEC6-FFFD5BAA2AE0}" destId="{51CD25F0-A75E-4DD5-9BA3-44A2043BE8D6}" srcOrd="0" destOrd="0" presId="urn:microsoft.com/office/officeart/2005/8/layout/orgChart1"/>
    <dgm:cxn modelId="{E7B6A280-52E2-4873-A031-38362261E964}" type="presParOf" srcId="{FBEA76FB-8E5D-4AE9-BEC6-FFFD5BAA2AE0}" destId="{D3957516-3636-45CA-B778-E39DB34B885F}" srcOrd="1" destOrd="0" presId="urn:microsoft.com/office/officeart/2005/8/layout/orgChart1"/>
    <dgm:cxn modelId="{BCAC542C-FE33-43A6-A405-26D2874525D0}" type="presParOf" srcId="{60CEF161-6FBB-495A-A9BF-73196BA94FD8}" destId="{0A928FE6-3DA6-400D-8F24-79E754940ABA}" srcOrd="1" destOrd="0" presId="urn:microsoft.com/office/officeart/2005/8/layout/orgChart1"/>
    <dgm:cxn modelId="{AC450204-9569-46A6-8BB0-798E592AC788}" type="presParOf" srcId="{60CEF161-6FBB-495A-A9BF-73196BA94FD8}" destId="{1A64DD4C-887F-4E87-BE3E-8C4BAA1175D6}" srcOrd="2" destOrd="0" presId="urn:microsoft.com/office/officeart/2005/8/layout/orgChart1"/>
    <dgm:cxn modelId="{620EFE0A-C0EF-43AF-B04C-6B9B02C39497}" type="presParOf" srcId="{F15AEB7C-6381-4E8B-BEAB-E564BC2A8289}" destId="{9E774A48-F040-419B-89D0-644F0CF27BDD}" srcOrd="2" destOrd="0" presId="urn:microsoft.com/office/officeart/2005/8/layout/orgChart1"/>
    <dgm:cxn modelId="{C9296359-E0FE-41ED-85F7-F3912CF5CB2D}" type="presParOf" srcId="{F15AEB7C-6381-4E8B-BEAB-E564BC2A8289}" destId="{5279DC07-839E-450E-B94B-22A9FF6A70CA}" srcOrd="3" destOrd="0" presId="urn:microsoft.com/office/officeart/2005/8/layout/orgChart1"/>
    <dgm:cxn modelId="{989D255E-29AE-44D2-BA0E-27FF2A6CF910}" type="presParOf" srcId="{5279DC07-839E-450E-B94B-22A9FF6A70CA}" destId="{F178BE07-956B-469C-A7DA-F5A398C4BF7F}" srcOrd="0" destOrd="0" presId="urn:microsoft.com/office/officeart/2005/8/layout/orgChart1"/>
    <dgm:cxn modelId="{85302F59-FF63-467E-ABD3-BAA47798398C}" type="presParOf" srcId="{F178BE07-956B-469C-A7DA-F5A398C4BF7F}" destId="{DE6AF4DD-820F-4642-9104-0E70334E15E7}" srcOrd="0" destOrd="0" presId="urn:microsoft.com/office/officeart/2005/8/layout/orgChart1"/>
    <dgm:cxn modelId="{73FD95B5-5C4C-43E9-9F61-D94461BD44D2}" type="presParOf" srcId="{F178BE07-956B-469C-A7DA-F5A398C4BF7F}" destId="{7A4172DA-8941-431B-80DB-DAD1485F6DA1}" srcOrd="1" destOrd="0" presId="urn:microsoft.com/office/officeart/2005/8/layout/orgChart1"/>
    <dgm:cxn modelId="{63714998-A7E7-4A78-B033-2C1C08DE2FD0}" type="presParOf" srcId="{5279DC07-839E-450E-B94B-22A9FF6A70CA}" destId="{ED20FF86-028B-491E-8B2E-E31105EDC5E3}" srcOrd="1" destOrd="0" presId="urn:microsoft.com/office/officeart/2005/8/layout/orgChart1"/>
    <dgm:cxn modelId="{9044613A-A0CE-4C2F-9DBC-1156FCDD7629}" type="presParOf" srcId="{5279DC07-839E-450E-B94B-22A9FF6A70CA}" destId="{9A98B879-7AE3-4B79-99A6-5DC08D75E5E3}" srcOrd="2" destOrd="0" presId="urn:microsoft.com/office/officeart/2005/8/layout/orgChart1"/>
    <dgm:cxn modelId="{BA0A4A34-4BD8-497B-8805-C5F62E6A20FF}" type="presParOf" srcId="{F15AEB7C-6381-4E8B-BEAB-E564BC2A8289}" destId="{09362B5D-8452-4A14-B1DA-F0ABB6D52672}" srcOrd="4" destOrd="0" presId="urn:microsoft.com/office/officeart/2005/8/layout/orgChart1"/>
    <dgm:cxn modelId="{615CE8B6-B15C-43C6-B8C5-782F396E8218}" type="presParOf" srcId="{F15AEB7C-6381-4E8B-BEAB-E564BC2A8289}" destId="{0FEB4588-BFD2-4050-A9DD-7E0942178E37}" srcOrd="5" destOrd="0" presId="urn:microsoft.com/office/officeart/2005/8/layout/orgChart1"/>
    <dgm:cxn modelId="{2D6E3FAA-F2D7-4B59-BF62-B09052E16A87}" type="presParOf" srcId="{0FEB4588-BFD2-4050-A9DD-7E0942178E37}" destId="{A78488AD-DDEF-4A30-9141-CE4655A02975}" srcOrd="0" destOrd="0" presId="urn:microsoft.com/office/officeart/2005/8/layout/orgChart1"/>
    <dgm:cxn modelId="{2A0BA3AB-3ECD-4871-98DE-8B6828FACD99}" type="presParOf" srcId="{A78488AD-DDEF-4A30-9141-CE4655A02975}" destId="{A28C0BF7-07B9-4FA1-9B01-1C5D3981A092}" srcOrd="0" destOrd="0" presId="urn:microsoft.com/office/officeart/2005/8/layout/orgChart1"/>
    <dgm:cxn modelId="{74B15D60-7865-44E3-B887-73D83942FD50}" type="presParOf" srcId="{A78488AD-DDEF-4A30-9141-CE4655A02975}" destId="{D6ED0DFF-07ED-42E8-85C7-5C0922CF498D}" srcOrd="1" destOrd="0" presId="urn:microsoft.com/office/officeart/2005/8/layout/orgChart1"/>
    <dgm:cxn modelId="{153B6422-0A59-4D59-B781-C20FA7444350}" type="presParOf" srcId="{0FEB4588-BFD2-4050-A9DD-7E0942178E37}" destId="{F4D425D7-4E8F-4111-8250-4B232925001C}" srcOrd="1" destOrd="0" presId="urn:microsoft.com/office/officeart/2005/8/layout/orgChart1"/>
    <dgm:cxn modelId="{4E6023A5-3A9F-4255-8638-D623085DCDB8}" type="presParOf" srcId="{F4D425D7-4E8F-4111-8250-4B232925001C}" destId="{A99CF067-EB33-48F9-80B5-9CC14443039D}" srcOrd="0" destOrd="0" presId="urn:microsoft.com/office/officeart/2005/8/layout/orgChart1"/>
    <dgm:cxn modelId="{2A22CD25-25BB-4A6B-B4E8-6B43E080959A}" type="presParOf" srcId="{F4D425D7-4E8F-4111-8250-4B232925001C}" destId="{DBA5502D-745D-482F-BF9C-9EA4A1F94618}" srcOrd="1" destOrd="0" presId="urn:microsoft.com/office/officeart/2005/8/layout/orgChart1"/>
    <dgm:cxn modelId="{E8F9AA37-48E6-4B6B-9E3B-ABA0D19A0199}" type="presParOf" srcId="{DBA5502D-745D-482F-BF9C-9EA4A1F94618}" destId="{B6A3856E-CAA2-44BC-B559-A9A648B81C0D}" srcOrd="0" destOrd="0" presId="urn:microsoft.com/office/officeart/2005/8/layout/orgChart1"/>
    <dgm:cxn modelId="{FE5FC339-9CC9-47F1-BCC8-5D5CC6C6240B}" type="presParOf" srcId="{B6A3856E-CAA2-44BC-B559-A9A648B81C0D}" destId="{CB73E466-F09D-46E3-9FF9-D45D3CE7C3DD}" srcOrd="0" destOrd="0" presId="urn:microsoft.com/office/officeart/2005/8/layout/orgChart1"/>
    <dgm:cxn modelId="{FCE212D8-2AED-41ED-B4FA-51E038AECA2E}" type="presParOf" srcId="{B6A3856E-CAA2-44BC-B559-A9A648B81C0D}" destId="{32299983-C163-4D9F-AF3C-4C67BC289F7C}" srcOrd="1" destOrd="0" presId="urn:microsoft.com/office/officeart/2005/8/layout/orgChart1"/>
    <dgm:cxn modelId="{9E9E7F8B-D365-4DCF-8304-C6A2572100BB}" type="presParOf" srcId="{DBA5502D-745D-482F-BF9C-9EA4A1F94618}" destId="{1C3ACA29-45F3-4544-AA47-3FFCCBDF9EC5}" srcOrd="1" destOrd="0" presId="urn:microsoft.com/office/officeart/2005/8/layout/orgChart1"/>
    <dgm:cxn modelId="{BBDEAC3E-BE18-4F3D-B205-1A84CC290D04}" type="presParOf" srcId="{DBA5502D-745D-482F-BF9C-9EA4A1F94618}" destId="{6A6E1155-F190-4660-AF9A-9C1C6CB2C954}" srcOrd="2" destOrd="0" presId="urn:microsoft.com/office/officeart/2005/8/layout/orgChart1"/>
    <dgm:cxn modelId="{9C6F65D7-0FFE-4C45-BCDE-D270E5D06D7D}" type="presParOf" srcId="{0FEB4588-BFD2-4050-A9DD-7E0942178E37}" destId="{57914915-1EEF-4DFA-93E4-E7DF9F4D1267}" srcOrd="2" destOrd="0" presId="urn:microsoft.com/office/officeart/2005/8/layout/orgChart1"/>
    <dgm:cxn modelId="{EDABB8E3-DC8D-42B9-AB1D-4B327CAC95E7}" type="presParOf" srcId="{CBC0D4CF-E7F7-46B6-8190-B1400F76E40A}" destId="{18E90ABC-7855-4E8C-BACE-D3747CAF15B5}" srcOrd="2" destOrd="0" presId="urn:microsoft.com/office/officeart/2005/8/layout/orgChart1"/>
    <dgm:cxn modelId="{55E7EFF5-C92C-4DE6-ADA8-1853D19CBB5D}" type="presParOf" srcId="{79383155-3C98-4DF5-B75C-ACA0F6A9420E}" destId="{C0E201F5-D258-4C34-8623-839C0433A134}" srcOrd="1" destOrd="0" presId="urn:microsoft.com/office/officeart/2005/8/layout/orgChart1"/>
    <dgm:cxn modelId="{BF228BAC-8B3A-49CE-A6E8-1B65973C8E00}" type="presParOf" srcId="{C0E201F5-D258-4C34-8623-839C0433A134}" destId="{DE9C943F-E623-4893-AF99-01703DFCD95C}" srcOrd="0" destOrd="0" presId="urn:microsoft.com/office/officeart/2005/8/layout/orgChart1"/>
    <dgm:cxn modelId="{9BB360FF-56BA-425C-A749-C97C5308B8EA}" type="presParOf" srcId="{DE9C943F-E623-4893-AF99-01703DFCD95C}" destId="{BDB469D1-CCE4-407B-A177-09FC0EADD8E1}" srcOrd="0" destOrd="0" presId="urn:microsoft.com/office/officeart/2005/8/layout/orgChart1"/>
    <dgm:cxn modelId="{84379551-5857-4EB6-970F-17341B882635}" type="presParOf" srcId="{DE9C943F-E623-4893-AF99-01703DFCD95C}" destId="{534A3974-CF97-45B3-90E2-057574164604}" srcOrd="1" destOrd="0" presId="urn:microsoft.com/office/officeart/2005/8/layout/orgChart1"/>
    <dgm:cxn modelId="{99FBEF48-320B-4C66-9839-2C7870A25EEE}" type="presParOf" srcId="{C0E201F5-D258-4C34-8623-839C0433A134}" destId="{44434487-4328-4D87-BDB0-9EFF73CF14C4}" srcOrd="1" destOrd="0" presId="urn:microsoft.com/office/officeart/2005/8/layout/orgChart1"/>
    <dgm:cxn modelId="{6087D058-8BE9-4BA7-9CC9-AA150D4A0160}" type="presParOf" srcId="{C0E201F5-D258-4C34-8623-839C0433A134}" destId="{C64DA04C-E5BA-430C-80C2-BD99C2FEE46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844B5-85B1-4175-B7AF-B2DBF00637D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39424DB7-793F-48C4-8B4C-F6A16300C31D}">
      <dgm:prSet phldrT="[Text]"/>
      <dgm:spPr>
        <a:solidFill>
          <a:srgbClr val="FF0000"/>
        </a:solidFill>
      </dgm:spPr>
      <dgm:t>
        <a:bodyPr/>
        <a:lstStyle/>
        <a:p>
          <a:r>
            <a:rPr lang="en-US" dirty="0" err="1"/>
            <a:t>Análisis</a:t>
          </a:r>
          <a:r>
            <a:rPr lang="en-US" dirty="0"/>
            <a:t> de </a:t>
          </a:r>
          <a:r>
            <a:rPr lang="en-US" dirty="0" err="1"/>
            <a:t>datos</a:t>
          </a:r>
          <a:endParaRPr lang="en-US" dirty="0"/>
        </a:p>
      </dgm:t>
    </dgm:pt>
    <dgm:pt modelId="{77E2D6AF-E8BD-4E4D-808D-97C1D60148CD}" type="parTrans" cxnId="{C8016796-FDF2-45B3-925F-48096EF9E727}">
      <dgm:prSet/>
      <dgm:spPr/>
      <dgm:t>
        <a:bodyPr/>
        <a:lstStyle/>
        <a:p>
          <a:endParaRPr lang="en-US"/>
        </a:p>
      </dgm:t>
    </dgm:pt>
    <dgm:pt modelId="{D94CA3FE-8598-4E11-8788-8F3EE039AAFE}" type="sibTrans" cxnId="{C8016796-FDF2-45B3-925F-48096EF9E727}">
      <dgm:prSet/>
      <dgm:spPr/>
      <dgm:t>
        <a:bodyPr/>
        <a:lstStyle/>
        <a:p>
          <a:endParaRPr lang="en-US"/>
        </a:p>
      </dgm:t>
    </dgm:pt>
    <dgm:pt modelId="{C9E60413-2981-4D46-B7D0-2352D14667EC}">
      <dgm:prSet phldrT="[Text]"/>
      <dgm:spPr/>
      <dgm:t>
        <a:bodyPr/>
        <a:lstStyle/>
        <a:p>
          <a:r>
            <a:rPr lang="en-US" dirty="0" err="1"/>
            <a:t>Consultoría</a:t>
          </a:r>
          <a:r>
            <a:rPr lang="en-US" dirty="0"/>
            <a:t> para           el </a:t>
          </a:r>
          <a:r>
            <a:rPr lang="en-US" dirty="0" err="1"/>
            <a:t>estudio</a:t>
          </a:r>
          <a:r>
            <a:rPr lang="en-US" dirty="0"/>
            <a:t> de </a:t>
          </a:r>
          <a:r>
            <a:rPr lang="en-US" dirty="0" err="1"/>
            <a:t>costos</a:t>
          </a:r>
          <a:r>
            <a:rPr lang="en-US" dirty="0"/>
            <a:t>*</a:t>
          </a:r>
        </a:p>
      </dgm:t>
    </dgm:pt>
    <dgm:pt modelId="{974A9421-0D17-4FE2-90A2-B4C8E8263D68}" type="parTrans" cxnId="{50235C80-991E-4A15-AE91-658BE0A78D29}">
      <dgm:prSet/>
      <dgm:spPr/>
      <dgm:t>
        <a:bodyPr/>
        <a:lstStyle/>
        <a:p>
          <a:endParaRPr lang="en-US"/>
        </a:p>
      </dgm:t>
    </dgm:pt>
    <dgm:pt modelId="{FAE76309-42A3-4129-938F-7281490E97E7}" type="sibTrans" cxnId="{50235C80-991E-4A15-AE91-658BE0A78D29}">
      <dgm:prSet/>
      <dgm:spPr/>
      <dgm:t>
        <a:bodyPr/>
        <a:lstStyle/>
        <a:p>
          <a:endParaRPr lang="en-US"/>
        </a:p>
      </dgm:t>
    </dgm:pt>
    <dgm:pt modelId="{6637E304-349F-46F5-B7BE-D2C7F780D489}">
      <dgm:prSet phldrT="[Text]"/>
      <dgm:spPr/>
      <dgm:t>
        <a:bodyPr/>
        <a:lstStyle/>
        <a:p>
          <a:r>
            <a:rPr lang="en-US" dirty="0" err="1"/>
            <a:t>Participación</a:t>
          </a:r>
          <a:r>
            <a:rPr lang="en-US" dirty="0"/>
            <a:t> del </a:t>
          </a:r>
          <a:r>
            <a:rPr lang="en-US" dirty="0" err="1"/>
            <a:t>público</a:t>
          </a:r>
          <a:endParaRPr lang="en-US" dirty="0"/>
        </a:p>
      </dgm:t>
    </dgm:pt>
    <dgm:pt modelId="{F2DC26F9-BE6D-4E10-A1B2-4B27D3122B6A}" type="parTrans" cxnId="{B8439796-2BE8-4F11-8264-8E4ECCACC3FB}">
      <dgm:prSet/>
      <dgm:spPr/>
      <dgm:t>
        <a:bodyPr/>
        <a:lstStyle/>
        <a:p>
          <a:endParaRPr lang="en-US"/>
        </a:p>
      </dgm:t>
    </dgm:pt>
    <dgm:pt modelId="{84396774-8B67-4FD4-A69D-3F9E83566905}" type="sibTrans" cxnId="{B8439796-2BE8-4F11-8264-8E4ECCACC3FB}">
      <dgm:prSet/>
      <dgm:spPr/>
      <dgm:t>
        <a:bodyPr/>
        <a:lstStyle/>
        <a:p>
          <a:endParaRPr lang="en-US"/>
        </a:p>
      </dgm:t>
    </dgm:pt>
    <dgm:pt modelId="{6B26F5DA-4585-40A8-88F4-4EB36F334726}">
      <dgm:prSet phldrT="[Text]"/>
      <dgm:spPr/>
      <dgm:t>
        <a:bodyPr/>
        <a:lstStyle/>
        <a:p>
          <a:r>
            <a:rPr lang="en-US" dirty="0" err="1"/>
            <a:t>Comentarios</a:t>
          </a:r>
          <a:r>
            <a:rPr lang="en-US" dirty="0"/>
            <a:t> </a:t>
          </a:r>
          <a:r>
            <a:rPr lang="en-US" dirty="0" err="1"/>
            <a:t>públicos</a:t>
          </a:r>
          <a:endParaRPr lang="en-US" dirty="0"/>
        </a:p>
      </dgm:t>
    </dgm:pt>
    <dgm:pt modelId="{E3BB7CBE-83E3-4612-98D8-AC1638179617}" type="parTrans" cxnId="{7EE8D06A-257A-4D58-BB92-0EDB096E3EFC}">
      <dgm:prSet/>
      <dgm:spPr/>
      <dgm:t>
        <a:bodyPr/>
        <a:lstStyle/>
        <a:p>
          <a:endParaRPr lang="en-US"/>
        </a:p>
      </dgm:t>
    </dgm:pt>
    <dgm:pt modelId="{1B4F0C96-494C-4FE6-9E13-D389476B9455}" type="sibTrans" cxnId="{7EE8D06A-257A-4D58-BB92-0EDB096E3EFC}">
      <dgm:prSet/>
      <dgm:spPr/>
      <dgm:t>
        <a:bodyPr/>
        <a:lstStyle/>
        <a:p>
          <a:endParaRPr lang="en-US"/>
        </a:p>
      </dgm:t>
    </dgm:pt>
    <dgm:pt modelId="{A02D1316-4FBB-4A83-9EC2-70A20B1C1A49}">
      <dgm:prSet phldrT="[Text]"/>
      <dgm:spPr/>
      <dgm:t>
        <a:bodyPr/>
        <a:lstStyle/>
        <a:p>
          <a:r>
            <a:rPr lang="en-US" dirty="0" err="1"/>
            <a:t>Decisión</a:t>
          </a:r>
          <a:r>
            <a:rPr lang="en-US" dirty="0"/>
            <a:t> de </a:t>
          </a:r>
          <a:r>
            <a:rPr lang="en-US" dirty="0" err="1"/>
            <a:t>implemntación</a:t>
          </a:r>
          <a:endParaRPr lang="en-US" dirty="0"/>
        </a:p>
      </dgm:t>
    </dgm:pt>
    <dgm:pt modelId="{997F9AA5-8E0F-4556-8CBE-F8D1A422297F}" type="parTrans" cxnId="{B085EA51-4959-4D45-A1E3-6DB298EE9C88}">
      <dgm:prSet/>
      <dgm:spPr/>
      <dgm:t>
        <a:bodyPr/>
        <a:lstStyle/>
        <a:p>
          <a:endParaRPr lang="en-US"/>
        </a:p>
      </dgm:t>
    </dgm:pt>
    <dgm:pt modelId="{E08A60B8-880A-4C00-8B23-BE343D8D5C11}" type="sibTrans" cxnId="{B085EA51-4959-4D45-A1E3-6DB298EE9C88}">
      <dgm:prSet/>
      <dgm:spPr/>
      <dgm:t>
        <a:bodyPr/>
        <a:lstStyle/>
        <a:p>
          <a:endParaRPr lang="en-US"/>
        </a:p>
      </dgm:t>
    </dgm:pt>
    <dgm:pt modelId="{FE011F17-3DC7-4DF7-B26C-2555AA297D51}">
      <dgm:prSet phldrT="[Text]"/>
      <dgm:spPr/>
      <dgm:t>
        <a:bodyPr/>
        <a:lstStyle/>
        <a:p>
          <a:r>
            <a:rPr lang="en-US" dirty="0" err="1"/>
            <a:t>Ingeniero</a:t>
          </a:r>
          <a:r>
            <a:rPr lang="en-US" dirty="0"/>
            <a:t> de </a:t>
          </a:r>
          <a:r>
            <a:rPr lang="en-US" dirty="0" err="1"/>
            <a:t>tráfico</a:t>
          </a:r>
          <a:endParaRPr lang="en-US" dirty="0"/>
        </a:p>
      </dgm:t>
    </dgm:pt>
    <dgm:pt modelId="{2A7367D3-B497-4872-9B28-A660DF6E3370}" type="parTrans" cxnId="{653F08BC-79CE-4825-8042-B6E7D55C6C9B}">
      <dgm:prSet/>
      <dgm:spPr/>
      <dgm:t>
        <a:bodyPr/>
        <a:lstStyle/>
        <a:p>
          <a:endParaRPr lang="en-US"/>
        </a:p>
      </dgm:t>
    </dgm:pt>
    <dgm:pt modelId="{E4ABF7BA-7A24-41D4-9352-98DF264550CA}" type="sibTrans" cxnId="{653F08BC-79CE-4825-8042-B6E7D55C6C9B}">
      <dgm:prSet/>
      <dgm:spPr/>
      <dgm:t>
        <a:bodyPr/>
        <a:lstStyle/>
        <a:p>
          <a:endParaRPr lang="en-US"/>
        </a:p>
      </dgm:t>
    </dgm:pt>
    <dgm:pt modelId="{30F444BE-618A-45E0-A81B-7F52202CC62B}" type="pres">
      <dgm:prSet presAssocID="{386844B5-85B1-4175-B7AF-B2DBF00637D0}" presName="rootnode" presStyleCnt="0">
        <dgm:presLayoutVars>
          <dgm:chMax/>
          <dgm:chPref/>
          <dgm:dir/>
          <dgm:animLvl val="lvl"/>
        </dgm:presLayoutVars>
      </dgm:prSet>
      <dgm:spPr/>
    </dgm:pt>
    <dgm:pt modelId="{AD969DFA-9A17-436C-A085-6A3DC2D8E986}" type="pres">
      <dgm:prSet presAssocID="{39424DB7-793F-48C4-8B4C-F6A16300C31D}" presName="composite" presStyleCnt="0"/>
      <dgm:spPr/>
    </dgm:pt>
    <dgm:pt modelId="{9246C039-F7BE-4E4C-8311-49A23067B8B7}" type="pres">
      <dgm:prSet presAssocID="{39424DB7-793F-48C4-8B4C-F6A16300C31D}" presName="bentUpArrow1" presStyleLbl="alignImgPlace1" presStyleIdx="0" presStyleCnt="2"/>
      <dgm:spPr/>
    </dgm:pt>
    <dgm:pt modelId="{D050DD58-FF07-4451-B342-59DE483F730A}" type="pres">
      <dgm:prSet presAssocID="{39424DB7-793F-48C4-8B4C-F6A16300C31D}" presName="ParentText" presStyleLbl="node1" presStyleIdx="0" presStyleCnt="3">
        <dgm:presLayoutVars>
          <dgm:chMax val="1"/>
          <dgm:chPref val="1"/>
          <dgm:bulletEnabled val="1"/>
        </dgm:presLayoutVars>
      </dgm:prSet>
      <dgm:spPr/>
    </dgm:pt>
    <dgm:pt modelId="{F4191048-128C-45E5-B0A8-42C04F535FE6}" type="pres">
      <dgm:prSet presAssocID="{39424DB7-793F-48C4-8B4C-F6A16300C31D}" presName="ChildText" presStyleLbl="revTx" presStyleIdx="0" presStyleCnt="3" custScaleX="231610" custLinFactNeighborX="78080">
        <dgm:presLayoutVars>
          <dgm:chMax val="0"/>
          <dgm:chPref val="0"/>
          <dgm:bulletEnabled val="1"/>
        </dgm:presLayoutVars>
      </dgm:prSet>
      <dgm:spPr/>
    </dgm:pt>
    <dgm:pt modelId="{1A5BFFED-F403-4D1D-80D8-8EB366ACD8AB}" type="pres">
      <dgm:prSet presAssocID="{D94CA3FE-8598-4E11-8788-8F3EE039AAFE}" presName="sibTrans" presStyleCnt="0"/>
      <dgm:spPr/>
    </dgm:pt>
    <dgm:pt modelId="{87E56595-1959-4A08-9E48-58029342E243}" type="pres">
      <dgm:prSet presAssocID="{6637E304-349F-46F5-B7BE-D2C7F780D489}" presName="composite" presStyleCnt="0"/>
      <dgm:spPr/>
    </dgm:pt>
    <dgm:pt modelId="{AC33B40C-E698-41FF-A0A6-FE15FCEDD22E}" type="pres">
      <dgm:prSet presAssocID="{6637E304-349F-46F5-B7BE-D2C7F780D489}" presName="bentUpArrow1" presStyleLbl="alignImgPlace1" presStyleIdx="1" presStyleCnt="2"/>
      <dgm:spPr/>
    </dgm:pt>
    <dgm:pt modelId="{C52332F6-205E-4F7F-A885-3F1954CD2C46}" type="pres">
      <dgm:prSet presAssocID="{6637E304-349F-46F5-B7BE-D2C7F780D489}" presName="ParentText" presStyleLbl="node1" presStyleIdx="1" presStyleCnt="3" custScaleX="121993">
        <dgm:presLayoutVars>
          <dgm:chMax val="1"/>
          <dgm:chPref val="1"/>
          <dgm:bulletEnabled val="1"/>
        </dgm:presLayoutVars>
      </dgm:prSet>
      <dgm:spPr/>
    </dgm:pt>
    <dgm:pt modelId="{79B5161E-6C84-4F7F-BEAA-57B2450C3253}" type="pres">
      <dgm:prSet presAssocID="{6637E304-349F-46F5-B7BE-D2C7F780D489}" presName="ChildText" presStyleLbl="revTx" presStyleIdx="1" presStyleCnt="3" custScaleX="178456" custLinFactNeighborX="48918" custLinFactNeighborY="-1209">
        <dgm:presLayoutVars>
          <dgm:chMax val="0"/>
          <dgm:chPref val="0"/>
          <dgm:bulletEnabled val="1"/>
        </dgm:presLayoutVars>
      </dgm:prSet>
      <dgm:spPr/>
    </dgm:pt>
    <dgm:pt modelId="{0F5264A5-FA04-4F16-8447-DFFC21890DE8}" type="pres">
      <dgm:prSet presAssocID="{84396774-8B67-4FD4-A69D-3F9E83566905}" presName="sibTrans" presStyleCnt="0"/>
      <dgm:spPr/>
    </dgm:pt>
    <dgm:pt modelId="{808182B2-A64F-403C-835E-3559D5015C1D}" type="pres">
      <dgm:prSet presAssocID="{A02D1316-4FBB-4A83-9EC2-70A20B1C1A49}" presName="composite" presStyleCnt="0"/>
      <dgm:spPr/>
    </dgm:pt>
    <dgm:pt modelId="{1FF54BA0-86F3-42B1-A0C7-900A72FCAD50}" type="pres">
      <dgm:prSet presAssocID="{A02D1316-4FBB-4A83-9EC2-70A20B1C1A49}" presName="ParentText" presStyleLbl="node1" presStyleIdx="2" presStyleCnt="3" custScaleX="149827">
        <dgm:presLayoutVars>
          <dgm:chMax val="1"/>
          <dgm:chPref val="1"/>
          <dgm:bulletEnabled val="1"/>
        </dgm:presLayoutVars>
      </dgm:prSet>
      <dgm:spPr/>
    </dgm:pt>
    <dgm:pt modelId="{63B12BBD-FB45-4A2F-84FB-F33442BA7AF5}" type="pres">
      <dgm:prSet presAssocID="{A02D1316-4FBB-4A83-9EC2-70A20B1C1A49}" presName="FinalChildText" presStyleLbl="revTx" presStyleIdx="2" presStyleCnt="3" custLinFactNeighborX="27281" custLinFactNeighborY="-1209">
        <dgm:presLayoutVars>
          <dgm:chMax val="0"/>
          <dgm:chPref val="0"/>
          <dgm:bulletEnabled val="1"/>
        </dgm:presLayoutVars>
      </dgm:prSet>
      <dgm:spPr/>
    </dgm:pt>
  </dgm:ptLst>
  <dgm:cxnLst>
    <dgm:cxn modelId="{105F8102-96AD-42D4-AB96-A76E06A122E8}" type="presOf" srcId="{386844B5-85B1-4175-B7AF-B2DBF00637D0}" destId="{30F444BE-618A-45E0-A81B-7F52202CC62B}" srcOrd="0" destOrd="0" presId="urn:microsoft.com/office/officeart/2005/8/layout/StepDownProcess"/>
    <dgm:cxn modelId="{8E8F5F13-D807-43A1-A8AB-F1D95ABF960D}" type="presOf" srcId="{C9E60413-2981-4D46-B7D0-2352D14667EC}" destId="{F4191048-128C-45E5-B0A8-42C04F535FE6}" srcOrd="0" destOrd="0" presId="urn:microsoft.com/office/officeart/2005/8/layout/StepDownProcess"/>
    <dgm:cxn modelId="{7CCC8213-E384-417D-B2BC-561706D82E51}" type="presOf" srcId="{A02D1316-4FBB-4A83-9EC2-70A20B1C1A49}" destId="{1FF54BA0-86F3-42B1-A0C7-900A72FCAD50}" srcOrd="0" destOrd="0" presId="urn:microsoft.com/office/officeart/2005/8/layout/StepDownProcess"/>
    <dgm:cxn modelId="{12E6B936-F6A9-4EF2-BB42-F5C18BDC5C19}" type="presOf" srcId="{6B26F5DA-4585-40A8-88F4-4EB36F334726}" destId="{79B5161E-6C84-4F7F-BEAA-57B2450C3253}" srcOrd="0" destOrd="0" presId="urn:microsoft.com/office/officeart/2005/8/layout/StepDownProcess"/>
    <dgm:cxn modelId="{7EE8D06A-257A-4D58-BB92-0EDB096E3EFC}" srcId="{6637E304-349F-46F5-B7BE-D2C7F780D489}" destId="{6B26F5DA-4585-40A8-88F4-4EB36F334726}" srcOrd="0" destOrd="0" parTransId="{E3BB7CBE-83E3-4612-98D8-AC1638179617}" sibTransId="{1B4F0C96-494C-4FE6-9E13-D389476B9455}"/>
    <dgm:cxn modelId="{B085EA51-4959-4D45-A1E3-6DB298EE9C88}" srcId="{386844B5-85B1-4175-B7AF-B2DBF00637D0}" destId="{A02D1316-4FBB-4A83-9EC2-70A20B1C1A49}" srcOrd="2" destOrd="0" parTransId="{997F9AA5-8E0F-4556-8CBE-F8D1A422297F}" sibTransId="{E08A60B8-880A-4C00-8B23-BE343D8D5C11}"/>
    <dgm:cxn modelId="{6E596756-9351-4A6F-B46D-85E7BD306965}" type="presOf" srcId="{39424DB7-793F-48C4-8B4C-F6A16300C31D}" destId="{D050DD58-FF07-4451-B342-59DE483F730A}" srcOrd="0" destOrd="0" presId="urn:microsoft.com/office/officeart/2005/8/layout/StepDownProcess"/>
    <dgm:cxn modelId="{50235C80-991E-4A15-AE91-658BE0A78D29}" srcId="{39424DB7-793F-48C4-8B4C-F6A16300C31D}" destId="{C9E60413-2981-4D46-B7D0-2352D14667EC}" srcOrd="0" destOrd="0" parTransId="{974A9421-0D17-4FE2-90A2-B4C8E8263D68}" sibTransId="{FAE76309-42A3-4129-938F-7281490E97E7}"/>
    <dgm:cxn modelId="{C8016796-FDF2-45B3-925F-48096EF9E727}" srcId="{386844B5-85B1-4175-B7AF-B2DBF00637D0}" destId="{39424DB7-793F-48C4-8B4C-F6A16300C31D}" srcOrd="0" destOrd="0" parTransId="{77E2D6AF-E8BD-4E4D-808D-97C1D60148CD}" sibTransId="{D94CA3FE-8598-4E11-8788-8F3EE039AAFE}"/>
    <dgm:cxn modelId="{B8439796-2BE8-4F11-8264-8E4ECCACC3FB}" srcId="{386844B5-85B1-4175-B7AF-B2DBF00637D0}" destId="{6637E304-349F-46F5-B7BE-D2C7F780D489}" srcOrd="1" destOrd="0" parTransId="{F2DC26F9-BE6D-4E10-A1B2-4B27D3122B6A}" sibTransId="{84396774-8B67-4FD4-A69D-3F9E83566905}"/>
    <dgm:cxn modelId="{653F08BC-79CE-4825-8042-B6E7D55C6C9B}" srcId="{A02D1316-4FBB-4A83-9EC2-70A20B1C1A49}" destId="{FE011F17-3DC7-4DF7-B26C-2555AA297D51}" srcOrd="0" destOrd="0" parTransId="{2A7367D3-B497-4872-9B28-A660DF6E3370}" sibTransId="{E4ABF7BA-7A24-41D4-9352-98DF264550CA}"/>
    <dgm:cxn modelId="{F78D92CF-3DAE-48D7-B768-E311D29CEC06}" type="presOf" srcId="{FE011F17-3DC7-4DF7-B26C-2555AA297D51}" destId="{63B12BBD-FB45-4A2F-84FB-F33442BA7AF5}" srcOrd="0" destOrd="0" presId="urn:microsoft.com/office/officeart/2005/8/layout/StepDownProcess"/>
    <dgm:cxn modelId="{C40185EA-A837-45CA-919C-EE488871750A}" type="presOf" srcId="{6637E304-349F-46F5-B7BE-D2C7F780D489}" destId="{C52332F6-205E-4F7F-A885-3F1954CD2C46}" srcOrd="0" destOrd="0" presId="urn:microsoft.com/office/officeart/2005/8/layout/StepDownProcess"/>
    <dgm:cxn modelId="{74B676D7-0E2C-4FD8-AFE4-92B1E734D221}" type="presParOf" srcId="{30F444BE-618A-45E0-A81B-7F52202CC62B}" destId="{AD969DFA-9A17-436C-A085-6A3DC2D8E986}" srcOrd="0" destOrd="0" presId="urn:microsoft.com/office/officeart/2005/8/layout/StepDownProcess"/>
    <dgm:cxn modelId="{04E6190E-E63C-4A4E-99CA-4352078AA0CE}" type="presParOf" srcId="{AD969DFA-9A17-436C-A085-6A3DC2D8E986}" destId="{9246C039-F7BE-4E4C-8311-49A23067B8B7}" srcOrd="0" destOrd="0" presId="urn:microsoft.com/office/officeart/2005/8/layout/StepDownProcess"/>
    <dgm:cxn modelId="{C834BAD6-0678-4647-A060-A2A9D2BCA234}" type="presParOf" srcId="{AD969DFA-9A17-436C-A085-6A3DC2D8E986}" destId="{D050DD58-FF07-4451-B342-59DE483F730A}" srcOrd="1" destOrd="0" presId="urn:microsoft.com/office/officeart/2005/8/layout/StepDownProcess"/>
    <dgm:cxn modelId="{F8650DBB-6442-47B0-B5DE-A256257D4863}" type="presParOf" srcId="{AD969DFA-9A17-436C-A085-6A3DC2D8E986}" destId="{F4191048-128C-45E5-B0A8-42C04F535FE6}" srcOrd="2" destOrd="0" presId="urn:microsoft.com/office/officeart/2005/8/layout/StepDownProcess"/>
    <dgm:cxn modelId="{F82ED002-FDE4-4B0F-B6F0-90CB9BD079B8}" type="presParOf" srcId="{30F444BE-618A-45E0-A81B-7F52202CC62B}" destId="{1A5BFFED-F403-4D1D-80D8-8EB366ACD8AB}" srcOrd="1" destOrd="0" presId="urn:microsoft.com/office/officeart/2005/8/layout/StepDownProcess"/>
    <dgm:cxn modelId="{E08AD895-41B6-4AA9-97B4-4CF2DC7D1846}" type="presParOf" srcId="{30F444BE-618A-45E0-A81B-7F52202CC62B}" destId="{87E56595-1959-4A08-9E48-58029342E243}" srcOrd="2" destOrd="0" presId="urn:microsoft.com/office/officeart/2005/8/layout/StepDownProcess"/>
    <dgm:cxn modelId="{C9514337-3A3D-472D-A841-7E0615C8B64D}" type="presParOf" srcId="{87E56595-1959-4A08-9E48-58029342E243}" destId="{AC33B40C-E698-41FF-A0A6-FE15FCEDD22E}" srcOrd="0" destOrd="0" presId="urn:microsoft.com/office/officeart/2005/8/layout/StepDownProcess"/>
    <dgm:cxn modelId="{00CAC1FA-AABC-48BF-A5F9-7166C31BE569}" type="presParOf" srcId="{87E56595-1959-4A08-9E48-58029342E243}" destId="{C52332F6-205E-4F7F-A885-3F1954CD2C46}" srcOrd="1" destOrd="0" presId="urn:microsoft.com/office/officeart/2005/8/layout/StepDownProcess"/>
    <dgm:cxn modelId="{BA55F982-D0B8-4B92-96F9-ED484D92B4AD}" type="presParOf" srcId="{87E56595-1959-4A08-9E48-58029342E243}" destId="{79B5161E-6C84-4F7F-BEAA-57B2450C3253}" srcOrd="2" destOrd="0" presId="urn:microsoft.com/office/officeart/2005/8/layout/StepDownProcess"/>
    <dgm:cxn modelId="{D4AB53A7-E4D6-48F3-AFFA-27D78F8BB6C3}" type="presParOf" srcId="{30F444BE-618A-45E0-A81B-7F52202CC62B}" destId="{0F5264A5-FA04-4F16-8447-DFFC21890DE8}" srcOrd="3" destOrd="0" presId="urn:microsoft.com/office/officeart/2005/8/layout/StepDownProcess"/>
    <dgm:cxn modelId="{94D4E50A-8EAB-454D-BA6B-F4B227909674}" type="presParOf" srcId="{30F444BE-618A-45E0-A81B-7F52202CC62B}" destId="{808182B2-A64F-403C-835E-3559D5015C1D}" srcOrd="4" destOrd="0" presId="urn:microsoft.com/office/officeart/2005/8/layout/StepDownProcess"/>
    <dgm:cxn modelId="{33B5B496-FB06-431A-93C8-8CDEB81ED3D2}" type="presParOf" srcId="{808182B2-A64F-403C-835E-3559D5015C1D}" destId="{1FF54BA0-86F3-42B1-A0C7-900A72FCAD50}" srcOrd="0" destOrd="0" presId="urn:microsoft.com/office/officeart/2005/8/layout/StepDownProcess"/>
    <dgm:cxn modelId="{B8DF64BA-4499-4F76-96B1-BD4F5121E876}" type="presParOf" srcId="{808182B2-A64F-403C-835E-3559D5015C1D}" destId="{63B12BBD-FB45-4A2F-84FB-F33442BA7AF5}"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6844B5-85B1-4175-B7AF-B2DBF00637D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39424DB7-793F-48C4-8B4C-F6A16300C31D}">
      <dgm:prSet phldrT="[Text]"/>
      <dgm:spPr>
        <a:solidFill>
          <a:srgbClr val="FF0000"/>
        </a:solidFill>
      </dgm:spPr>
      <dgm:t>
        <a:bodyPr/>
        <a:lstStyle/>
        <a:p>
          <a:r>
            <a:rPr lang="en-US" dirty="0" err="1"/>
            <a:t>Análisis</a:t>
          </a:r>
          <a:r>
            <a:rPr lang="en-US" dirty="0"/>
            <a:t> de </a:t>
          </a:r>
          <a:r>
            <a:rPr lang="en-US" dirty="0" err="1"/>
            <a:t>datos</a:t>
          </a:r>
          <a:endParaRPr lang="en-US" dirty="0"/>
        </a:p>
      </dgm:t>
    </dgm:pt>
    <dgm:pt modelId="{77E2D6AF-E8BD-4E4D-808D-97C1D60148CD}" type="parTrans" cxnId="{C8016796-FDF2-45B3-925F-48096EF9E727}">
      <dgm:prSet/>
      <dgm:spPr/>
      <dgm:t>
        <a:bodyPr/>
        <a:lstStyle/>
        <a:p>
          <a:endParaRPr lang="en-US"/>
        </a:p>
      </dgm:t>
    </dgm:pt>
    <dgm:pt modelId="{D94CA3FE-8598-4E11-8788-8F3EE039AAFE}" type="sibTrans" cxnId="{C8016796-FDF2-45B3-925F-48096EF9E727}">
      <dgm:prSet/>
      <dgm:spPr/>
      <dgm:t>
        <a:bodyPr/>
        <a:lstStyle/>
        <a:p>
          <a:endParaRPr lang="en-US"/>
        </a:p>
      </dgm:t>
    </dgm:pt>
    <dgm:pt modelId="{C9E60413-2981-4D46-B7D0-2352D14667EC}">
      <dgm:prSet phldrT="[Text]"/>
      <dgm:spPr/>
      <dgm:t>
        <a:bodyPr/>
        <a:lstStyle/>
        <a:p>
          <a:r>
            <a:rPr lang="en-US" dirty="0" err="1"/>
            <a:t>Resultados</a:t>
          </a:r>
          <a:r>
            <a:rPr lang="en-US" dirty="0"/>
            <a:t> del </a:t>
          </a:r>
          <a:r>
            <a:rPr lang="en-US" dirty="0" err="1"/>
            <a:t>estudio</a:t>
          </a:r>
          <a:r>
            <a:rPr lang="en-US" dirty="0"/>
            <a:t> del consultor</a:t>
          </a:r>
        </a:p>
      </dgm:t>
    </dgm:pt>
    <dgm:pt modelId="{974A9421-0D17-4FE2-90A2-B4C8E8263D68}" type="parTrans" cxnId="{50235C80-991E-4A15-AE91-658BE0A78D29}">
      <dgm:prSet/>
      <dgm:spPr/>
      <dgm:t>
        <a:bodyPr/>
        <a:lstStyle/>
        <a:p>
          <a:endParaRPr lang="en-US"/>
        </a:p>
      </dgm:t>
    </dgm:pt>
    <dgm:pt modelId="{FAE76309-42A3-4129-938F-7281490E97E7}" type="sibTrans" cxnId="{50235C80-991E-4A15-AE91-658BE0A78D29}">
      <dgm:prSet/>
      <dgm:spPr/>
      <dgm:t>
        <a:bodyPr/>
        <a:lstStyle/>
        <a:p>
          <a:endParaRPr lang="en-US"/>
        </a:p>
      </dgm:t>
    </dgm:pt>
    <dgm:pt modelId="{6637E304-349F-46F5-B7BE-D2C7F780D489}">
      <dgm:prSet phldrT="[Text]"/>
      <dgm:spPr/>
      <dgm:t>
        <a:bodyPr/>
        <a:lstStyle/>
        <a:p>
          <a:r>
            <a:rPr lang="en-US" dirty="0" err="1"/>
            <a:t>Participación</a:t>
          </a:r>
          <a:r>
            <a:rPr lang="en-US" dirty="0"/>
            <a:t> del </a:t>
          </a:r>
          <a:r>
            <a:rPr lang="en-US" dirty="0" err="1"/>
            <a:t>público</a:t>
          </a:r>
          <a:endParaRPr lang="en-US" dirty="0"/>
        </a:p>
      </dgm:t>
    </dgm:pt>
    <dgm:pt modelId="{F2DC26F9-BE6D-4E10-A1B2-4B27D3122B6A}" type="parTrans" cxnId="{B8439796-2BE8-4F11-8264-8E4ECCACC3FB}">
      <dgm:prSet/>
      <dgm:spPr/>
      <dgm:t>
        <a:bodyPr/>
        <a:lstStyle/>
        <a:p>
          <a:endParaRPr lang="en-US"/>
        </a:p>
      </dgm:t>
    </dgm:pt>
    <dgm:pt modelId="{84396774-8B67-4FD4-A69D-3F9E83566905}" type="sibTrans" cxnId="{B8439796-2BE8-4F11-8264-8E4ECCACC3FB}">
      <dgm:prSet/>
      <dgm:spPr/>
      <dgm:t>
        <a:bodyPr/>
        <a:lstStyle/>
        <a:p>
          <a:endParaRPr lang="en-US"/>
        </a:p>
      </dgm:t>
    </dgm:pt>
    <dgm:pt modelId="{6B26F5DA-4585-40A8-88F4-4EB36F334726}">
      <dgm:prSet phldrT="[Text]"/>
      <dgm:spPr/>
      <dgm:t>
        <a:bodyPr/>
        <a:lstStyle/>
        <a:p>
          <a:r>
            <a:rPr lang="en-US" dirty="0" err="1"/>
            <a:t>Comentarios</a:t>
          </a:r>
          <a:r>
            <a:rPr lang="en-US" dirty="0"/>
            <a:t> </a:t>
          </a:r>
          <a:r>
            <a:rPr lang="en-US" dirty="0" err="1"/>
            <a:t>públicos</a:t>
          </a:r>
          <a:endParaRPr lang="en-US" dirty="0"/>
        </a:p>
      </dgm:t>
    </dgm:pt>
    <dgm:pt modelId="{E3BB7CBE-83E3-4612-98D8-AC1638179617}" type="parTrans" cxnId="{7EE8D06A-257A-4D58-BB92-0EDB096E3EFC}">
      <dgm:prSet/>
      <dgm:spPr/>
      <dgm:t>
        <a:bodyPr/>
        <a:lstStyle/>
        <a:p>
          <a:endParaRPr lang="en-US"/>
        </a:p>
      </dgm:t>
    </dgm:pt>
    <dgm:pt modelId="{1B4F0C96-494C-4FE6-9E13-D389476B9455}" type="sibTrans" cxnId="{7EE8D06A-257A-4D58-BB92-0EDB096E3EFC}">
      <dgm:prSet/>
      <dgm:spPr/>
      <dgm:t>
        <a:bodyPr/>
        <a:lstStyle/>
        <a:p>
          <a:endParaRPr lang="en-US"/>
        </a:p>
      </dgm:t>
    </dgm:pt>
    <dgm:pt modelId="{A02D1316-4FBB-4A83-9EC2-70A20B1C1A49}">
      <dgm:prSet phldrT="[Text]"/>
      <dgm:spPr/>
      <dgm:t>
        <a:bodyPr/>
        <a:lstStyle/>
        <a:p>
          <a:r>
            <a:rPr lang="en-US" dirty="0" err="1"/>
            <a:t>Decisión</a:t>
          </a:r>
          <a:r>
            <a:rPr lang="en-US" dirty="0"/>
            <a:t> de </a:t>
          </a:r>
          <a:r>
            <a:rPr lang="en-US" dirty="0" err="1"/>
            <a:t>implemntación</a:t>
          </a:r>
          <a:endParaRPr lang="en-US" dirty="0"/>
        </a:p>
      </dgm:t>
    </dgm:pt>
    <dgm:pt modelId="{997F9AA5-8E0F-4556-8CBE-F8D1A422297F}" type="parTrans" cxnId="{B085EA51-4959-4D45-A1E3-6DB298EE9C88}">
      <dgm:prSet/>
      <dgm:spPr/>
      <dgm:t>
        <a:bodyPr/>
        <a:lstStyle/>
        <a:p>
          <a:endParaRPr lang="en-US"/>
        </a:p>
      </dgm:t>
    </dgm:pt>
    <dgm:pt modelId="{E08A60B8-880A-4C00-8B23-BE343D8D5C11}" type="sibTrans" cxnId="{B085EA51-4959-4D45-A1E3-6DB298EE9C88}">
      <dgm:prSet/>
      <dgm:spPr/>
      <dgm:t>
        <a:bodyPr/>
        <a:lstStyle/>
        <a:p>
          <a:endParaRPr lang="en-US"/>
        </a:p>
      </dgm:t>
    </dgm:pt>
    <dgm:pt modelId="{FE011F17-3DC7-4DF7-B26C-2555AA297D51}">
      <dgm:prSet phldrT="[Text]"/>
      <dgm:spPr/>
      <dgm:t>
        <a:bodyPr/>
        <a:lstStyle/>
        <a:p>
          <a:r>
            <a:rPr lang="en-US" dirty="0" err="1"/>
            <a:t>Ingeniero</a:t>
          </a:r>
          <a:r>
            <a:rPr lang="en-US" dirty="0"/>
            <a:t> de </a:t>
          </a:r>
          <a:r>
            <a:rPr lang="en-US" dirty="0" err="1"/>
            <a:t>tráfico</a:t>
          </a:r>
          <a:endParaRPr lang="en-US" dirty="0"/>
        </a:p>
      </dgm:t>
    </dgm:pt>
    <dgm:pt modelId="{2A7367D3-B497-4872-9B28-A660DF6E3370}" type="parTrans" cxnId="{653F08BC-79CE-4825-8042-B6E7D55C6C9B}">
      <dgm:prSet/>
      <dgm:spPr/>
      <dgm:t>
        <a:bodyPr/>
        <a:lstStyle/>
        <a:p>
          <a:endParaRPr lang="en-US"/>
        </a:p>
      </dgm:t>
    </dgm:pt>
    <dgm:pt modelId="{E4ABF7BA-7A24-41D4-9352-98DF264550CA}" type="sibTrans" cxnId="{653F08BC-79CE-4825-8042-B6E7D55C6C9B}">
      <dgm:prSet/>
      <dgm:spPr/>
      <dgm:t>
        <a:bodyPr/>
        <a:lstStyle/>
        <a:p>
          <a:endParaRPr lang="en-US"/>
        </a:p>
      </dgm:t>
    </dgm:pt>
    <dgm:pt modelId="{30F444BE-618A-45E0-A81B-7F52202CC62B}" type="pres">
      <dgm:prSet presAssocID="{386844B5-85B1-4175-B7AF-B2DBF00637D0}" presName="rootnode" presStyleCnt="0">
        <dgm:presLayoutVars>
          <dgm:chMax/>
          <dgm:chPref/>
          <dgm:dir/>
          <dgm:animLvl val="lvl"/>
        </dgm:presLayoutVars>
      </dgm:prSet>
      <dgm:spPr/>
    </dgm:pt>
    <dgm:pt modelId="{AD969DFA-9A17-436C-A085-6A3DC2D8E986}" type="pres">
      <dgm:prSet presAssocID="{39424DB7-793F-48C4-8B4C-F6A16300C31D}" presName="composite" presStyleCnt="0"/>
      <dgm:spPr/>
    </dgm:pt>
    <dgm:pt modelId="{9246C039-F7BE-4E4C-8311-49A23067B8B7}" type="pres">
      <dgm:prSet presAssocID="{39424DB7-793F-48C4-8B4C-F6A16300C31D}" presName="bentUpArrow1" presStyleLbl="alignImgPlace1" presStyleIdx="0" presStyleCnt="2"/>
      <dgm:spPr/>
    </dgm:pt>
    <dgm:pt modelId="{D050DD58-FF07-4451-B342-59DE483F730A}" type="pres">
      <dgm:prSet presAssocID="{39424DB7-793F-48C4-8B4C-F6A16300C31D}" presName="ParentText" presStyleLbl="node1" presStyleIdx="0" presStyleCnt="3">
        <dgm:presLayoutVars>
          <dgm:chMax val="1"/>
          <dgm:chPref val="1"/>
          <dgm:bulletEnabled val="1"/>
        </dgm:presLayoutVars>
      </dgm:prSet>
      <dgm:spPr/>
    </dgm:pt>
    <dgm:pt modelId="{F4191048-128C-45E5-B0A8-42C04F535FE6}" type="pres">
      <dgm:prSet presAssocID="{39424DB7-793F-48C4-8B4C-F6A16300C31D}" presName="ChildText" presStyleLbl="revTx" presStyleIdx="0" presStyleCnt="3" custScaleX="231610" custLinFactNeighborX="78080">
        <dgm:presLayoutVars>
          <dgm:chMax val="0"/>
          <dgm:chPref val="0"/>
          <dgm:bulletEnabled val="1"/>
        </dgm:presLayoutVars>
      </dgm:prSet>
      <dgm:spPr/>
    </dgm:pt>
    <dgm:pt modelId="{1A5BFFED-F403-4D1D-80D8-8EB366ACD8AB}" type="pres">
      <dgm:prSet presAssocID="{D94CA3FE-8598-4E11-8788-8F3EE039AAFE}" presName="sibTrans" presStyleCnt="0"/>
      <dgm:spPr/>
    </dgm:pt>
    <dgm:pt modelId="{87E56595-1959-4A08-9E48-58029342E243}" type="pres">
      <dgm:prSet presAssocID="{6637E304-349F-46F5-B7BE-D2C7F780D489}" presName="composite" presStyleCnt="0"/>
      <dgm:spPr/>
    </dgm:pt>
    <dgm:pt modelId="{AC33B40C-E698-41FF-A0A6-FE15FCEDD22E}" type="pres">
      <dgm:prSet presAssocID="{6637E304-349F-46F5-B7BE-D2C7F780D489}" presName="bentUpArrow1" presStyleLbl="alignImgPlace1" presStyleIdx="1" presStyleCnt="2"/>
      <dgm:spPr/>
    </dgm:pt>
    <dgm:pt modelId="{C52332F6-205E-4F7F-A885-3F1954CD2C46}" type="pres">
      <dgm:prSet presAssocID="{6637E304-349F-46F5-B7BE-D2C7F780D489}" presName="ParentText" presStyleLbl="node1" presStyleIdx="1" presStyleCnt="3" custScaleX="121993">
        <dgm:presLayoutVars>
          <dgm:chMax val="1"/>
          <dgm:chPref val="1"/>
          <dgm:bulletEnabled val="1"/>
        </dgm:presLayoutVars>
      </dgm:prSet>
      <dgm:spPr/>
    </dgm:pt>
    <dgm:pt modelId="{79B5161E-6C84-4F7F-BEAA-57B2450C3253}" type="pres">
      <dgm:prSet presAssocID="{6637E304-349F-46F5-B7BE-D2C7F780D489}" presName="ChildText" presStyleLbl="revTx" presStyleIdx="1" presStyleCnt="3" custScaleX="178456" custLinFactNeighborX="48918" custLinFactNeighborY="-1209">
        <dgm:presLayoutVars>
          <dgm:chMax val="0"/>
          <dgm:chPref val="0"/>
          <dgm:bulletEnabled val="1"/>
        </dgm:presLayoutVars>
      </dgm:prSet>
      <dgm:spPr/>
    </dgm:pt>
    <dgm:pt modelId="{0F5264A5-FA04-4F16-8447-DFFC21890DE8}" type="pres">
      <dgm:prSet presAssocID="{84396774-8B67-4FD4-A69D-3F9E83566905}" presName="sibTrans" presStyleCnt="0"/>
      <dgm:spPr/>
    </dgm:pt>
    <dgm:pt modelId="{808182B2-A64F-403C-835E-3559D5015C1D}" type="pres">
      <dgm:prSet presAssocID="{A02D1316-4FBB-4A83-9EC2-70A20B1C1A49}" presName="composite" presStyleCnt="0"/>
      <dgm:spPr/>
    </dgm:pt>
    <dgm:pt modelId="{1FF54BA0-86F3-42B1-A0C7-900A72FCAD50}" type="pres">
      <dgm:prSet presAssocID="{A02D1316-4FBB-4A83-9EC2-70A20B1C1A49}" presName="ParentText" presStyleLbl="node1" presStyleIdx="2" presStyleCnt="3" custScaleX="149827">
        <dgm:presLayoutVars>
          <dgm:chMax val="1"/>
          <dgm:chPref val="1"/>
          <dgm:bulletEnabled val="1"/>
        </dgm:presLayoutVars>
      </dgm:prSet>
      <dgm:spPr/>
    </dgm:pt>
    <dgm:pt modelId="{63B12BBD-FB45-4A2F-84FB-F33442BA7AF5}" type="pres">
      <dgm:prSet presAssocID="{A02D1316-4FBB-4A83-9EC2-70A20B1C1A49}" presName="FinalChildText" presStyleLbl="revTx" presStyleIdx="2" presStyleCnt="3" custLinFactNeighborX="27281" custLinFactNeighborY="-1209">
        <dgm:presLayoutVars>
          <dgm:chMax val="0"/>
          <dgm:chPref val="0"/>
          <dgm:bulletEnabled val="1"/>
        </dgm:presLayoutVars>
      </dgm:prSet>
      <dgm:spPr/>
    </dgm:pt>
  </dgm:ptLst>
  <dgm:cxnLst>
    <dgm:cxn modelId="{105F8102-96AD-42D4-AB96-A76E06A122E8}" type="presOf" srcId="{386844B5-85B1-4175-B7AF-B2DBF00637D0}" destId="{30F444BE-618A-45E0-A81B-7F52202CC62B}" srcOrd="0" destOrd="0" presId="urn:microsoft.com/office/officeart/2005/8/layout/StepDownProcess"/>
    <dgm:cxn modelId="{8E8F5F13-D807-43A1-A8AB-F1D95ABF960D}" type="presOf" srcId="{C9E60413-2981-4D46-B7D0-2352D14667EC}" destId="{F4191048-128C-45E5-B0A8-42C04F535FE6}" srcOrd="0" destOrd="0" presId="urn:microsoft.com/office/officeart/2005/8/layout/StepDownProcess"/>
    <dgm:cxn modelId="{7CCC8213-E384-417D-B2BC-561706D82E51}" type="presOf" srcId="{A02D1316-4FBB-4A83-9EC2-70A20B1C1A49}" destId="{1FF54BA0-86F3-42B1-A0C7-900A72FCAD50}" srcOrd="0" destOrd="0" presId="urn:microsoft.com/office/officeart/2005/8/layout/StepDownProcess"/>
    <dgm:cxn modelId="{12E6B936-F6A9-4EF2-BB42-F5C18BDC5C19}" type="presOf" srcId="{6B26F5DA-4585-40A8-88F4-4EB36F334726}" destId="{79B5161E-6C84-4F7F-BEAA-57B2450C3253}" srcOrd="0" destOrd="0" presId="urn:microsoft.com/office/officeart/2005/8/layout/StepDownProcess"/>
    <dgm:cxn modelId="{7EE8D06A-257A-4D58-BB92-0EDB096E3EFC}" srcId="{6637E304-349F-46F5-B7BE-D2C7F780D489}" destId="{6B26F5DA-4585-40A8-88F4-4EB36F334726}" srcOrd="0" destOrd="0" parTransId="{E3BB7CBE-83E3-4612-98D8-AC1638179617}" sibTransId="{1B4F0C96-494C-4FE6-9E13-D389476B9455}"/>
    <dgm:cxn modelId="{B085EA51-4959-4D45-A1E3-6DB298EE9C88}" srcId="{386844B5-85B1-4175-B7AF-B2DBF00637D0}" destId="{A02D1316-4FBB-4A83-9EC2-70A20B1C1A49}" srcOrd="2" destOrd="0" parTransId="{997F9AA5-8E0F-4556-8CBE-F8D1A422297F}" sibTransId="{E08A60B8-880A-4C00-8B23-BE343D8D5C11}"/>
    <dgm:cxn modelId="{6E596756-9351-4A6F-B46D-85E7BD306965}" type="presOf" srcId="{39424DB7-793F-48C4-8B4C-F6A16300C31D}" destId="{D050DD58-FF07-4451-B342-59DE483F730A}" srcOrd="0" destOrd="0" presId="urn:microsoft.com/office/officeart/2005/8/layout/StepDownProcess"/>
    <dgm:cxn modelId="{50235C80-991E-4A15-AE91-658BE0A78D29}" srcId="{39424DB7-793F-48C4-8B4C-F6A16300C31D}" destId="{C9E60413-2981-4D46-B7D0-2352D14667EC}" srcOrd="0" destOrd="0" parTransId="{974A9421-0D17-4FE2-90A2-B4C8E8263D68}" sibTransId="{FAE76309-42A3-4129-938F-7281490E97E7}"/>
    <dgm:cxn modelId="{C8016796-FDF2-45B3-925F-48096EF9E727}" srcId="{386844B5-85B1-4175-B7AF-B2DBF00637D0}" destId="{39424DB7-793F-48C4-8B4C-F6A16300C31D}" srcOrd="0" destOrd="0" parTransId="{77E2D6AF-E8BD-4E4D-808D-97C1D60148CD}" sibTransId="{D94CA3FE-8598-4E11-8788-8F3EE039AAFE}"/>
    <dgm:cxn modelId="{B8439796-2BE8-4F11-8264-8E4ECCACC3FB}" srcId="{386844B5-85B1-4175-B7AF-B2DBF00637D0}" destId="{6637E304-349F-46F5-B7BE-D2C7F780D489}" srcOrd="1" destOrd="0" parTransId="{F2DC26F9-BE6D-4E10-A1B2-4B27D3122B6A}" sibTransId="{84396774-8B67-4FD4-A69D-3F9E83566905}"/>
    <dgm:cxn modelId="{653F08BC-79CE-4825-8042-B6E7D55C6C9B}" srcId="{A02D1316-4FBB-4A83-9EC2-70A20B1C1A49}" destId="{FE011F17-3DC7-4DF7-B26C-2555AA297D51}" srcOrd="0" destOrd="0" parTransId="{2A7367D3-B497-4872-9B28-A660DF6E3370}" sibTransId="{E4ABF7BA-7A24-41D4-9352-98DF264550CA}"/>
    <dgm:cxn modelId="{F78D92CF-3DAE-48D7-B768-E311D29CEC06}" type="presOf" srcId="{FE011F17-3DC7-4DF7-B26C-2555AA297D51}" destId="{63B12BBD-FB45-4A2F-84FB-F33442BA7AF5}" srcOrd="0" destOrd="0" presId="urn:microsoft.com/office/officeart/2005/8/layout/StepDownProcess"/>
    <dgm:cxn modelId="{C40185EA-A837-45CA-919C-EE488871750A}" type="presOf" srcId="{6637E304-349F-46F5-B7BE-D2C7F780D489}" destId="{C52332F6-205E-4F7F-A885-3F1954CD2C46}" srcOrd="0" destOrd="0" presId="urn:microsoft.com/office/officeart/2005/8/layout/StepDownProcess"/>
    <dgm:cxn modelId="{74B676D7-0E2C-4FD8-AFE4-92B1E734D221}" type="presParOf" srcId="{30F444BE-618A-45E0-A81B-7F52202CC62B}" destId="{AD969DFA-9A17-436C-A085-6A3DC2D8E986}" srcOrd="0" destOrd="0" presId="urn:microsoft.com/office/officeart/2005/8/layout/StepDownProcess"/>
    <dgm:cxn modelId="{04E6190E-E63C-4A4E-99CA-4352078AA0CE}" type="presParOf" srcId="{AD969DFA-9A17-436C-A085-6A3DC2D8E986}" destId="{9246C039-F7BE-4E4C-8311-49A23067B8B7}" srcOrd="0" destOrd="0" presId="urn:microsoft.com/office/officeart/2005/8/layout/StepDownProcess"/>
    <dgm:cxn modelId="{C834BAD6-0678-4647-A060-A2A9D2BCA234}" type="presParOf" srcId="{AD969DFA-9A17-436C-A085-6A3DC2D8E986}" destId="{D050DD58-FF07-4451-B342-59DE483F730A}" srcOrd="1" destOrd="0" presId="urn:microsoft.com/office/officeart/2005/8/layout/StepDownProcess"/>
    <dgm:cxn modelId="{F8650DBB-6442-47B0-B5DE-A256257D4863}" type="presParOf" srcId="{AD969DFA-9A17-436C-A085-6A3DC2D8E986}" destId="{F4191048-128C-45E5-B0A8-42C04F535FE6}" srcOrd="2" destOrd="0" presId="urn:microsoft.com/office/officeart/2005/8/layout/StepDownProcess"/>
    <dgm:cxn modelId="{F82ED002-FDE4-4B0F-B6F0-90CB9BD079B8}" type="presParOf" srcId="{30F444BE-618A-45E0-A81B-7F52202CC62B}" destId="{1A5BFFED-F403-4D1D-80D8-8EB366ACD8AB}" srcOrd="1" destOrd="0" presId="urn:microsoft.com/office/officeart/2005/8/layout/StepDownProcess"/>
    <dgm:cxn modelId="{E08AD895-41B6-4AA9-97B4-4CF2DC7D1846}" type="presParOf" srcId="{30F444BE-618A-45E0-A81B-7F52202CC62B}" destId="{87E56595-1959-4A08-9E48-58029342E243}" srcOrd="2" destOrd="0" presId="urn:microsoft.com/office/officeart/2005/8/layout/StepDownProcess"/>
    <dgm:cxn modelId="{C9514337-3A3D-472D-A841-7E0615C8B64D}" type="presParOf" srcId="{87E56595-1959-4A08-9E48-58029342E243}" destId="{AC33B40C-E698-41FF-A0A6-FE15FCEDD22E}" srcOrd="0" destOrd="0" presId="urn:microsoft.com/office/officeart/2005/8/layout/StepDownProcess"/>
    <dgm:cxn modelId="{00CAC1FA-AABC-48BF-A5F9-7166C31BE569}" type="presParOf" srcId="{87E56595-1959-4A08-9E48-58029342E243}" destId="{C52332F6-205E-4F7F-A885-3F1954CD2C46}" srcOrd="1" destOrd="0" presId="urn:microsoft.com/office/officeart/2005/8/layout/StepDownProcess"/>
    <dgm:cxn modelId="{BA55F982-D0B8-4B92-96F9-ED484D92B4AD}" type="presParOf" srcId="{87E56595-1959-4A08-9E48-58029342E243}" destId="{79B5161E-6C84-4F7F-BEAA-57B2450C3253}" srcOrd="2" destOrd="0" presId="urn:microsoft.com/office/officeart/2005/8/layout/StepDownProcess"/>
    <dgm:cxn modelId="{D4AB53A7-E4D6-48F3-AFFA-27D78F8BB6C3}" type="presParOf" srcId="{30F444BE-618A-45E0-A81B-7F52202CC62B}" destId="{0F5264A5-FA04-4F16-8447-DFFC21890DE8}" srcOrd="3" destOrd="0" presId="urn:microsoft.com/office/officeart/2005/8/layout/StepDownProcess"/>
    <dgm:cxn modelId="{94D4E50A-8EAB-454D-BA6B-F4B227909674}" type="presParOf" srcId="{30F444BE-618A-45E0-A81B-7F52202CC62B}" destId="{808182B2-A64F-403C-835E-3559D5015C1D}" srcOrd="4" destOrd="0" presId="urn:microsoft.com/office/officeart/2005/8/layout/StepDownProcess"/>
    <dgm:cxn modelId="{33B5B496-FB06-431A-93C8-8CDEB81ED3D2}" type="presParOf" srcId="{808182B2-A64F-403C-835E-3559D5015C1D}" destId="{1FF54BA0-86F3-42B1-A0C7-900A72FCAD50}" srcOrd="0" destOrd="0" presId="urn:microsoft.com/office/officeart/2005/8/layout/StepDownProcess"/>
    <dgm:cxn modelId="{B8DF64BA-4499-4F76-96B1-BD4F5121E876}" type="presParOf" srcId="{808182B2-A64F-403C-835E-3559D5015C1D}" destId="{63B12BBD-FB45-4A2F-84FB-F33442BA7AF5}"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CF067-EB33-48F9-80B5-9CC14443039D}">
      <dsp:nvSpPr>
        <dsp:cNvPr id="0" name=""/>
        <dsp:cNvSpPr/>
      </dsp:nvSpPr>
      <dsp:spPr>
        <a:xfrm>
          <a:off x="5188874" y="2543459"/>
          <a:ext cx="366107" cy="413365"/>
        </a:xfrm>
        <a:custGeom>
          <a:avLst/>
          <a:gdLst/>
          <a:ahLst/>
          <a:cxnLst/>
          <a:rect l="0" t="0" r="0" b="0"/>
          <a:pathLst>
            <a:path>
              <a:moveTo>
                <a:pt x="0" y="0"/>
              </a:moveTo>
              <a:lnTo>
                <a:pt x="0" y="413365"/>
              </a:lnTo>
              <a:lnTo>
                <a:pt x="366107" y="4133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362B5D-8452-4A14-B1DA-F0ABB6D52672}">
      <dsp:nvSpPr>
        <dsp:cNvPr id="0" name=""/>
        <dsp:cNvSpPr/>
      </dsp:nvSpPr>
      <dsp:spPr>
        <a:xfrm>
          <a:off x="4093197" y="1570511"/>
          <a:ext cx="2427875" cy="379524"/>
        </a:xfrm>
        <a:custGeom>
          <a:avLst/>
          <a:gdLst/>
          <a:ahLst/>
          <a:cxnLst/>
          <a:rect l="0" t="0" r="0" b="0"/>
          <a:pathLst>
            <a:path>
              <a:moveTo>
                <a:pt x="0" y="0"/>
              </a:moveTo>
              <a:lnTo>
                <a:pt x="0" y="189762"/>
              </a:lnTo>
              <a:lnTo>
                <a:pt x="2427875" y="189762"/>
              </a:lnTo>
              <a:lnTo>
                <a:pt x="2427875" y="379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774A48-F040-419B-89D0-644F0CF27BDD}">
      <dsp:nvSpPr>
        <dsp:cNvPr id="0" name=""/>
        <dsp:cNvSpPr/>
      </dsp:nvSpPr>
      <dsp:spPr>
        <a:xfrm>
          <a:off x="3331580" y="1570511"/>
          <a:ext cx="761616" cy="379524"/>
        </a:xfrm>
        <a:custGeom>
          <a:avLst/>
          <a:gdLst/>
          <a:ahLst/>
          <a:cxnLst/>
          <a:rect l="0" t="0" r="0" b="0"/>
          <a:pathLst>
            <a:path>
              <a:moveTo>
                <a:pt x="761616" y="0"/>
              </a:moveTo>
              <a:lnTo>
                <a:pt x="761616" y="189762"/>
              </a:lnTo>
              <a:lnTo>
                <a:pt x="0" y="189762"/>
              </a:lnTo>
              <a:lnTo>
                <a:pt x="0" y="379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8334F1-9C88-4691-974A-E741F032B798}">
      <dsp:nvSpPr>
        <dsp:cNvPr id="0" name=""/>
        <dsp:cNvSpPr/>
      </dsp:nvSpPr>
      <dsp:spPr>
        <a:xfrm>
          <a:off x="903705" y="1570511"/>
          <a:ext cx="3189491" cy="379524"/>
        </a:xfrm>
        <a:custGeom>
          <a:avLst/>
          <a:gdLst/>
          <a:ahLst/>
          <a:cxnLst/>
          <a:rect l="0" t="0" r="0" b="0"/>
          <a:pathLst>
            <a:path>
              <a:moveTo>
                <a:pt x="3189491" y="0"/>
              </a:moveTo>
              <a:lnTo>
                <a:pt x="3189491" y="189762"/>
              </a:lnTo>
              <a:lnTo>
                <a:pt x="0" y="189762"/>
              </a:lnTo>
              <a:lnTo>
                <a:pt x="0" y="379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C27A92-1117-4FE9-916A-FB7CF87DBDB8}">
      <dsp:nvSpPr>
        <dsp:cNvPr id="0" name=""/>
        <dsp:cNvSpPr/>
      </dsp:nvSpPr>
      <dsp:spPr>
        <a:xfrm>
          <a:off x="3189566" y="666880"/>
          <a:ext cx="1807261" cy="903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err="1"/>
            <a:t>Obras</a:t>
          </a:r>
          <a:r>
            <a:rPr lang="en-US" sz="2700" kern="1200" dirty="0"/>
            <a:t> </a:t>
          </a:r>
          <a:r>
            <a:rPr lang="en-US" sz="2700" kern="1200" dirty="0" err="1"/>
            <a:t>Públicas</a:t>
          </a:r>
          <a:endParaRPr lang="en-US" sz="2700" kern="1200" dirty="0"/>
        </a:p>
      </dsp:txBody>
      <dsp:txXfrm>
        <a:off x="3189566" y="666880"/>
        <a:ext cx="1807261" cy="903630"/>
      </dsp:txXfrm>
    </dsp:sp>
    <dsp:sp modelId="{51CD25F0-A75E-4DD5-9BA3-44A2043BE8D6}">
      <dsp:nvSpPr>
        <dsp:cNvPr id="0" name=""/>
        <dsp:cNvSpPr/>
      </dsp:nvSpPr>
      <dsp:spPr>
        <a:xfrm>
          <a:off x="74" y="1950036"/>
          <a:ext cx="1807261" cy="5885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Capital</a:t>
          </a:r>
        </a:p>
      </dsp:txBody>
      <dsp:txXfrm>
        <a:off x="74" y="1950036"/>
        <a:ext cx="1807261" cy="588543"/>
      </dsp:txXfrm>
    </dsp:sp>
    <dsp:sp modelId="{DE6AF4DD-820F-4642-9104-0E70334E15E7}">
      <dsp:nvSpPr>
        <dsp:cNvPr id="0" name=""/>
        <dsp:cNvSpPr/>
      </dsp:nvSpPr>
      <dsp:spPr>
        <a:xfrm>
          <a:off x="2186861" y="1950036"/>
          <a:ext cx="2289439" cy="6380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err="1"/>
            <a:t>Mantenimiento</a:t>
          </a:r>
          <a:endParaRPr lang="en-US" sz="2700" kern="1200" dirty="0"/>
        </a:p>
      </dsp:txBody>
      <dsp:txXfrm>
        <a:off x="2186861" y="1950036"/>
        <a:ext cx="2289439" cy="638080"/>
      </dsp:txXfrm>
    </dsp:sp>
    <dsp:sp modelId="{A28C0BF7-07B9-4FA1-9B01-1C5D3981A092}">
      <dsp:nvSpPr>
        <dsp:cNvPr id="0" name=""/>
        <dsp:cNvSpPr/>
      </dsp:nvSpPr>
      <dsp:spPr>
        <a:xfrm>
          <a:off x="4855825" y="1950036"/>
          <a:ext cx="3330494" cy="5934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err="1"/>
            <a:t>Ingenieros</a:t>
          </a:r>
          <a:r>
            <a:rPr lang="en-US" sz="2700" kern="1200" dirty="0"/>
            <a:t> </a:t>
          </a:r>
          <a:r>
            <a:rPr lang="en-US" sz="2700" kern="1200" dirty="0" err="1"/>
            <a:t>Tráfico</a:t>
          </a:r>
          <a:endParaRPr lang="en-US" sz="2700" kern="1200" dirty="0"/>
        </a:p>
      </dsp:txBody>
      <dsp:txXfrm>
        <a:off x="4855825" y="1950036"/>
        <a:ext cx="3330494" cy="593423"/>
      </dsp:txXfrm>
    </dsp:sp>
    <dsp:sp modelId="{CB73E466-F09D-46E3-9FF9-D45D3CE7C3DD}">
      <dsp:nvSpPr>
        <dsp:cNvPr id="0" name=""/>
        <dsp:cNvSpPr/>
      </dsp:nvSpPr>
      <dsp:spPr>
        <a:xfrm>
          <a:off x="5554982" y="2719757"/>
          <a:ext cx="2617276" cy="4741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5554982" y="2719757"/>
        <a:ext cx="2617276" cy="474135"/>
      </dsp:txXfrm>
    </dsp:sp>
    <dsp:sp modelId="{BDB469D1-CCE4-407B-A177-09FC0EADD8E1}">
      <dsp:nvSpPr>
        <dsp:cNvPr id="0" name=""/>
        <dsp:cNvSpPr/>
      </dsp:nvSpPr>
      <dsp:spPr>
        <a:xfrm>
          <a:off x="3200391" y="3505202"/>
          <a:ext cx="2594143" cy="5287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err="1"/>
            <a:t>Fondos</a:t>
          </a:r>
          <a:r>
            <a:rPr lang="en-US" sz="2700" kern="1200" dirty="0"/>
            <a:t> </a:t>
          </a:r>
          <a:r>
            <a:rPr lang="en-US" sz="2700" kern="1200" dirty="0" err="1"/>
            <a:t>dedicados</a:t>
          </a:r>
          <a:endParaRPr lang="en-US" sz="2700" kern="1200" dirty="0"/>
        </a:p>
      </dsp:txBody>
      <dsp:txXfrm>
        <a:off x="3200391" y="3505202"/>
        <a:ext cx="2594143" cy="528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6C039-F7BE-4E4C-8311-49A23067B8B7}">
      <dsp:nvSpPr>
        <dsp:cNvPr id="0" name=""/>
        <dsp:cNvSpPr/>
      </dsp:nvSpPr>
      <dsp:spPr>
        <a:xfrm rot="5400000">
          <a:off x="1033150" y="1149513"/>
          <a:ext cx="1016645" cy="115741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50DD58-FF07-4451-B342-59DE483F730A}">
      <dsp:nvSpPr>
        <dsp:cNvPr id="0" name=""/>
        <dsp:cNvSpPr/>
      </dsp:nvSpPr>
      <dsp:spPr>
        <a:xfrm>
          <a:off x="763801" y="22541"/>
          <a:ext cx="1711433" cy="1197947"/>
        </a:xfrm>
        <a:prstGeom prst="roundRect">
          <a:avLst>
            <a:gd name="adj" fmla="val 1667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Análisis</a:t>
          </a:r>
          <a:r>
            <a:rPr lang="en-US" sz="2600" kern="1200" dirty="0"/>
            <a:t> de </a:t>
          </a:r>
          <a:r>
            <a:rPr lang="en-US" sz="2600" kern="1200" dirty="0" err="1"/>
            <a:t>datos</a:t>
          </a:r>
          <a:endParaRPr lang="en-US" sz="2600" kern="1200" dirty="0"/>
        </a:p>
      </dsp:txBody>
      <dsp:txXfrm>
        <a:off x="822290" y="81030"/>
        <a:ext cx="1594455" cy="1080969"/>
      </dsp:txXfrm>
    </dsp:sp>
    <dsp:sp modelId="{F4191048-128C-45E5-B0A8-42C04F535FE6}">
      <dsp:nvSpPr>
        <dsp:cNvPr id="0" name=""/>
        <dsp:cNvSpPr/>
      </dsp:nvSpPr>
      <dsp:spPr>
        <a:xfrm>
          <a:off x="2628025" y="136793"/>
          <a:ext cx="2882927" cy="968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t>Consultoría</a:t>
          </a:r>
          <a:r>
            <a:rPr lang="en-US" sz="2000" kern="1200" dirty="0"/>
            <a:t> para           el </a:t>
          </a:r>
          <a:r>
            <a:rPr lang="en-US" sz="2000" kern="1200" dirty="0" err="1"/>
            <a:t>estudio</a:t>
          </a:r>
          <a:r>
            <a:rPr lang="en-US" sz="2000" kern="1200" dirty="0"/>
            <a:t> de </a:t>
          </a:r>
          <a:r>
            <a:rPr lang="en-US" sz="2000" kern="1200" dirty="0" err="1"/>
            <a:t>costos</a:t>
          </a:r>
          <a:r>
            <a:rPr lang="en-US" sz="2000" kern="1200" dirty="0"/>
            <a:t>*</a:t>
          </a:r>
        </a:p>
      </dsp:txBody>
      <dsp:txXfrm>
        <a:off x="2628025" y="136793"/>
        <a:ext cx="2882927" cy="968234"/>
      </dsp:txXfrm>
    </dsp:sp>
    <dsp:sp modelId="{AC33B40C-E698-41FF-A0A6-FE15FCEDD22E}">
      <dsp:nvSpPr>
        <dsp:cNvPr id="0" name=""/>
        <dsp:cNvSpPr/>
      </dsp:nvSpPr>
      <dsp:spPr>
        <a:xfrm rot="5400000">
          <a:off x="3033474" y="2495204"/>
          <a:ext cx="1016645" cy="115741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2332F6-205E-4F7F-A885-3F1954CD2C46}">
      <dsp:nvSpPr>
        <dsp:cNvPr id="0" name=""/>
        <dsp:cNvSpPr/>
      </dsp:nvSpPr>
      <dsp:spPr>
        <a:xfrm>
          <a:off x="2575927" y="1368232"/>
          <a:ext cx="2087828" cy="119794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Participación</a:t>
          </a:r>
          <a:r>
            <a:rPr lang="en-US" sz="2600" kern="1200" dirty="0"/>
            <a:t> del </a:t>
          </a:r>
          <a:r>
            <a:rPr lang="en-US" sz="2600" kern="1200" dirty="0" err="1"/>
            <a:t>público</a:t>
          </a:r>
          <a:endParaRPr lang="en-US" sz="2600" kern="1200" dirty="0"/>
        </a:p>
      </dsp:txBody>
      <dsp:txXfrm>
        <a:off x="2634416" y="1426721"/>
        <a:ext cx="1970850" cy="1080969"/>
      </dsp:txXfrm>
    </dsp:sp>
    <dsp:sp modelId="{79B5161E-6C84-4F7F-BEAA-57B2450C3253}">
      <dsp:nvSpPr>
        <dsp:cNvPr id="0" name=""/>
        <dsp:cNvSpPr/>
      </dsp:nvSpPr>
      <dsp:spPr>
        <a:xfrm>
          <a:off x="4596173" y="1470777"/>
          <a:ext cx="2221301" cy="968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t>Comentarios</a:t>
          </a:r>
          <a:r>
            <a:rPr lang="en-US" sz="2000" kern="1200" dirty="0"/>
            <a:t> </a:t>
          </a:r>
          <a:r>
            <a:rPr lang="en-US" sz="2000" kern="1200" dirty="0" err="1"/>
            <a:t>públicos</a:t>
          </a:r>
          <a:endParaRPr lang="en-US" sz="2000" kern="1200" dirty="0"/>
        </a:p>
      </dsp:txBody>
      <dsp:txXfrm>
        <a:off x="4596173" y="1470777"/>
        <a:ext cx="2221301" cy="968234"/>
      </dsp:txXfrm>
    </dsp:sp>
    <dsp:sp modelId="{1FF54BA0-86F3-42B1-A0C7-900A72FCAD50}">
      <dsp:nvSpPr>
        <dsp:cNvPr id="0" name=""/>
        <dsp:cNvSpPr/>
      </dsp:nvSpPr>
      <dsp:spPr>
        <a:xfrm>
          <a:off x="4388054" y="2713922"/>
          <a:ext cx="2564189" cy="119794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Decisión</a:t>
          </a:r>
          <a:r>
            <a:rPr lang="en-US" sz="2600" kern="1200" dirty="0"/>
            <a:t> de </a:t>
          </a:r>
          <a:r>
            <a:rPr lang="en-US" sz="2600" kern="1200" dirty="0" err="1"/>
            <a:t>implemntación</a:t>
          </a:r>
          <a:endParaRPr lang="en-US" sz="2600" kern="1200" dirty="0"/>
        </a:p>
      </dsp:txBody>
      <dsp:txXfrm>
        <a:off x="4446543" y="2772411"/>
        <a:ext cx="2447211" cy="1080969"/>
      </dsp:txXfrm>
    </dsp:sp>
    <dsp:sp modelId="{63B12BBD-FB45-4A2F-84FB-F33442BA7AF5}">
      <dsp:nvSpPr>
        <dsp:cNvPr id="0" name=""/>
        <dsp:cNvSpPr/>
      </dsp:nvSpPr>
      <dsp:spPr>
        <a:xfrm>
          <a:off x="6865441" y="2816468"/>
          <a:ext cx="1244733" cy="968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err="1"/>
            <a:t>Ingeniero</a:t>
          </a:r>
          <a:r>
            <a:rPr lang="en-US" sz="1800" kern="1200" dirty="0"/>
            <a:t> de </a:t>
          </a:r>
          <a:r>
            <a:rPr lang="en-US" sz="1800" kern="1200" dirty="0" err="1"/>
            <a:t>tráfico</a:t>
          </a:r>
          <a:endParaRPr lang="en-US" sz="1800" kern="1200" dirty="0"/>
        </a:p>
      </dsp:txBody>
      <dsp:txXfrm>
        <a:off x="6865441" y="2816468"/>
        <a:ext cx="1244733" cy="9682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6C039-F7BE-4E4C-8311-49A23067B8B7}">
      <dsp:nvSpPr>
        <dsp:cNvPr id="0" name=""/>
        <dsp:cNvSpPr/>
      </dsp:nvSpPr>
      <dsp:spPr>
        <a:xfrm rot="5400000">
          <a:off x="1033150" y="1149513"/>
          <a:ext cx="1016645" cy="115741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50DD58-FF07-4451-B342-59DE483F730A}">
      <dsp:nvSpPr>
        <dsp:cNvPr id="0" name=""/>
        <dsp:cNvSpPr/>
      </dsp:nvSpPr>
      <dsp:spPr>
        <a:xfrm>
          <a:off x="763801" y="22541"/>
          <a:ext cx="1711433" cy="1197947"/>
        </a:xfrm>
        <a:prstGeom prst="roundRect">
          <a:avLst>
            <a:gd name="adj" fmla="val 1667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Análisis</a:t>
          </a:r>
          <a:r>
            <a:rPr lang="en-US" sz="2600" kern="1200" dirty="0"/>
            <a:t> de </a:t>
          </a:r>
          <a:r>
            <a:rPr lang="en-US" sz="2600" kern="1200" dirty="0" err="1"/>
            <a:t>datos</a:t>
          </a:r>
          <a:endParaRPr lang="en-US" sz="2600" kern="1200" dirty="0"/>
        </a:p>
      </dsp:txBody>
      <dsp:txXfrm>
        <a:off x="822290" y="81030"/>
        <a:ext cx="1594455" cy="1080969"/>
      </dsp:txXfrm>
    </dsp:sp>
    <dsp:sp modelId="{F4191048-128C-45E5-B0A8-42C04F535FE6}">
      <dsp:nvSpPr>
        <dsp:cNvPr id="0" name=""/>
        <dsp:cNvSpPr/>
      </dsp:nvSpPr>
      <dsp:spPr>
        <a:xfrm>
          <a:off x="2628025" y="136793"/>
          <a:ext cx="2882927" cy="968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t>Resultados</a:t>
          </a:r>
          <a:r>
            <a:rPr lang="en-US" sz="2000" kern="1200" dirty="0"/>
            <a:t> del </a:t>
          </a:r>
          <a:r>
            <a:rPr lang="en-US" sz="2000" kern="1200" dirty="0" err="1"/>
            <a:t>estudio</a:t>
          </a:r>
          <a:r>
            <a:rPr lang="en-US" sz="2000" kern="1200" dirty="0"/>
            <a:t> del consultor</a:t>
          </a:r>
        </a:p>
      </dsp:txBody>
      <dsp:txXfrm>
        <a:off x="2628025" y="136793"/>
        <a:ext cx="2882927" cy="968234"/>
      </dsp:txXfrm>
    </dsp:sp>
    <dsp:sp modelId="{AC33B40C-E698-41FF-A0A6-FE15FCEDD22E}">
      <dsp:nvSpPr>
        <dsp:cNvPr id="0" name=""/>
        <dsp:cNvSpPr/>
      </dsp:nvSpPr>
      <dsp:spPr>
        <a:xfrm rot="5400000">
          <a:off x="3033474" y="2495204"/>
          <a:ext cx="1016645" cy="115741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2332F6-205E-4F7F-A885-3F1954CD2C46}">
      <dsp:nvSpPr>
        <dsp:cNvPr id="0" name=""/>
        <dsp:cNvSpPr/>
      </dsp:nvSpPr>
      <dsp:spPr>
        <a:xfrm>
          <a:off x="2575927" y="1368232"/>
          <a:ext cx="2087828" cy="119794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Participación</a:t>
          </a:r>
          <a:r>
            <a:rPr lang="en-US" sz="2600" kern="1200" dirty="0"/>
            <a:t> del </a:t>
          </a:r>
          <a:r>
            <a:rPr lang="en-US" sz="2600" kern="1200" dirty="0" err="1"/>
            <a:t>público</a:t>
          </a:r>
          <a:endParaRPr lang="en-US" sz="2600" kern="1200" dirty="0"/>
        </a:p>
      </dsp:txBody>
      <dsp:txXfrm>
        <a:off x="2634416" y="1426721"/>
        <a:ext cx="1970850" cy="1080969"/>
      </dsp:txXfrm>
    </dsp:sp>
    <dsp:sp modelId="{79B5161E-6C84-4F7F-BEAA-57B2450C3253}">
      <dsp:nvSpPr>
        <dsp:cNvPr id="0" name=""/>
        <dsp:cNvSpPr/>
      </dsp:nvSpPr>
      <dsp:spPr>
        <a:xfrm>
          <a:off x="4596173" y="1470777"/>
          <a:ext cx="2221301" cy="968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t>Comentarios</a:t>
          </a:r>
          <a:r>
            <a:rPr lang="en-US" sz="2000" kern="1200" dirty="0"/>
            <a:t> </a:t>
          </a:r>
          <a:r>
            <a:rPr lang="en-US" sz="2000" kern="1200" dirty="0" err="1"/>
            <a:t>públicos</a:t>
          </a:r>
          <a:endParaRPr lang="en-US" sz="2000" kern="1200" dirty="0"/>
        </a:p>
      </dsp:txBody>
      <dsp:txXfrm>
        <a:off x="4596173" y="1470777"/>
        <a:ext cx="2221301" cy="968234"/>
      </dsp:txXfrm>
    </dsp:sp>
    <dsp:sp modelId="{1FF54BA0-86F3-42B1-A0C7-900A72FCAD50}">
      <dsp:nvSpPr>
        <dsp:cNvPr id="0" name=""/>
        <dsp:cNvSpPr/>
      </dsp:nvSpPr>
      <dsp:spPr>
        <a:xfrm>
          <a:off x="4388054" y="2713922"/>
          <a:ext cx="2564189" cy="119794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Decisión</a:t>
          </a:r>
          <a:r>
            <a:rPr lang="en-US" sz="2600" kern="1200" dirty="0"/>
            <a:t> de </a:t>
          </a:r>
          <a:r>
            <a:rPr lang="en-US" sz="2600" kern="1200" dirty="0" err="1"/>
            <a:t>implemntación</a:t>
          </a:r>
          <a:endParaRPr lang="en-US" sz="2600" kern="1200" dirty="0"/>
        </a:p>
      </dsp:txBody>
      <dsp:txXfrm>
        <a:off x="4446543" y="2772411"/>
        <a:ext cx="2447211" cy="1080969"/>
      </dsp:txXfrm>
    </dsp:sp>
    <dsp:sp modelId="{63B12BBD-FB45-4A2F-84FB-F33442BA7AF5}">
      <dsp:nvSpPr>
        <dsp:cNvPr id="0" name=""/>
        <dsp:cNvSpPr/>
      </dsp:nvSpPr>
      <dsp:spPr>
        <a:xfrm>
          <a:off x="6865441" y="2816468"/>
          <a:ext cx="1244733" cy="968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err="1"/>
            <a:t>Ingeniero</a:t>
          </a:r>
          <a:r>
            <a:rPr lang="en-US" sz="1800" kern="1200" dirty="0"/>
            <a:t> de </a:t>
          </a:r>
          <a:r>
            <a:rPr lang="en-US" sz="1800" kern="1200" dirty="0" err="1"/>
            <a:t>tráfico</a:t>
          </a:r>
          <a:endParaRPr lang="en-US" sz="1800" kern="1200" dirty="0"/>
        </a:p>
      </dsp:txBody>
      <dsp:txXfrm>
        <a:off x="6865441" y="2816468"/>
        <a:ext cx="1244733" cy="9682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17" tIns="46659" rIns="93317" bIns="46659" rtlCol="0"/>
          <a:lstStyle>
            <a:lvl1pPr algn="l">
              <a:defRPr sz="1300"/>
            </a:lvl1pPr>
          </a:lstStyle>
          <a:p>
            <a:endParaRPr lang="en-US" dirty="0"/>
          </a:p>
        </p:txBody>
      </p:sp>
      <p:sp>
        <p:nvSpPr>
          <p:cNvPr id="3" name="Date Placeholder 2"/>
          <p:cNvSpPr>
            <a:spLocks noGrp="1"/>
          </p:cNvSpPr>
          <p:nvPr>
            <p:ph type="dt" idx="1"/>
          </p:nvPr>
        </p:nvSpPr>
        <p:spPr>
          <a:xfrm>
            <a:off x="3978131" y="1"/>
            <a:ext cx="3043343" cy="467071"/>
          </a:xfrm>
          <a:prstGeom prst="rect">
            <a:avLst/>
          </a:prstGeom>
        </p:spPr>
        <p:txBody>
          <a:bodyPr vert="horz" lIns="93317" tIns="46659" rIns="93317" bIns="46659" rtlCol="0"/>
          <a:lstStyle>
            <a:lvl1pPr algn="r">
              <a:defRPr sz="1300"/>
            </a:lvl1pPr>
          </a:lstStyle>
          <a:p>
            <a:fld id="{37C89B89-4EA8-4B5E-B10D-D6AF49120764}" type="datetimeFigureOut">
              <a:rPr lang="en-US" smtClean="0"/>
              <a:t>6/30/2020</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93317" tIns="46659" rIns="93317" bIns="46659" rtlCol="0" anchor="b"/>
          <a:lstStyle>
            <a:lvl1pPr algn="r">
              <a:defRPr sz="1300"/>
            </a:lvl1pPr>
          </a:lstStyle>
          <a:p>
            <a:fld id="{EC0995FF-366B-48E9-BD13-E8C079233B80}" type="slidenum">
              <a:rPr lang="en-US" smtClean="0"/>
              <a:t>‹#›</a:t>
            </a:fld>
            <a:endParaRPr lang="en-US" dirty="0"/>
          </a:p>
        </p:txBody>
      </p:sp>
    </p:spTree>
    <p:extLst>
      <p:ext uri="{BB962C8B-B14F-4D97-AF65-F5344CB8AC3E}">
        <p14:creationId xmlns:p14="http://schemas.microsoft.com/office/powerpoint/2010/main" val="67267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Hola, y bienvenidos a esta reunión en línea. Primero me gustaría presentarme. Mi nombre es Kate Brady y soy la planificadora de bicicletas de la ciudad. Gracias por pasar una parte valiosa de su martes por la noche para aprender más sobre estos proyectos. 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1</a:t>
            </a:fld>
            <a:endParaRPr lang="en-US" dirty="0"/>
          </a:p>
        </p:txBody>
      </p:sp>
    </p:spTree>
    <p:extLst>
      <p:ext uri="{BB962C8B-B14F-4D97-AF65-F5344CB8AC3E}">
        <p14:creationId xmlns:p14="http://schemas.microsoft.com/office/powerpoint/2010/main" val="2422695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Los segmentos de carretera identificados en rojo son </a:t>
            </a:r>
            <a:r>
              <a:rPr lang="es-ES" dirty="0" err="1"/>
              <a:t>Chelton</a:t>
            </a:r>
            <a:r>
              <a:rPr lang="es-ES" dirty="0"/>
              <a:t>, en púrpura son Hancock y verde oscuro es Jet </a:t>
            </a:r>
            <a:r>
              <a:rPr lang="es-ES" dirty="0" err="1"/>
              <a:t>Wing</a:t>
            </a:r>
            <a:r>
              <a:rPr lang="es-ES" dirty="0"/>
              <a:t>.</a:t>
            </a:r>
          </a:p>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10</a:t>
            </a:fld>
            <a:endParaRPr lang="en-US" dirty="0"/>
          </a:p>
        </p:txBody>
      </p:sp>
    </p:spTree>
    <p:extLst>
      <p:ext uri="{BB962C8B-B14F-4D97-AF65-F5344CB8AC3E}">
        <p14:creationId xmlns:p14="http://schemas.microsoft.com/office/powerpoint/2010/main" val="517245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la izquierda muestra un mapa con los carriles bici actuales en las calles SE Colorado Springs. El mapa muestra carreteras desunidas o que no proporcionan una conexión continua. El mapa a la derecha muestra cómo agregar los carriles para bicicletas propuestos vinculará los carriles para bicicletas existentes en una red conectada de instalaciones para bicicletas en la calle, en particular, el acceso al sendero </a:t>
            </a:r>
            <a:r>
              <a:rPr lang="es-ES" dirty="0" err="1"/>
              <a:t>Sand</a:t>
            </a:r>
            <a:r>
              <a:rPr lang="es-ES" dirty="0"/>
              <a:t> Creek.</a:t>
            </a:r>
          </a:p>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11</a:t>
            </a:fld>
            <a:endParaRPr lang="en-US" dirty="0"/>
          </a:p>
        </p:txBody>
      </p:sp>
    </p:spTree>
    <p:extLst>
      <p:ext uri="{BB962C8B-B14F-4D97-AF65-F5344CB8AC3E}">
        <p14:creationId xmlns:p14="http://schemas.microsoft.com/office/powerpoint/2010/main" val="3618462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imagen a la izquierda muestra cómo los carriles bici propuestos pueden ayudar a las personas a llegar a las rutas de tránsito del vecindario, para extender las “primeras y últimas millas” de tránsito. La imagen de la derecha muestra cómo los carriles para bicicletas propuestos se conectan a áreas comerciales con oportunidades de compras y empleo en rojo, parques en verde y escuelas en azul. Nota Panorama Park y </a:t>
            </a:r>
            <a:r>
              <a:rPr lang="es-ES" dirty="0" err="1"/>
              <a:t>Mission</a:t>
            </a:r>
            <a:r>
              <a:rPr lang="es-ES" dirty="0"/>
              <a:t> Trace.</a:t>
            </a:r>
          </a:p>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12</a:t>
            </a:fld>
            <a:endParaRPr lang="en-US" dirty="0"/>
          </a:p>
        </p:txBody>
      </p:sp>
    </p:spTree>
    <p:extLst>
      <p:ext uri="{BB962C8B-B14F-4D97-AF65-F5344CB8AC3E}">
        <p14:creationId xmlns:p14="http://schemas.microsoft.com/office/powerpoint/2010/main" val="1084861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Los destinos en azul son la Biblioteca </a:t>
            </a:r>
            <a:r>
              <a:rPr lang="es-ES" dirty="0" err="1"/>
              <a:t>Sand</a:t>
            </a:r>
            <a:r>
              <a:rPr lang="es-ES" dirty="0"/>
              <a:t> Creek, el Centro Comunitario </a:t>
            </a:r>
            <a:r>
              <a:rPr lang="es-ES" dirty="0" err="1"/>
              <a:t>Deerfield</a:t>
            </a:r>
            <a:r>
              <a:rPr lang="es-ES" dirty="0"/>
              <a:t> </a:t>
            </a:r>
            <a:r>
              <a:rPr lang="es-ES" dirty="0" err="1"/>
              <a:t>Hills</a:t>
            </a:r>
            <a:r>
              <a:rPr lang="es-ES" dirty="0"/>
              <a:t>, el Club de Niños y Niñas </a:t>
            </a:r>
            <a:r>
              <a:rPr lang="es-ES" dirty="0" err="1"/>
              <a:t>Tutt</a:t>
            </a:r>
            <a:r>
              <a:rPr lang="es-ES" dirty="0"/>
              <a:t> de la Región </a:t>
            </a:r>
            <a:r>
              <a:rPr lang="es-ES" dirty="0" err="1"/>
              <a:t>Pikes</a:t>
            </a:r>
            <a:r>
              <a:rPr lang="es-ES" dirty="0"/>
              <a:t> </a:t>
            </a:r>
            <a:r>
              <a:rPr lang="es-ES" dirty="0" err="1"/>
              <a:t>Peak</a:t>
            </a:r>
            <a:r>
              <a:rPr lang="es-ES" dirty="0"/>
              <a:t> y el YMCA de Servicios Armados del Sureste. Los alfileres morados son iglesias del área.</a:t>
            </a:r>
          </a:p>
          <a:p>
            <a:endParaRPr lang="es-ES" dirty="0"/>
          </a:p>
          <a:p>
            <a:r>
              <a:rPr lang="es-ES" dirty="0"/>
              <a:t>Todas estas cosas están conectadas por carriles bici existentes y los carriles propuestos.</a:t>
            </a:r>
          </a:p>
          <a:p>
            <a:endParaRPr lang="es-ES" dirty="0"/>
          </a:p>
          <a:p>
            <a:r>
              <a:rPr lang="es-ES" dirty="0"/>
              <a:t>Basado en todos los lugares conectados por estas carreteras, este proyecto aborda la necesidad de la comunidad de conexiones y calles más amigables para el vecindario.</a:t>
            </a:r>
          </a:p>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13</a:t>
            </a:fld>
            <a:endParaRPr lang="en-US" dirty="0"/>
          </a:p>
        </p:txBody>
      </p:sp>
    </p:spTree>
    <p:extLst>
      <p:ext uri="{BB962C8B-B14F-4D97-AF65-F5344CB8AC3E}">
        <p14:creationId xmlns:p14="http://schemas.microsoft.com/office/powerpoint/2010/main" val="709393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Entonces, si bien el plan maestro de bicicletas identificó caminos, corredores, en realidad, no especificó cómo se acomodarían las bicicletas (cómo se vería eso), ni cuándo ocurrirían los proyectos. Se pretendía responder a estas preguntas más adelante a través de aportes públicos adicionales y más esfuerzos de planificación y análisis dirigidos por el personal de la ciudad.</a:t>
            </a:r>
          </a:p>
          <a:p>
            <a:endParaRPr lang="es-ES" dirty="0"/>
          </a:p>
          <a:p>
            <a:r>
              <a:rPr lang="es-ES" dirty="0"/>
              <a:t>Siguiente diapositiva por favor.</a:t>
            </a:r>
            <a:endParaRPr lang="en-US" baseline="0" dirty="0"/>
          </a:p>
        </p:txBody>
      </p:sp>
      <p:sp>
        <p:nvSpPr>
          <p:cNvPr id="4" name="Slide Number Placeholder 3"/>
          <p:cNvSpPr>
            <a:spLocks noGrp="1"/>
          </p:cNvSpPr>
          <p:nvPr>
            <p:ph type="sldNum" sz="quarter" idx="10"/>
          </p:nvPr>
        </p:nvSpPr>
        <p:spPr/>
        <p:txBody>
          <a:bodyPr/>
          <a:lstStyle/>
          <a:p>
            <a:fld id="{EC0995FF-366B-48E9-BD13-E8C079233B80}" type="slidenum">
              <a:rPr lang="en-US" smtClean="0"/>
              <a:t>14</a:t>
            </a:fld>
            <a:endParaRPr lang="en-US" dirty="0"/>
          </a:p>
        </p:txBody>
      </p:sp>
    </p:spTree>
    <p:extLst>
      <p:ext uri="{BB962C8B-B14F-4D97-AF65-F5344CB8AC3E}">
        <p14:creationId xmlns:p14="http://schemas.microsoft.com/office/powerpoint/2010/main" val="2873608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Si bien hay una serie de opciones de infraestructura para bicicletas en general, LEA LA DIAPOSITIVA</a:t>
            </a:r>
          </a:p>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15</a:t>
            </a:fld>
            <a:endParaRPr lang="en-US" dirty="0"/>
          </a:p>
        </p:txBody>
      </p:sp>
    </p:spTree>
    <p:extLst>
      <p:ext uri="{BB962C8B-B14F-4D97-AF65-F5344CB8AC3E}">
        <p14:creationId xmlns:p14="http://schemas.microsoft.com/office/powerpoint/2010/main" val="4076658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Como un sendero, pero justo al lado de una carretera.</a:t>
            </a:r>
          </a:p>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16</a:t>
            </a:fld>
            <a:endParaRPr lang="en-US" dirty="0"/>
          </a:p>
        </p:txBody>
      </p:sp>
    </p:spTree>
    <p:extLst>
      <p:ext uri="{BB962C8B-B14F-4D97-AF65-F5344CB8AC3E}">
        <p14:creationId xmlns:p14="http://schemas.microsoft.com/office/powerpoint/2010/main" val="3606442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Separado del tráfico en una mayor sensación de seguridad para las personas en bicicleta </a:t>
            </a:r>
            <a:r>
              <a:rPr lang="es-ES" dirty="0" err="1"/>
              <a:t>oa</a:t>
            </a:r>
            <a:r>
              <a:rPr lang="es-ES" dirty="0"/>
              <a:t> pie, y la instalación no afecta los patrones de tráfico.</a:t>
            </a:r>
          </a:p>
          <a:p>
            <a:endParaRPr lang="es-ES" dirty="0"/>
          </a:p>
          <a:p>
            <a:r>
              <a:rPr lang="es-ES" dirty="0"/>
              <a:t>No tendemos a adaptar un camino lateral a ambos lados de la carretera, por lo que realmente sirve mejor al lado de la carretera en la que se encuentra. Este es un problema especialmente en carreteras donde las señales de tránsito o las señales de alto están muy alejadas.</a:t>
            </a:r>
          </a:p>
          <a:p>
            <a:endParaRPr lang="es-ES" dirty="0"/>
          </a:p>
          <a:p>
            <a:r>
              <a:rPr lang="es-ES" dirty="0"/>
              <a:t>Y los caminos laterales no son rentables para la actualización. Todavía no hemos determinado cuánto costaría un camino lateral, pero sí sé que recientemente escribimos una solicitud de subvención que estimó $ 50,000 por 500 pies de sendero, y fue entonces cuando ya éramos dueños de la propiedad. Los proyectos que estamos discutiendo hoy son un poco más de 4 millas en total, por lo que este podría ser un proyecto de varios millones de dólares. Por lo tanto, el costo también agregaría tiempo a la implementación, ya que todavía no tenemos una fuente de ese tipo de dinero en el presupuesto.</a:t>
            </a:r>
          </a:p>
          <a:p>
            <a:endParaRPr lang="es-ES" dirty="0"/>
          </a:p>
          <a:p>
            <a:r>
              <a:rPr lang="es-ES" dirty="0"/>
              <a:t>Tampoco cambia el comportamiento del conductor, en lo que nos ocuparemos en un momento</a:t>
            </a:r>
          </a:p>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17</a:t>
            </a:fld>
            <a:endParaRPr lang="en-US" dirty="0"/>
          </a:p>
        </p:txBody>
      </p:sp>
    </p:spTree>
    <p:extLst>
      <p:ext uri="{BB962C8B-B14F-4D97-AF65-F5344CB8AC3E}">
        <p14:creationId xmlns:p14="http://schemas.microsoft.com/office/powerpoint/2010/main" val="3900571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Esta es una imagen de Jet </a:t>
            </a:r>
            <a:r>
              <a:rPr lang="es-ES" dirty="0" err="1"/>
              <a:t>Wing</a:t>
            </a:r>
            <a:r>
              <a:rPr lang="es-ES" dirty="0"/>
              <a:t>, donde el carril exterior se reconfiguró para agregar carriles para bicicletas en la calle. Esta es la otra opción en estas carreteras.</a:t>
            </a:r>
          </a:p>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18</a:t>
            </a:fld>
            <a:endParaRPr lang="en-US" dirty="0"/>
          </a:p>
        </p:txBody>
      </p:sp>
    </p:spTree>
    <p:extLst>
      <p:ext uri="{BB962C8B-B14F-4D97-AF65-F5344CB8AC3E}">
        <p14:creationId xmlns:p14="http://schemas.microsoft.com/office/powerpoint/2010/main" val="2591078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Esto no es nuevo en el área, estos son estudiantes que viajan en carriles para bicicletas de diseño similar en </a:t>
            </a:r>
            <a:r>
              <a:rPr lang="es-ES" dirty="0" err="1"/>
              <a:t>Astrozon</a:t>
            </a:r>
            <a:r>
              <a:rPr lang="es-ES" dirty="0"/>
              <a:t> y Jet </a:t>
            </a:r>
            <a:r>
              <a:rPr lang="es-ES" dirty="0" err="1"/>
              <a:t>Wing</a:t>
            </a:r>
            <a:r>
              <a:rPr lang="es-ES" dirty="0"/>
              <a:t>.</a:t>
            </a:r>
          </a:p>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19</a:t>
            </a:fld>
            <a:endParaRPr lang="en-US" dirty="0"/>
          </a:p>
        </p:txBody>
      </p:sp>
    </p:spTree>
    <p:extLst>
      <p:ext uri="{BB962C8B-B14F-4D97-AF65-F5344CB8AC3E}">
        <p14:creationId xmlns:p14="http://schemas.microsoft.com/office/powerpoint/2010/main" val="3279788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Hola, y bienvenidos a esta reunión en línea. Gracias por pasar una parte valiosa de su martes por la noche para aprender más sobre estos proyectos.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¿Quienes somos? Primero me gustaría presentarme. Mi nombre es Kate Brady y soy la planificadora de bicicletas de la ciudad de Colorado Springs. El programa de bicicletas está en la división de Ingeniería de Tráfico de Obras Públicas. Un objetivo clave de </a:t>
            </a:r>
            <a:r>
              <a:rPr lang="es-ES" dirty="0" err="1"/>
              <a:t>Traffic</a:t>
            </a:r>
            <a:r>
              <a:rPr lang="es-ES" dirty="0"/>
              <a:t> </a:t>
            </a:r>
            <a:r>
              <a:rPr lang="es-ES" dirty="0" err="1"/>
              <a:t>Engineering</a:t>
            </a:r>
            <a:r>
              <a:rPr lang="es-ES" dirty="0"/>
              <a:t> es llevar a las personas a donde quieran ir de manera segura y eficiente con mínimas oportunidades de errores, y el programa de bicicletas se enfoca en la parte de la bicicleta.</a:t>
            </a:r>
            <a:endParaRPr lang="en-US" baseline="0" dirty="0"/>
          </a:p>
          <a:p>
            <a:r>
              <a:rPr lang="en-US" baseline="0" dirty="0"/>
              <a:t>The bicycle program has dedicated funds, totaling approximately half a million dollars a year. This money can only be used for the bicycle program, so it’s not a question of pot-holes vs bicycle lanes, but where do we put bicycle lanes and how. And we’re here to discuss those questions relative to 3 roads in Southeast Colorado Springs.</a:t>
            </a:r>
          </a:p>
          <a:p>
            <a:endParaRPr lang="en-US" baseline="0" dirty="0"/>
          </a:p>
          <a:p>
            <a:r>
              <a:rPr lang="en-US" baseline="0" dirty="0"/>
              <a:t>Next slide please.</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2</a:t>
            </a:fld>
            <a:endParaRPr lang="en-US" dirty="0"/>
          </a:p>
        </p:txBody>
      </p:sp>
    </p:spTree>
    <p:extLst>
      <p:ext uri="{BB962C8B-B14F-4D97-AF65-F5344CB8AC3E}">
        <p14:creationId xmlns:p14="http://schemas.microsoft.com/office/powerpoint/2010/main" val="3958346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imagen superior es el aspecto general de estas carreteras en la actualidad: dos carriles de circulación en cada dirección y un carril de giro central. No estacionar.</a:t>
            </a:r>
          </a:p>
          <a:p>
            <a:endParaRPr lang="es-ES" dirty="0"/>
          </a:p>
          <a:p>
            <a:r>
              <a:rPr lang="es-ES" dirty="0"/>
              <a:t>El cambio típico de 5 carriles a tres tomaría ese carril exterior y crearía un carril para bicicletas amortiguado, agregando espacio entre el carril para automóviles y el carril para bicicletas.</a:t>
            </a:r>
          </a:p>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20</a:t>
            </a:fld>
            <a:endParaRPr lang="en-US" dirty="0"/>
          </a:p>
        </p:txBody>
      </p:sp>
    </p:spTree>
    <p:extLst>
      <p:ext uri="{BB962C8B-B14F-4D97-AF65-F5344CB8AC3E}">
        <p14:creationId xmlns:p14="http://schemas.microsoft.com/office/powerpoint/2010/main" val="3363844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Beneficios para las personas en bicicleta: la infraestructura sirve a destinos y personas que viven a ambos lados de la carretera.</a:t>
            </a:r>
          </a:p>
          <a:p>
            <a:endParaRPr lang="es-ES" dirty="0"/>
          </a:p>
          <a:p>
            <a:r>
              <a:rPr lang="es-ES" dirty="0"/>
              <a:t>Proporciona un espacio dedicado con un búfer, que permite que una persona en bicicleta se tambalee o que un conductor se desvíe de la línea, y aumenta las probabilidades de que no ocurra nada malo en ninguna de esas situaciones.</a:t>
            </a:r>
          </a:p>
          <a:p>
            <a:endParaRPr lang="es-ES" dirty="0"/>
          </a:p>
          <a:p>
            <a:r>
              <a:rPr lang="es-ES" dirty="0"/>
              <a:t>Para otros usuarios, o incluso para todos los usuarios, la carretera se convierte en una barrera menos. Es más fácil cruzar. Hay más espacio para los peatones. También es más seguro, con choques menos severos y velocidades más bajas. Hemos visto velocidades más bajas en otros proyectos similares, y esto proporciona una manera de fomentar el buen comportamiento sin aplicación.</a:t>
            </a:r>
          </a:p>
          <a:p>
            <a:endParaRPr lang="es-ES" dirty="0"/>
          </a:p>
          <a:p>
            <a:r>
              <a:rPr lang="es-ES" dirty="0"/>
              <a:t>Y es rentable en comparación con la opción de ruta lateral. Debido a que este proyecto solo implicaría pintar franjas en la carretera, la mayor parte de este proyecto podría lograrse con menos de $ 100,000, mucho dinero, pero sustancialmente menos de millones. Para poner esto en contexto, cuesta alrededor de $ 100,000 pavimentar un carril de una milla de camino. Como </a:t>
            </a:r>
            <a:r>
              <a:rPr lang="es-ES" dirty="0" err="1"/>
              <a:t>Chelton</a:t>
            </a:r>
            <a:r>
              <a:rPr lang="es-ES" dirty="0"/>
              <a:t> es una carretera de 5 carriles, cuesta medio millón de dólares pavimentar una milla de </a:t>
            </a:r>
            <a:r>
              <a:rPr lang="es-ES" dirty="0" err="1"/>
              <a:t>Chelton</a:t>
            </a:r>
            <a:r>
              <a:rPr lang="es-ES" dirty="0"/>
              <a:t>. Entonces, según los estándares de otros proyectos de Obras Públicas, esto es rentable. Lo que también significa que sería más fácil encontrar el presupuesto del programa de bicicletas para instalar antes.</a:t>
            </a:r>
          </a:p>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21</a:t>
            </a:fld>
            <a:endParaRPr lang="en-US" dirty="0"/>
          </a:p>
        </p:txBody>
      </p:sp>
    </p:spTree>
    <p:extLst>
      <p:ext uri="{BB962C8B-B14F-4D97-AF65-F5344CB8AC3E}">
        <p14:creationId xmlns:p14="http://schemas.microsoft.com/office/powerpoint/2010/main" val="2434737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Aquí hay una imagen de personas en bicicleta en una carretera reutilizada. Puede ver que hay espacio entre ellos y los vehículos para dar cuenta de los errores.</a:t>
            </a:r>
          </a:p>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22</a:t>
            </a:fld>
            <a:endParaRPr lang="en-US" dirty="0"/>
          </a:p>
        </p:txBody>
      </p:sp>
    </p:spTree>
    <p:extLst>
      <p:ext uri="{BB962C8B-B14F-4D97-AF65-F5344CB8AC3E}">
        <p14:creationId xmlns:p14="http://schemas.microsoft.com/office/powerpoint/2010/main" val="3746542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Los costos son únicos para cada calle y se reducen a cuántas personas conducen o estacionan en ella, y cuántas se esperan en el futuro. El balance de costos versus beneficios depende de cuánto tiempo o congestión se agrega al público viajero. Para saber eso, necesitamos estudiar esas preguntas con mayor detalle.</a:t>
            </a:r>
          </a:p>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23</a:t>
            </a:fld>
            <a:endParaRPr lang="en-US" dirty="0"/>
          </a:p>
        </p:txBody>
      </p:sp>
    </p:spTree>
    <p:extLst>
      <p:ext uri="{BB962C8B-B14F-4D97-AF65-F5344CB8AC3E}">
        <p14:creationId xmlns:p14="http://schemas.microsoft.com/office/powerpoint/2010/main" val="3839286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primer paso es estudiar las carreteras. Hemos completado este paso, mediante un contrato con la empresa de ingeniería independiente WSP, para recopilar datos y modelar posibles resultados. Aunque actualmente estamos en el paso del compromiso público, déjame guiarte primero por el análisis.</a:t>
            </a:r>
          </a:p>
          <a:p>
            <a:endParaRPr lang="es-ES" dirty="0"/>
          </a:p>
          <a:p>
            <a:r>
              <a:rPr lang="es-ES" dirty="0"/>
              <a:t>Y me gustaría tomarme un momento antes de entrar en detalles para recordarle que escriba cualquier pregunta que tenga y nos gustaría que la abordemos en el período de preguntas y respuestas en el cuadro de chat de los equipos.</a:t>
            </a:r>
          </a:p>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24</a:t>
            </a:fld>
            <a:endParaRPr lang="en-US" dirty="0"/>
          </a:p>
        </p:txBody>
      </p:sp>
    </p:spTree>
    <p:extLst>
      <p:ext uri="{BB962C8B-B14F-4D97-AF65-F5344CB8AC3E}">
        <p14:creationId xmlns:p14="http://schemas.microsoft.com/office/powerpoint/2010/main" val="1922787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25</a:t>
            </a:fld>
            <a:endParaRPr lang="en-US" dirty="0"/>
          </a:p>
        </p:txBody>
      </p:sp>
    </p:spTree>
    <p:extLst>
      <p:ext uri="{BB962C8B-B14F-4D97-AF65-F5344CB8AC3E}">
        <p14:creationId xmlns:p14="http://schemas.microsoft.com/office/powerpoint/2010/main" val="2096383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Todo el estudio de tráfico se publicará en el sitio web, pero aquí hay algunos puntos clave.</a:t>
            </a:r>
          </a:p>
          <a:p>
            <a:endParaRPr lang="es-ES" dirty="0"/>
          </a:p>
          <a:p>
            <a:r>
              <a:rPr lang="es-ES" dirty="0"/>
              <a:t>Siguiente diapositiva por favor.</a:t>
            </a:r>
            <a:endParaRPr lang="en-US" baseline="0" dirty="0"/>
          </a:p>
        </p:txBody>
      </p:sp>
      <p:sp>
        <p:nvSpPr>
          <p:cNvPr id="4" name="Slide Number Placeholder 3"/>
          <p:cNvSpPr>
            <a:spLocks noGrp="1"/>
          </p:cNvSpPr>
          <p:nvPr>
            <p:ph type="sldNum" sz="quarter" idx="10"/>
          </p:nvPr>
        </p:nvSpPr>
        <p:spPr/>
        <p:txBody>
          <a:bodyPr/>
          <a:lstStyle/>
          <a:p>
            <a:fld id="{EC0995FF-366B-48E9-BD13-E8C079233B80}" type="slidenum">
              <a:rPr lang="en-US" smtClean="0"/>
              <a:t>26</a:t>
            </a:fld>
            <a:endParaRPr lang="en-US" dirty="0"/>
          </a:p>
        </p:txBody>
      </p:sp>
    </p:spTree>
    <p:extLst>
      <p:ext uri="{BB962C8B-B14F-4D97-AF65-F5344CB8AC3E}">
        <p14:creationId xmlns:p14="http://schemas.microsoft.com/office/powerpoint/2010/main" val="3846283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Por qué nos preocupa el exceso de velocidad. Esto no es solo una cuestión de personas que conducen donde necesitan ir lo más rápido posible. Esta es una cuestión de si estas carreteras deberían sentirse como carreteras o calles de vecindario, y si las mascotas y los niños en edad escolar están seguros a lo largo de la carretera. Uno de los objetivos de </a:t>
            </a:r>
            <a:r>
              <a:rPr lang="es-ES" dirty="0" err="1"/>
              <a:t>Traffic</a:t>
            </a:r>
            <a:r>
              <a:rPr lang="es-ES" dirty="0"/>
              <a:t> </a:t>
            </a:r>
            <a:r>
              <a:rPr lang="es-ES" dirty="0" err="1"/>
              <a:t>Engineering</a:t>
            </a:r>
            <a:r>
              <a:rPr lang="es-ES" dirty="0"/>
              <a:t> es reducir el riesgo de daños a las personas que se apresuran en nuestros vecindarios.</a:t>
            </a:r>
          </a:p>
          <a:p>
            <a:endParaRPr lang="es-ES" dirty="0"/>
          </a:p>
          <a:p>
            <a:r>
              <a:rPr lang="es-ES" dirty="0"/>
              <a:t>Este es un problema que estamos tratando de resolver en toda nuestra ciudad, y algunos de los problemas de exceso de velocidad se deben a que estas carreteras se construyeron demasiado grandes para la cantidad de tráfico que transportan. Es por eso que buscamos cambiar qué tan grandes son en primer lugar.</a:t>
            </a:r>
          </a:p>
          <a:p>
            <a:endParaRPr lang="es-ES" dirty="0"/>
          </a:p>
          <a:p>
            <a:r>
              <a:rPr lang="es-ES" dirty="0"/>
              <a:t>Un resultado feliz que hemos encontrado en el proyecto en </a:t>
            </a:r>
            <a:r>
              <a:rPr lang="es-ES" dirty="0" err="1"/>
              <a:t>Cascade</a:t>
            </a:r>
            <a:r>
              <a:rPr lang="es-ES" dirty="0"/>
              <a:t> es que, aunque los tiempos de viaje fueron en promedio casi iguales antes y después, el número de personas capaces de acelerar 10 o 15 millas por hora por encima del límite de velocidad cayó de aproximadamente 40% a más cerca del 8%. Simplemente no tuvieron la oportunidad de pasar vehículos más lentos.</a:t>
            </a:r>
          </a:p>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27</a:t>
            </a:fld>
            <a:endParaRPr lang="en-US" dirty="0"/>
          </a:p>
        </p:txBody>
      </p:sp>
    </p:spTree>
    <p:extLst>
      <p:ext uri="{BB962C8B-B14F-4D97-AF65-F5344CB8AC3E}">
        <p14:creationId xmlns:p14="http://schemas.microsoft.com/office/powerpoint/2010/main" val="2436523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Estos son niños que viajan en los carriles para bicicletas en </a:t>
            </a:r>
            <a:r>
              <a:rPr lang="es-ES" dirty="0" err="1"/>
              <a:t>Cascade</a:t>
            </a:r>
            <a:r>
              <a:rPr lang="es-ES" dirty="0"/>
              <a:t>, donde su familia podría no haberse sentido tan cómoda al dejarlos andar antes de los cambios.</a:t>
            </a:r>
          </a:p>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28</a:t>
            </a:fld>
            <a:endParaRPr lang="en-US" dirty="0"/>
          </a:p>
        </p:txBody>
      </p:sp>
    </p:spTree>
    <p:extLst>
      <p:ext uri="{BB962C8B-B14F-4D97-AF65-F5344CB8AC3E}">
        <p14:creationId xmlns:p14="http://schemas.microsoft.com/office/powerpoint/2010/main" val="2708039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Esta es la pregunta que hicieron nuestros consultores de ingeniería.</a:t>
            </a:r>
          </a:p>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29</a:t>
            </a:fld>
            <a:endParaRPr lang="en-US" dirty="0"/>
          </a:p>
        </p:txBody>
      </p:sp>
    </p:spTree>
    <p:extLst>
      <p:ext uri="{BB962C8B-B14F-4D97-AF65-F5344CB8AC3E}">
        <p14:creationId xmlns:p14="http://schemas.microsoft.com/office/powerpoint/2010/main" val="427373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¿Por qué bicicletas? Son juguetes y transporte. La ciudad tiene un papel clave al proporcionar una variedad de opciones de transporte para que las personas se desplacen, ya sea en automóvil, a pie, en bicicleta o en transporte público. Si bien la Ciudad quiere brindar a las personas una opción sobre cómo moverse, también debemos recordar que no todos tienen una opción.</a:t>
            </a:r>
          </a:p>
          <a:p>
            <a:endParaRPr lang="es-ES" dirty="0"/>
          </a:p>
          <a:p>
            <a:r>
              <a:rPr lang="es-ES" dirty="0"/>
              <a:t>Hay personas que no pueden o no pueden conducir, por razones de salud o económicas, o eligen no conducir. De todos modos, todavía necesitan moverse con seguridad. En este caso, estos niños son claramente demasiado pequeños para conducir legalmente. Pero todavía tienen lugares a los que quieren ir.</a:t>
            </a:r>
            <a:endParaRPr lang="en-US" dirty="0"/>
          </a:p>
          <a:p>
            <a:r>
              <a:rPr lang="en-US" baseline="0" dirty="0"/>
              <a:t>Next slide please.</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3</a:t>
            </a:fld>
            <a:endParaRPr lang="en-US" dirty="0"/>
          </a:p>
        </p:txBody>
      </p:sp>
    </p:spTree>
    <p:extLst>
      <p:ext uri="{BB962C8B-B14F-4D97-AF65-F5344CB8AC3E}">
        <p14:creationId xmlns:p14="http://schemas.microsoft.com/office/powerpoint/2010/main" val="2185757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Los ingenieros usaron un modelo de computadora. La entrada incluyó los volúmenes actuales y futuros, el número actual de carriles y la propuesta. El modelo proporciona estimaciones de cómo funcionarán las intersecciones (con y sin señales de tráfico) en ambas configuraciones, y luego el cambio esperado del tiempo de viaje para todo el corredor de </a:t>
            </a:r>
            <a:r>
              <a:rPr lang="es-ES" dirty="0" err="1"/>
              <a:t>Chelton</a:t>
            </a:r>
            <a:r>
              <a:rPr lang="es-ES" dirty="0"/>
              <a:t>.</a:t>
            </a:r>
          </a:p>
          <a:p>
            <a:endParaRPr lang="es-ES" dirty="0"/>
          </a:p>
          <a:p>
            <a:r>
              <a:rPr lang="es-ES" dirty="0"/>
              <a:t>Los resultados del análisis fueron más complicados para el segmento de </a:t>
            </a:r>
            <a:r>
              <a:rPr lang="es-ES" dirty="0" err="1"/>
              <a:t>Chelton</a:t>
            </a:r>
            <a:r>
              <a:rPr lang="es-ES" dirty="0"/>
              <a:t> al norte de </a:t>
            </a:r>
            <a:r>
              <a:rPr lang="es-ES" dirty="0" err="1"/>
              <a:t>Sand</a:t>
            </a:r>
            <a:r>
              <a:rPr lang="es-ES" dirty="0"/>
              <a:t> Creek Trail, por lo que lo cubriremos con mayor detalle en la próxima reunión en línea. Pero podemos compartir con usted los resultados de los otros segmentos y las recomendaciones de los consultores.</a:t>
            </a:r>
          </a:p>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30</a:t>
            </a:fld>
            <a:endParaRPr lang="en-US" dirty="0"/>
          </a:p>
        </p:txBody>
      </p:sp>
    </p:spTree>
    <p:extLst>
      <p:ext uri="{BB962C8B-B14F-4D97-AF65-F5344CB8AC3E}">
        <p14:creationId xmlns:p14="http://schemas.microsoft.com/office/powerpoint/2010/main" val="3461236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31</a:t>
            </a:fld>
            <a:endParaRPr lang="en-US" dirty="0"/>
          </a:p>
        </p:txBody>
      </p:sp>
    </p:spTree>
    <p:extLst>
      <p:ext uri="{BB962C8B-B14F-4D97-AF65-F5344CB8AC3E}">
        <p14:creationId xmlns:p14="http://schemas.microsoft.com/office/powerpoint/2010/main" val="284570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Esto parece contrario a la intuición, pero es como rodar canicas por una bolera. Puede reducir la pista de bolos, pero aún así puede atravesar muchas canicas.</a:t>
            </a:r>
          </a:p>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32</a:t>
            </a:fld>
            <a:endParaRPr lang="en-US" dirty="0"/>
          </a:p>
        </p:txBody>
      </p:sp>
    </p:spTree>
    <p:extLst>
      <p:ext uri="{BB962C8B-B14F-4D97-AF65-F5344CB8AC3E}">
        <p14:creationId xmlns:p14="http://schemas.microsoft.com/office/powerpoint/2010/main" val="209437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s-ES" dirty="0" err="1"/>
              <a:t>Chelton</a:t>
            </a:r>
            <a:r>
              <a:rPr lang="es-ES" dirty="0"/>
              <a:t>, longitud completa</a:t>
            </a:r>
          </a:p>
          <a:p>
            <a:r>
              <a:rPr lang="es-ES" dirty="0"/>
              <a:t>Diferencia en el tiempo de viaje, ahora: 34-47 s</a:t>
            </a:r>
          </a:p>
          <a:p>
            <a:r>
              <a:rPr lang="es-ES" dirty="0"/>
              <a:t>Diferencia en el tiempo de viaje, 2045: 37-44 s</a:t>
            </a:r>
          </a:p>
          <a:p>
            <a:r>
              <a:rPr lang="es-ES" dirty="0"/>
              <a:t>Desde una reducción de 5 mph en la velocidad de desplazamiento, no en las intersecciones</a:t>
            </a:r>
          </a:p>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33</a:t>
            </a:fld>
            <a:endParaRPr lang="en-US" dirty="0"/>
          </a:p>
        </p:txBody>
      </p:sp>
    </p:spTree>
    <p:extLst>
      <p:ext uri="{BB962C8B-B14F-4D97-AF65-F5344CB8AC3E}">
        <p14:creationId xmlns:p14="http://schemas.microsoft.com/office/powerpoint/2010/main" val="1078506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34</a:t>
            </a:fld>
            <a:endParaRPr lang="en-US" dirty="0"/>
          </a:p>
        </p:txBody>
      </p:sp>
    </p:spTree>
    <p:extLst>
      <p:ext uri="{BB962C8B-B14F-4D97-AF65-F5344CB8AC3E}">
        <p14:creationId xmlns:p14="http://schemas.microsoft.com/office/powerpoint/2010/main" val="1251716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Tenemos algunas opciones para este segmento de la carretera, pero queremos profundizar en eso en la próxima reunión.</a:t>
            </a:r>
          </a:p>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35</a:t>
            </a:fld>
            <a:endParaRPr lang="en-US" dirty="0"/>
          </a:p>
        </p:txBody>
      </p:sp>
    </p:spTree>
    <p:extLst>
      <p:ext uri="{BB962C8B-B14F-4D97-AF65-F5344CB8AC3E}">
        <p14:creationId xmlns:p14="http://schemas.microsoft.com/office/powerpoint/2010/main" val="42155899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Así que ahora queremos saber cómo se siente usted, el público, acerca de lo que hemos presentado.</a:t>
            </a:r>
          </a:p>
          <a:p>
            <a:r>
              <a:rPr lang="es-ES" dirty="0"/>
              <a:t>Ahora estamos en la etapa en la que esperamos que el público brinde su opinión sobre lo que tendría más sentido para la comunidad. Al tomar una decisión final, la división de Ingeniería de Tráfico tomará en cuenta los datos de ingeniería y los comentarios del público y tomará una decisión final.</a:t>
            </a:r>
          </a:p>
          <a:p>
            <a:endParaRPr lang="es-ES" dirty="0"/>
          </a:p>
          <a:p>
            <a:r>
              <a:rPr lang="es-ES" dirty="0"/>
              <a:t>Entonces, ¿qué opinas de la propuesta? ¿Crees que es consistente con los valores y necesidades del vecindario?</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36</a:t>
            </a:fld>
            <a:endParaRPr lang="en-US" dirty="0"/>
          </a:p>
        </p:txBody>
      </p:sp>
    </p:spTree>
    <p:extLst>
      <p:ext uri="{BB962C8B-B14F-4D97-AF65-F5344CB8AC3E}">
        <p14:creationId xmlns:p14="http://schemas.microsoft.com/office/powerpoint/2010/main" val="1542926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Siguiente</a:t>
            </a:r>
            <a:r>
              <a:rPr lang="en-US" dirty="0"/>
              <a:t> </a:t>
            </a:r>
            <a:r>
              <a:rPr lang="en-US" dirty="0" err="1"/>
              <a:t>diapositiva</a:t>
            </a:r>
            <a:r>
              <a:rPr lang="en-US" dirty="0"/>
              <a:t>, por favor</a:t>
            </a:r>
          </a:p>
        </p:txBody>
      </p:sp>
      <p:sp>
        <p:nvSpPr>
          <p:cNvPr id="4" name="Slide Number Placeholder 3"/>
          <p:cNvSpPr>
            <a:spLocks noGrp="1"/>
          </p:cNvSpPr>
          <p:nvPr>
            <p:ph type="sldNum" sz="quarter" idx="10"/>
          </p:nvPr>
        </p:nvSpPr>
        <p:spPr/>
        <p:txBody>
          <a:bodyPr/>
          <a:lstStyle/>
          <a:p>
            <a:fld id="{EC0995FF-366B-48E9-BD13-E8C079233B80}" type="slidenum">
              <a:rPr lang="en-US" smtClean="0"/>
              <a:t>37</a:t>
            </a:fld>
            <a:endParaRPr lang="en-US" dirty="0"/>
          </a:p>
        </p:txBody>
      </p:sp>
    </p:spTree>
    <p:extLst>
      <p:ext uri="{BB962C8B-B14F-4D97-AF65-F5344CB8AC3E}">
        <p14:creationId xmlns:p14="http://schemas.microsoft.com/office/powerpoint/2010/main" val="176946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Siguiente</a:t>
            </a:r>
            <a:r>
              <a:rPr lang="en-US" dirty="0"/>
              <a:t> </a:t>
            </a:r>
            <a:r>
              <a:rPr lang="en-US" dirty="0" err="1"/>
              <a:t>diapositiva</a:t>
            </a:r>
            <a:r>
              <a:rPr lang="en-US" dirty="0"/>
              <a:t>, por favor</a:t>
            </a:r>
          </a:p>
        </p:txBody>
      </p:sp>
      <p:sp>
        <p:nvSpPr>
          <p:cNvPr id="4" name="Slide Number Placeholder 3"/>
          <p:cNvSpPr>
            <a:spLocks noGrp="1"/>
          </p:cNvSpPr>
          <p:nvPr>
            <p:ph type="sldNum" sz="quarter" idx="10"/>
          </p:nvPr>
        </p:nvSpPr>
        <p:spPr/>
        <p:txBody>
          <a:bodyPr/>
          <a:lstStyle/>
          <a:p>
            <a:fld id="{EC0995FF-366B-48E9-BD13-E8C079233B80}" type="slidenum">
              <a:rPr lang="en-US" smtClean="0"/>
              <a:t>38</a:t>
            </a:fld>
            <a:endParaRPr lang="en-US" dirty="0"/>
          </a:p>
        </p:txBody>
      </p:sp>
    </p:spTree>
    <p:extLst>
      <p:ext uri="{BB962C8B-B14F-4D97-AF65-F5344CB8AC3E}">
        <p14:creationId xmlns:p14="http://schemas.microsoft.com/office/powerpoint/2010/main" val="32124533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Este es el rango de volúmenes recogidos, en las líneas inferiores, en negrita. Debido a que los segmentos Hancock y Jet </a:t>
            </a:r>
            <a:r>
              <a:rPr lang="es-ES" dirty="0" err="1"/>
              <a:t>Wing</a:t>
            </a:r>
            <a:r>
              <a:rPr lang="es-ES" dirty="0"/>
              <a:t> son tan cortos, solo recopilamos datos en un punto. Los segmentos de </a:t>
            </a:r>
            <a:r>
              <a:rPr lang="es-ES" dirty="0" err="1"/>
              <a:t>Chelton</a:t>
            </a:r>
            <a:r>
              <a:rPr lang="es-ES" dirty="0"/>
              <a:t> tenían múltiples ubicaciones, por lo que ves un rango.</a:t>
            </a:r>
          </a:p>
          <a:p>
            <a:endParaRPr lang="es-ES" dirty="0"/>
          </a:p>
          <a:p>
            <a:r>
              <a:rPr lang="es-ES" dirty="0"/>
              <a:t>Puede verlos en comparación con los volúmenes en otras carreteras que la Ciudad ha reutilizado de manera similar. Los volúmenes actuales de estas carreteras en estudio son bastante consistentes con los volúmenes de carreteras que ya hemos abordado con éxito en otros lugares.</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39</a:t>
            </a:fld>
            <a:endParaRPr lang="en-US" dirty="0"/>
          </a:p>
        </p:txBody>
      </p:sp>
    </p:spTree>
    <p:extLst>
      <p:ext uri="{BB962C8B-B14F-4D97-AF65-F5344CB8AC3E}">
        <p14:creationId xmlns:p14="http://schemas.microsoft.com/office/powerpoint/2010/main" val="807699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plan for bikes? We want projects to be</a:t>
            </a:r>
            <a:r>
              <a:rPr lang="en-US" baseline="0" dirty="0"/>
              <a:t> consistent with, and to</a:t>
            </a:r>
            <a:r>
              <a:rPr lang="en-US" dirty="0"/>
              <a:t> honor</a:t>
            </a:r>
            <a:r>
              <a:rPr lang="en-US" baseline="0" dirty="0"/>
              <a:t> plans that have come before, both at the City level, like the PlanCOS comprehensive plan, and the bike master plan, but also the plans that are more specific to this area of the city: [read the rest]</a:t>
            </a:r>
          </a:p>
          <a:p>
            <a:endParaRPr lang="en-US" baseline="0" dirty="0"/>
          </a:p>
          <a:p>
            <a:r>
              <a:rPr lang="en-US" baseline="0" dirty="0"/>
              <a:t>Next slide please.</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4</a:t>
            </a:fld>
            <a:endParaRPr lang="en-US" dirty="0"/>
          </a:p>
        </p:txBody>
      </p:sp>
    </p:spTree>
    <p:extLst>
      <p:ext uri="{BB962C8B-B14F-4D97-AF65-F5344CB8AC3E}">
        <p14:creationId xmlns:p14="http://schemas.microsoft.com/office/powerpoint/2010/main" val="15044050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s-ES" dirty="0"/>
              <a:t>Leer el % que excede el límite de velocidad. Eso parece alto, y especialmente teniendo en cuenta que gran parte de </a:t>
            </a:r>
            <a:r>
              <a:rPr lang="es-ES" dirty="0" err="1"/>
              <a:t>Chelton</a:t>
            </a:r>
            <a:r>
              <a:rPr lang="es-ES" dirty="0"/>
              <a:t> es un área de vecindario.</a:t>
            </a:r>
          </a:p>
          <a:p>
            <a:pPr defTabSz="882762">
              <a:defRPr/>
            </a:pPr>
            <a:endParaRPr lang="es-ES" dirty="0"/>
          </a:p>
          <a:p>
            <a:pPr defTabSz="882762">
              <a:defRPr/>
            </a:pPr>
            <a:r>
              <a:rPr lang="es-ES" dirty="0"/>
              <a:t>Recientemente, la Ciudad ha sido más diligente sobre la recopilación de datos de velocidad antes y después al reutilizar carreteras como esta. Los resultados de dos carreteras recientes fueron particularmente sorprendentes: tanto Fontanero como </a:t>
            </a:r>
            <a:r>
              <a:rPr lang="es-ES" dirty="0" err="1"/>
              <a:t>Cascade</a:t>
            </a:r>
            <a:r>
              <a:rPr lang="es-ES" dirty="0"/>
              <a:t> vieron reducciones de personas que iban muy rápido. Los números de Fontanero fueron algo más bajos, pero tiene señales en cada bloque más o menos, mientras que </a:t>
            </a:r>
            <a:r>
              <a:rPr lang="es-ES" dirty="0" err="1"/>
              <a:t>Cascade</a:t>
            </a:r>
            <a:r>
              <a:rPr lang="es-ES" dirty="0"/>
              <a:t> es mucho más abierto donde se recopilaron los datos, más como </a:t>
            </a:r>
            <a:r>
              <a:rPr lang="es-ES" dirty="0" err="1"/>
              <a:t>Chelton</a:t>
            </a:r>
            <a:r>
              <a:rPr lang="es-ES" dirty="0"/>
              <a:t> en ese sentido.</a:t>
            </a:r>
          </a:p>
          <a:p>
            <a:pPr defTabSz="882762">
              <a:defRPr/>
            </a:pPr>
            <a:endParaRPr lang="es-ES" dirty="0"/>
          </a:p>
          <a:p>
            <a:pPr defTabSz="882762">
              <a:defRPr/>
            </a:pPr>
            <a:r>
              <a:rPr lang="es-ES" dirty="0" err="1"/>
              <a:t>Chelton</a:t>
            </a:r>
            <a:r>
              <a:rPr lang="es-ES" dirty="0"/>
              <a:t> y Jet </a:t>
            </a:r>
            <a:r>
              <a:rPr lang="es-ES" dirty="0" err="1"/>
              <a:t>Wing</a:t>
            </a:r>
            <a:r>
              <a:rPr lang="es-ES" dirty="0"/>
              <a:t> tienen perfiles de velocidad similares a los de </a:t>
            </a:r>
            <a:r>
              <a:rPr lang="es-ES" dirty="0" err="1"/>
              <a:t>Cascade</a:t>
            </a:r>
            <a:r>
              <a:rPr lang="es-ES" dirty="0"/>
              <a:t> y Fontanero. Esperamos que la reutilización de carriles pueda resultar en reducciones similares en exceso de velocidad para </a:t>
            </a:r>
            <a:r>
              <a:rPr lang="es-ES" dirty="0" err="1"/>
              <a:t>Chelton</a:t>
            </a:r>
            <a:r>
              <a:rPr lang="es-ES" dirty="0"/>
              <a:t> y Jet </a:t>
            </a:r>
            <a:r>
              <a:rPr lang="es-ES" dirty="0" err="1"/>
              <a:t>Wing</a:t>
            </a:r>
            <a:r>
              <a:rPr lang="es-ES" dirty="0"/>
              <a:t>.</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40</a:t>
            </a:fld>
            <a:endParaRPr lang="en-US" dirty="0"/>
          </a:p>
        </p:txBody>
      </p:sp>
    </p:spTree>
    <p:extLst>
      <p:ext uri="{BB962C8B-B14F-4D97-AF65-F5344CB8AC3E}">
        <p14:creationId xmlns:p14="http://schemas.microsoft.com/office/powerpoint/2010/main" val="5375795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41</a:t>
            </a:fld>
            <a:endParaRPr lang="en-US" dirty="0"/>
          </a:p>
        </p:txBody>
      </p:sp>
    </p:spTree>
    <p:extLst>
      <p:ext uri="{BB962C8B-B14F-4D97-AF65-F5344CB8AC3E}">
        <p14:creationId xmlns:p14="http://schemas.microsoft.com/office/powerpoint/2010/main" val="192303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dirty="0"/>
              <a:t>Nuestro objetivo es equilibrar los objetivos de la Ciudad (seguridad, transporte multimodal) con ayudar al vecindario a ser como los vecinos lo desean. Queremos que nos acompañen y nos ayuden a determinar la dirección hacia adelante.</a:t>
            </a:r>
          </a:p>
          <a:p>
            <a:endParaRPr lang="es-ES" baseline="0" dirty="0"/>
          </a:p>
          <a:p>
            <a:r>
              <a:rPr lang="es-ES" baseline="0"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5</a:t>
            </a:fld>
            <a:endParaRPr lang="en-US" dirty="0"/>
          </a:p>
        </p:txBody>
      </p:sp>
    </p:spTree>
    <p:extLst>
      <p:ext uri="{BB962C8B-B14F-4D97-AF65-F5344CB8AC3E}">
        <p14:creationId xmlns:p14="http://schemas.microsoft.com/office/powerpoint/2010/main" val="901927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Entonces, ¿dónde planeamos las bicicletas? Si bien las bicicletas son legales en casi todas las carreteras, porque la Ciudad tiene fondos dedicados para la infraestructura de bicicletas y porque la Ciudad se esfuerza por utilizar los recursos de manera rentable, queremos ser estratégicos sobre dónde enfocar la atención en la infraestructura de bicicletas. Muchas personas ya se sienten muy seguras, andan en bicicleta en sus vecindarios, pero muchos de los lugares a los que les gustaría ir están en carreteras más grandes. Buscamos equilibrar la seguridad de todos, con ofrecer acceso a los lugares a los que las personas desean ir utilizando el modo de viaje que desean utilizar.</a:t>
            </a:r>
          </a:p>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6</a:t>
            </a:fld>
            <a:endParaRPr lang="en-US" dirty="0"/>
          </a:p>
        </p:txBody>
      </p:sp>
    </p:spTree>
    <p:extLst>
      <p:ext uri="{BB962C8B-B14F-4D97-AF65-F5344CB8AC3E}">
        <p14:creationId xmlns:p14="http://schemas.microsoft.com/office/powerpoint/2010/main" val="4158168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Hace unos años desarrollamos un Plan maestro de bicicletas, para ver en parte dónde deberíamos enfocar nuestros recursos en la infraestructura de bicicletas para lograr una red básica que permita a las personas moverse. Como puede ver en esta imagen de una reunión pública, estaba basada en un mapa.</a:t>
            </a:r>
          </a:p>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7</a:t>
            </a:fld>
            <a:endParaRPr lang="en-US" dirty="0"/>
          </a:p>
        </p:txBody>
      </p:sp>
    </p:spTree>
    <p:extLst>
      <p:ext uri="{BB962C8B-B14F-4D97-AF65-F5344CB8AC3E}">
        <p14:creationId xmlns:p14="http://schemas.microsoft.com/office/powerpoint/2010/main" val="133154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En el sudeste de Colorado Springs, este ejercicio basado en mapas identificó corredores para construir una red conectada para llevar a los ciclistas a, alrededor y a través del sudeste de Colorado Springs. Algunos de estos ya existen, pero muchos están destinados al futuro.</a:t>
            </a:r>
          </a:p>
          <a:p>
            <a:endParaRPr lang="es-ES" dirty="0"/>
          </a:p>
          <a:p>
            <a:r>
              <a:rPr lang="es-ES" dirty="0"/>
              <a:t>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8</a:t>
            </a:fld>
            <a:endParaRPr lang="en-US" dirty="0"/>
          </a:p>
        </p:txBody>
      </p:sp>
    </p:spTree>
    <p:extLst>
      <p:ext uri="{BB962C8B-B14F-4D97-AF65-F5344CB8AC3E}">
        <p14:creationId xmlns:p14="http://schemas.microsoft.com/office/powerpoint/2010/main" val="2085657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Siguiente</a:t>
            </a:r>
            <a:r>
              <a:rPr lang="en-US" baseline="0" dirty="0"/>
              <a:t> </a:t>
            </a:r>
            <a:r>
              <a:rPr lang="en-US" baseline="0" dirty="0" err="1"/>
              <a:t>diapositiva</a:t>
            </a:r>
            <a:r>
              <a:rPr lang="en-US" baseline="0" dirty="0"/>
              <a:t>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9</a:t>
            </a:fld>
            <a:endParaRPr lang="en-US" dirty="0"/>
          </a:p>
        </p:txBody>
      </p:sp>
    </p:spTree>
    <p:extLst>
      <p:ext uri="{BB962C8B-B14F-4D97-AF65-F5344CB8AC3E}">
        <p14:creationId xmlns:p14="http://schemas.microsoft.com/office/powerpoint/2010/main" val="3425911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3172" y="1093627"/>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637761" y="3008152"/>
            <a:ext cx="462003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4769D2-BC31-4C4C-9A60-62163DF8AE18}" type="datetimeFigureOut">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F384BD-07A6-42D2-AC98-A7F6267EBB13}" type="slidenum">
              <a:rPr lang="en-US" smtClean="0"/>
              <a:t>‹#›</a:t>
            </a:fld>
            <a:endParaRPr lang="en-US"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35550"/>
            <a:ext cx="9144000" cy="1804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590800"/>
            <a:ext cx="3167772"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035550"/>
            <a:ext cx="9144000" cy="1804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57800" y="2590800"/>
            <a:ext cx="3167772"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196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769D2-BC31-4C4C-9A60-62163DF8AE18}" type="datetimeFigureOut">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F384BD-07A6-42D2-AC98-A7F6267EBB13}" type="slidenum">
              <a:rPr lang="en-US" smtClean="0"/>
              <a:t>‹#›</a:t>
            </a:fld>
            <a:endParaRPr lang="en-US" dirty="0"/>
          </a:p>
        </p:txBody>
      </p:sp>
    </p:spTree>
    <p:extLst>
      <p:ext uri="{BB962C8B-B14F-4D97-AF65-F5344CB8AC3E}">
        <p14:creationId xmlns:p14="http://schemas.microsoft.com/office/powerpoint/2010/main" val="213613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769D2-BC31-4C4C-9A60-62163DF8AE18}" type="datetimeFigureOut">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F384BD-07A6-42D2-AC98-A7F6267EBB13}" type="slidenum">
              <a:rPr lang="en-US" smtClean="0"/>
              <a:t>‹#›</a:t>
            </a:fld>
            <a:endParaRPr lang="en-US" dirty="0"/>
          </a:p>
        </p:txBody>
      </p:sp>
    </p:spTree>
    <p:extLst>
      <p:ext uri="{BB962C8B-B14F-4D97-AF65-F5344CB8AC3E}">
        <p14:creationId xmlns:p14="http://schemas.microsoft.com/office/powerpoint/2010/main" val="151378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1987"/>
            <a:ext cx="8229600" cy="1143000"/>
          </a:xfrm>
        </p:spPr>
        <p:txBody>
          <a:bodyPr/>
          <a:lstStyle/>
          <a:p>
            <a:r>
              <a:rPr lang="en-US"/>
              <a:t>Click to edit Master title style</a:t>
            </a:r>
          </a:p>
        </p:txBody>
      </p:sp>
      <p:sp>
        <p:nvSpPr>
          <p:cNvPr id="3" name="Content Placeholder 2"/>
          <p:cNvSpPr>
            <a:spLocks noGrp="1"/>
          </p:cNvSpPr>
          <p:nvPr>
            <p:ph idx="1"/>
          </p:nvPr>
        </p:nvSpPr>
        <p:spPr>
          <a:xfrm>
            <a:off x="457200" y="2819400"/>
            <a:ext cx="8229600"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769D2-BC31-4C4C-9A60-62163DF8AE18}" type="datetimeFigureOut">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F384BD-07A6-42D2-AC98-A7F6267EBB13}" type="slidenum">
              <a:rPr lang="en-US" smtClean="0"/>
              <a:t>‹#›</a:t>
            </a:fld>
            <a:endParaRPr lang="en-US"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620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4769D2-BC31-4C4C-9A60-62163DF8AE18}" type="datetimeFigureOut">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F384BD-07A6-42D2-AC98-A7F6267EBB13}" type="slidenum">
              <a:rPr lang="en-US" smtClean="0"/>
              <a:t>‹#›</a:t>
            </a:fld>
            <a:endParaRPr lang="en-US" dirty="0"/>
          </a:p>
        </p:txBody>
      </p:sp>
    </p:spTree>
    <p:extLst>
      <p:ext uri="{BB962C8B-B14F-4D97-AF65-F5344CB8AC3E}">
        <p14:creationId xmlns:p14="http://schemas.microsoft.com/office/powerpoint/2010/main" val="202782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4769D2-BC31-4C4C-9A60-62163DF8AE18}" type="datetimeFigureOut">
              <a:rPr lang="en-US" smtClean="0"/>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F384BD-07A6-42D2-AC98-A7F6267EBB13}" type="slidenum">
              <a:rPr lang="en-US" smtClean="0"/>
              <a:t>‹#›</a:t>
            </a:fld>
            <a:endParaRPr lang="en-US" dirty="0"/>
          </a:p>
        </p:txBody>
      </p:sp>
    </p:spTree>
    <p:extLst>
      <p:ext uri="{BB962C8B-B14F-4D97-AF65-F5344CB8AC3E}">
        <p14:creationId xmlns:p14="http://schemas.microsoft.com/office/powerpoint/2010/main" val="11589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4769D2-BC31-4C4C-9A60-62163DF8AE18}" type="datetimeFigureOut">
              <a:rPr lang="en-US" smtClean="0"/>
              <a:t>6/30/2020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F384BD-07A6-42D2-AC98-A7F6267EBB13}" type="slidenum">
              <a:rPr lang="en-US" smtClean="0"/>
              <a:t>‹#›</a:t>
            </a:fld>
            <a:endParaRPr lang="en-US" dirty="0"/>
          </a:p>
        </p:txBody>
      </p:sp>
    </p:spTree>
    <p:extLst>
      <p:ext uri="{BB962C8B-B14F-4D97-AF65-F5344CB8AC3E}">
        <p14:creationId xmlns:p14="http://schemas.microsoft.com/office/powerpoint/2010/main" val="12928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4769D2-BC31-4C4C-9A60-62163DF8AE18}" type="datetimeFigureOut">
              <a:rPr lang="en-US" smtClean="0"/>
              <a:t>6/30/2020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F384BD-07A6-42D2-AC98-A7F6267EBB13}" type="slidenum">
              <a:rPr lang="en-US" smtClean="0"/>
              <a:t>‹#›</a:t>
            </a:fld>
            <a:endParaRPr lang="en-US" dirty="0"/>
          </a:p>
        </p:txBody>
      </p:sp>
    </p:spTree>
    <p:extLst>
      <p:ext uri="{BB962C8B-B14F-4D97-AF65-F5344CB8AC3E}">
        <p14:creationId xmlns:p14="http://schemas.microsoft.com/office/powerpoint/2010/main" val="116055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769D2-BC31-4C4C-9A60-62163DF8AE18}" type="datetimeFigureOut">
              <a:rPr lang="en-US" smtClean="0"/>
              <a:t>6/30/2020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F384BD-07A6-42D2-AC98-A7F6267EBB13}" type="slidenum">
              <a:rPr lang="en-US" smtClean="0"/>
              <a:t>‹#›</a:t>
            </a:fld>
            <a:endParaRPr lang="en-US" dirty="0"/>
          </a:p>
        </p:txBody>
      </p:sp>
    </p:spTree>
    <p:extLst>
      <p:ext uri="{BB962C8B-B14F-4D97-AF65-F5344CB8AC3E}">
        <p14:creationId xmlns:p14="http://schemas.microsoft.com/office/powerpoint/2010/main" val="427746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4769D2-BC31-4C4C-9A60-62163DF8AE18}" type="datetimeFigureOut">
              <a:rPr lang="en-US" smtClean="0"/>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F384BD-07A6-42D2-AC98-A7F6267EBB13}" type="slidenum">
              <a:rPr lang="en-US" smtClean="0"/>
              <a:t>‹#›</a:t>
            </a:fld>
            <a:endParaRPr lang="en-US" dirty="0"/>
          </a:p>
        </p:txBody>
      </p:sp>
    </p:spTree>
    <p:extLst>
      <p:ext uri="{BB962C8B-B14F-4D97-AF65-F5344CB8AC3E}">
        <p14:creationId xmlns:p14="http://schemas.microsoft.com/office/powerpoint/2010/main" val="3346390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4769D2-BC31-4C4C-9A60-62163DF8AE18}" type="datetimeFigureOut">
              <a:rPr lang="en-US" smtClean="0"/>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F384BD-07A6-42D2-AC98-A7F6267EBB13}" type="slidenum">
              <a:rPr lang="en-US" smtClean="0"/>
              <a:t>‹#›</a:t>
            </a:fld>
            <a:endParaRPr lang="en-US" dirty="0"/>
          </a:p>
        </p:txBody>
      </p:sp>
    </p:spTree>
    <p:extLst>
      <p:ext uri="{BB962C8B-B14F-4D97-AF65-F5344CB8AC3E}">
        <p14:creationId xmlns:p14="http://schemas.microsoft.com/office/powerpoint/2010/main" val="75954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769D2-BC31-4C4C-9A60-62163DF8AE18}" type="datetimeFigureOut">
              <a:rPr lang="en-US" smtClean="0"/>
              <a:t>6/30/2020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384BD-07A6-42D2-AC98-A7F6267EBB13}" type="slidenum">
              <a:rPr lang="en-US" smtClean="0"/>
              <a:t>‹#›</a:t>
            </a:fld>
            <a:endParaRPr lang="en-US" dirty="0"/>
          </a:p>
        </p:txBody>
      </p:sp>
    </p:spTree>
    <p:extLst>
      <p:ext uri="{BB962C8B-B14F-4D97-AF65-F5344CB8AC3E}">
        <p14:creationId xmlns:p14="http://schemas.microsoft.com/office/powerpoint/2010/main" val="1592076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coloradosprings.gov/saferroadssoutheas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09600" y="1143000"/>
            <a:ext cx="7772400" cy="1470025"/>
          </a:xfrm>
        </p:spPr>
        <p:txBody>
          <a:bodyPr>
            <a:normAutofit/>
          </a:bodyPr>
          <a:lstStyle/>
          <a:p>
            <a:pPr algn="l"/>
            <a:r>
              <a:rPr lang="es-419" dirty="0">
                <a:solidFill>
                  <a:srgbClr val="0967B0"/>
                </a:solidFill>
                <a:latin typeface="Optima"/>
                <a:cs typeface="Optima"/>
              </a:rPr>
              <a:t>Rutas Más Seguras en el Sureste:</a:t>
            </a:r>
            <a:br>
              <a:rPr lang="es-419" dirty="0">
                <a:solidFill>
                  <a:srgbClr val="0967B0"/>
                </a:solidFill>
                <a:latin typeface="Optima"/>
                <a:cs typeface="Optima"/>
              </a:rPr>
            </a:br>
            <a:r>
              <a:rPr lang="en-US" sz="3100" dirty="0">
                <a:solidFill>
                  <a:srgbClr val="0967B0"/>
                </a:solidFill>
                <a:latin typeface="Optima"/>
                <a:cs typeface="Optima"/>
              </a:rPr>
              <a:t>coloradosprings.gov/SaferRoadsSoutheast</a:t>
            </a:r>
          </a:p>
        </p:txBody>
      </p:sp>
      <p:sp>
        <p:nvSpPr>
          <p:cNvPr id="6" name="Subtitle 2"/>
          <p:cNvSpPr>
            <a:spLocks noGrp="1"/>
          </p:cNvSpPr>
          <p:nvPr>
            <p:ph type="subTitle" idx="1"/>
          </p:nvPr>
        </p:nvSpPr>
        <p:spPr>
          <a:xfrm>
            <a:off x="685800" y="2971800"/>
            <a:ext cx="6400800" cy="1752600"/>
          </a:xfrm>
        </p:spPr>
        <p:txBody>
          <a:bodyPr/>
          <a:lstStyle/>
          <a:p>
            <a:pPr algn="l"/>
            <a:r>
              <a:rPr lang="en-US" sz="2400" dirty="0">
                <a:latin typeface="Lao UI" panose="020B0502040204020203" pitchFamily="34" charset="0"/>
                <a:cs typeface="Lao UI" panose="020B0502040204020203" pitchFamily="34" charset="0"/>
              </a:rPr>
              <a:t>Chelton, Jet Wing, Hancock</a:t>
            </a:r>
          </a:p>
          <a:p>
            <a:pPr algn="l"/>
            <a:r>
              <a:rPr lang="en-US" sz="2400" dirty="0">
                <a:latin typeface="Lao UI" panose="020B0502040204020203" pitchFamily="34" charset="0"/>
                <a:cs typeface="Lao UI" panose="020B0502040204020203" pitchFamily="34" charset="0"/>
              </a:rPr>
              <a:t>30 Junio2020</a:t>
            </a:r>
          </a:p>
          <a:p>
            <a:pPr algn="l"/>
            <a:r>
              <a:rPr lang="en-US" sz="2400" dirty="0">
                <a:latin typeface="Lao UI" panose="020B0502040204020203" pitchFamily="34" charset="0"/>
                <a:cs typeface="Lao UI" panose="020B0502040204020203" pitchFamily="34" charset="0"/>
              </a:rPr>
              <a:t>Kate Brady</a:t>
            </a:r>
          </a:p>
          <a:p>
            <a:pPr algn="l"/>
            <a:endParaRPr lang="en-US" dirty="0"/>
          </a:p>
        </p:txBody>
      </p:sp>
    </p:spTree>
    <p:extLst>
      <p:ext uri="{BB962C8B-B14F-4D97-AF65-F5344CB8AC3E}">
        <p14:creationId xmlns:p14="http://schemas.microsoft.com/office/powerpoint/2010/main" val="3103832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4514" y="0"/>
            <a:ext cx="9456017" cy="6858000"/>
          </a:xfrm>
          <a:prstGeom prst="rect">
            <a:avLst/>
          </a:prstGeom>
        </p:spPr>
      </p:pic>
      <p:sp>
        <p:nvSpPr>
          <p:cNvPr id="6" name="Oval 5"/>
          <p:cNvSpPr/>
          <p:nvPr/>
        </p:nvSpPr>
        <p:spPr>
          <a:xfrm rot="20258252">
            <a:off x="4140373" y="2852736"/>
            <a:ext cx="457200" cy="14264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rot="16200000">
            <a:off x="4905489" y="3400311"/>
            <a:ext cx="457200" cy="14289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20566538">
            <a:off x="5691048" y="4147193"/>
            <a:ext cx="457200" cy="1451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rot="16200000">
            <a:off x="6388585" y="4795322"/>
            <a:ext cx="457200" cy="142648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357035">
            <a:off x="4760856" y="5455197"/>
            <a:ext cx="389731" cy="778714"/>
          </a:xfrm>
          <a:prstGeom prst="ellips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ular Callout 4"/>
          <p:cNvSpPr/>
          <p:nvPr/>
        </p:nvSpPr>
        <p:spPr>
          <a:xfrm>
            <a:off x="5285338" y="3072303"/>
            <a:ext cx="1447800" cy="612648"/>
          </a:xfrm>
          <a:prstGeom prst="wedgeRectCallout">
            <a:avLst>
              <a:gd name="adj1" fmla="val -35307"/>
              <a:gd name="adj2" fmla="val 935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Chelton</a:t>
            </a:r>
            <a:endParaRPr lang="en-US" dirty="0">
              <a:solidFill>
                <a:schemeClr val="tx1"/>
              </a:solidFill>
            </a:endParaRPr>
          </a:p>
        </p:txBody>
      </p:sp>
      <p:sp>
        <p:nvSpPr>
          <p:cNvPr id="11" name="Rectangular Callout 10"/>
          <p:cNvSpPr/>
          <p:nvPr/>
        </p:nvSpPr>
        <p:spPr>
          <a:xfrm>
            <a:off x="5267350" y="6114638"/>
            <a:ext cx="1447800" cy="612648"/>
          </a:xfrm>
          <a:prstGeom prst="wedgeRectCallout">
            <a:avLst>
              <a:gd name="adj1" fmla="val -56360"/>
              <a:gd name="adj2" fmla="val -7742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Jet Wing</a:t>
            </a:r>
            <a:endParaRPr lang="en-US" dirty="0">
              <a:solidFill>
                <a:schemeClr val="tx1"/>
              </a:solidFill>
            </a:endParaRPr>
          </a:p>
        </p:txBody>
      </p:sp>
      <p:sp>
        <p:nvSpPr>
          <p:cNvPr id="12" name="Rectangular Callout 11"/>
          <p:cNvSpPr/>
          <p:nvPr/>
        </p:nvSpPr>
        <p:spPr>
          <a:xfrm>
            <a:off x="6916605" y="4484932"/>
            <a:ext cx="1447800" cy="612648"/>
          </a:xfrm>
          <a:prstGeom prst="wedgeRectCallout">
            <a:avLst>
              <a:gd name="adj1" fmla="val -35307"/>
              <a:gd name="adj2" fmla="val 935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Hancock</a:t>
            </a:r>
            <a:endParaRPr lang="en-US" dirty="0">
              <a:solidFill>
                <a:schemeClr val="tx1"/>
              </a:solidFill>
            </a:endParaRPr>
          </a:p>
        </p:txBody>
      </p:sp>
    </p:spTree>
    <p:extLst>
      <p:ext uri="{BB962C8B-B14F-4D97-AF65-F5344CB8AC3E}">
        <p14:creationId xmlns:p14="http://schemas.microsoft.com/office/powerpoint/2010/main" val="2438790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3481"/>
            <a:ext cx="8229600" cy="1143000"/>
          </a:xfrm>
        </p:spPr>
        <p:txBody>
          <a:bodyPr>
            <a:noAutofit/>
          </a:bodyPr>
          <a:lstStyle/>
          <a:p>
            <a:r>
              <a:rPr lang="es-419" sz="3200" dirty="0">
                <a:solidFill>
                  <a:srgbClr val="0967B0"/>
                </a:solidFill>
                <a:latin typeface="Optima"/>
                <a:cs typeface="Optima"/>
              </a:rPr>
              <a:t>Conexiones entre carriles para bicicletas</a:t>
            </a:r>
            <a:br>
              <a:rPr lang="es-419" sz="3200" dirty="0">
                <a:solidFill>
                  <a:srgbClr val="0967B0"/>
                </a:solidFill>
                <a:latin typeface="Optima"/>
                <a:cs typeface="Optima"/>
              </a:rPr>
            </a:br>
            <a:r>
              <a:rPr lang="es-419" sz="3200" dirty="0">
                <a:solidFill>
                  <a:srgbClr val="0967B0"/>
                </a:solidFill>
                <a:latin typeface="Optima"/>
                <a:cs typeface="Optima"/>
              </a:rPr>
              <a:t>y senderos</a:t>
            </a:r>
          </a:p>
        </p:txBody>
      </p:sp>
      <p:pic>
        <p:nvPicPr>
          <p:cNvPr id="3" name="Picture 2"/>
          <p:cNvPicPr>
            <a:picLocks noChangeAspect="1"/>
          </p:cNvPicPr>
          <p:nvPr/>
        </p:nvPicPr>
        <p:blipFill>
          <a:blip r:embed="rId3"/>
          <a:stretch>
            <a:fillRect/>
          </a:stretch>
        </p:blipFill>
        <p:spPr>
          <a:xfrm>
            <a:off x="157485" y="2794575"/>
            <a:ext cx="4262115" cy="4042292"/>
          </a:xfrm>
          <a:prstGeom prst="rect">
            <a:avLst/>
          </a:prstGeom>
        </p:spPr>
      </p:pic>
      <p:pic>
        <p:nvPicPr>
          <p:cNvPr id="7" name="Content Placeholder 6"/>
          <p:cNvPicPr>
            <a:picLocks noGrp="1" noChangeAspect="1"/>
          </p:cNvPicPr>
          <p:nvPr>
            <p:ph idx="1"/>
          </p:nvPr>
        </p:nvPicPr>
        <p:blipFill>
          <a:blip r:embed="rId4"/>
          <a:stretch>
            <a:fillRect/>
          </a:stretch>
        </p:blipFill>
        <p:spPr>
          <a:xfrm>
            <a:off x="4648200" y="2794575"/>
            <a:ext cx="4335145" cy="4063425"/>
          </a:xfrm>
          <a:prstGeom prst="rect">
            <a:avLst/>
          </a:prstGeom>
        </p:spPr>
      </p:pic>
      <p:sp>
        <p:nvSpPr>
          <p:cNvPr id="4" name="TextBox 3"/>
          <p:cNvSpPr txBox="1"/>
          <p:nvPr/>
        </p:nvSpPr>
        <p:spPr>
          <a:xfrm>
            <a:off x="1600200" y="2133599"/>
            <a:ext cx="1860189" cy="584775"/>
          </a:xfrm>
          <a:prstGeom prst="rect">
            <a:avLst/>
          </a:prstGeom>
          <a:noFill/>
        </p:spPr>
        <p:txBody>
          <a:bodyPr wrap="none" rtlCol="0">
            <a:spAutoFit/>
          </a:bodyPr>
          <a:lstStyle/>
          <a:p>
            <a:r>
              <a:rPr lang="en-US" sz="3200" dirty="0" err="1"/>
              <a:t>Existentes</a:t>
            </a:r>
            <a:endParaRPr lang="en-US" sz="3200" dirty="0"/>
          </a:p>
        </p:txBody>
      </p:sp>
      <p:sp>
        <p:nvSpPr>
          <p:cNvPr id="6" name="TextBox 5"/>
          <p:cNvSpPr txBox="1"/>
          <p:nvPr/>
        </p:nvSpPr>
        <p:spPr>
          <a:xfrm>
            <a:off x="6037845" y="2133600"/>
            <a:ext cx="2051331" cy="584775"/>
          </a:xfrm>
          <a:prstGeom prst="rect">
            <a:avLst/>
          </a:prstGeom>
          <a:noFill/>
        </p:spPr>
        <p:txBody>
          <a:bodyPr wrap="none" rtlCol="0">
            <a:spAutoFit/>
          </a:bodyPr>
          <a:lstStyle/>
          <a:p>
            <a:r>
              <a:rPr lang="en-US" sz="3200" dirty="0" err="1"/>
              <a:t>Propuestos</a:t>
            </a:r>
            <a:endParaRPr lang="en-US" sz="3200" dirty="0"/>
          </a:p>
        </p:txBody>
      </p:sp>
      <p:sp>
        <p:nvSpPr>
          <p:cNvPr id="8" name="Rectangular Callout 7"/>
          <p:cNvSpPr/>
          <p:nvPr/>
        </p:nvSpPr>
        <p:spPr>
          <a:xfrm>
            <a:off x="6096000" y="3351814"/>
            <a:ext cx="1180011" cy="508576"/>
          </a:xfrm>
          <a:prstGeom prst="wedgeRectCallout">
            <a:avLst>
              <a:gd name="adj1" fmla="val 8392"/>
              <a:gd name="adj2" fmla="val 2011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Sand Creek Trail</a:t>
            </a:r>
          </a:p>
        </p:txBody>
      </p:sp>
    </p:spTree>
    <p:extLst>
      <p:ext uri="{BB962C8B-B14F-4D97-AF65-F5344CB8AC3E}">
        <p14:creationId xmlns:p14="http://schemas.microsoft.com/office/powerpoint/2010/main" val="154770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66800" y="3398799"/>
            <a:ext cx="3315163" cy="3134162"/>
          </a:xfrm>
          <a:prstGeom prst="rect">
            <a:avLst/>
          </a:prstGeom>
        </p:spPr>
      </p:pic>
      <p:sp>
        <p:nvSpPr>
          <p:cNvPr id="2" name="Title 1"/>
          <p:cNvSpPr>
            <a:spLocks noGrp="1"/>
          </p:cNvSpPr>
          <p:nvPr>
            <p:ph type="title"/>
          </p:nvPr>
        </p:nvSpPr>
        <p:spPr/>
        <p:txBody>
          <a:bodyPr>
            <a:normAutofit/>
          </a:bodyPr>
          <a:lstStyle/>
          <a:p>
            <a:r>
              <a:rPr lang="es-419" dirty="0">
                <a:solidFill>
                  <a:srgbClr val="0967B0"/>
                </a:solidFill>
                <a:latin typeface="Optima"/>
                <a:cs typeface="Optima"/>
              </a:rPr>
              <a:t>Conexiones a:</a:t>
            </a:r>
          </a:p>
        </p:txBody>
      </p:sp>
      <p:sp>
        <p:nvSpPr>
          <p:cNvPr id="7" name="TextBox 6"/>
          <p:cNvSpPr txBox="1"/>
          <p:nvPr/>
        </p:nvSpPr>
        <p:spPr>
          <a:xfrm>
            <a:off x="4995363" y="2391036"/>
            <a:ext cx="3343742" cy="1077218"/>
          </a:xfrm>
          <a:prstGeom prst="rect">
            <a:avLst/>
          </a:prstGeom>
          <a:noFill/>
        </p:spPr>
        <p:txBody>
          <a:bodyPr wrap="square" rtlCol="0">
            <a:spAutoFit/>
          </a:bodyPr>
          <a:lstStyle/>
          <a:p>
            <a:pPr algn="ctr"/>
            <a:r>
              <a:rPr lang="es-419" sz="3200" dirty="0"/>
              <a:t>Áreas comerciales, parques y escuelas</a:t>
            </a:r>
          </a:p>
        </p:txBody>
      </p:sp>
      <p:pic>
        <p:nvPicPr>
          <p:cNvPr id="4" name="Picture 3"/>
          <p:cNvPicPr>
            <a:picLocks noChangeAspect="1"/>
          </p:cNvPicPr>
          <p:nvPr/>
        </p:nvPicPr>
        <p:blipFill>
          <a:blip r:embed="rId4"/>
          <a:stretch>
            <a:fillRect/>
          </a:stretch>
        </p:blipFill>
        <p:spPr>
          <a:xfrm>
            <a:off x="5029200" y="3409511"/>
            <a:ext cx="3343742" cy="3143689"/>
          </a:xfrm>
          <a:prstGeom prst="rect">
            <a:avLst/>
          </a:prstGeom>
        </p:spPr>
      </p:pic>
      <p:sp>
        <p:nvSpPr>
          <p:cNvPr id="8" name="TextBox 7"/>
          <p:cNvSpPr txBox="1"/>
          <p:nvPr/>
        </p:nvSpPr>
        <p:spPr>
          <a:xfrm>
            <a:off x="1066800" y="2691825"/>
            <a:ext cx="3343742" cy="584775"/>
          </a:xfrm>
          <a:prstGeom prst="rect">
            <a:avLst/>
          </a:prstGeom>
          <a:noFill/>
        </p:spPr>
        <p:txBody>
          <a:bodyPr wrap="square" rtlCol="0">
            <a:spAutoFit/>
          </a:bodyPr>
          <a:lstStyle/>
          <a:p>
            <a:pPr algn="ctr"/>
            <a:r>
              <a:rPr lang="en-US" sz="3200" dirty="0" err="1"/>
              <a:t>Rutas</a:t>
            </a:r>
            <a:r>
              <a:rPr lang="en-US" sz="3200" dirty="0"/>
              <a:t> de buses</a:t>
            </a:r>
          </a:p>
        </p:txBody>
      </p:sp>
      <p:sp>
        <p:nvSpPr>
          <p:cNvPr id="9" name="Rectangular Callout 8"/>
          <p:cNvSpPr/>
          <p:nvPr/>
        </p:nvSpPr>
        <p:spPr>
          <a:xfrm>
            <a:off x="4876800" y="5867400"/>
            <a:ext cx="990600" cy="533400"/>
          </a:xfrm>
          <a:prstGeom prst="wedgeRectCallout">
            <a:avLst>
              <a:gd name="adj1" fmla="val 101445"/>
              <a:gd name="adj2" fmla="val -175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Mission Trace</a:t>
            </a:r>
          </a:p>
        </p:txBody>
      </p:sp>
      <p:sp>
        <p:nvSpPr>
          <p:cNvPr id="13" name="Rectangular Callout 12"/>
          <p:cNvSpPr/>
          <p:nvPr/>
        </p:nvSpPr>
        <p:spPr>
          <a:xfrm>
            <a:off x="6629400" y="3962400"/>
            <a:ext cx="1143000" cy="509293"/>
          </a:xfrm>
          <a:prstGeom prst="wedgeRectCallout">
            <a:avLst>
              <a:gd name="adj1" fmla="val 3687"/>
              <a:gd name="adj2" fmla="val 1196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Panorama</a:t>
            </a:r>
            <a:r>
              <a:rPr lang="en-US" dirty="0"/>
              <a:t> </a:t>
            </a:r>
            <a:r>
              <a:rPr lang="en-US" dirty="0">
                <a:solidFill>
                  <a:schemeClr val="tx1"/>
                </a:solidFill>
              </a:rPr>
              <a:t>Park</a:t>
            </a:r>
          </a:p>
        </p:txBody>
      </p:sp>
      <p:sp>
        <p:nvSpPr>
          <p:cNvPr id="16" name="Rectangular Callout 15"/>
          <p:cNvSpPr/>
          <p:nvPr/>
        </p:nvSpPr>
        <p:spPr>
          <a:xfrm>
            <a:off x="443873" y="4648200"/>
            <a:ext cx="990600" cy="317680"/>
          </a:xfrm>
          <a:prstGeom prst="wedgeRectCallout">
            <a:avLst>
              <a:gd name="adj1" fmla="val 101445"/>
              <a:gd name="adj2" fmla="val -477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Rota 1</a:t>
            </a:r>
          </a:p>
        </p:txBody>
      </p:sp>
      <p:sp>
        <p:nvSpPr>
          <p:cNvPr id="17" name="Rectangular Callout 16"/>
          <p:cNvSpPr/>
          <p:nvPr/>
        </p:nvSpPr>
        <p:spPr>
          <a:xfrm>
            <a:off x="3293123" y="4572000"/>
            <a:ext cx="1113150" cy="304800"/>
          </a:xfrm>
          <a:prstGeom prst="wedgeRectCallout">
            <a:avLst>
              <a:gd name="adj1" fmla="val -62523"/>
              <a:gd name="adj2" fmla="val 1076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Ruta</a:t>
            </a:r>
            <a:r>
              <a:rPr lang="en-US" dirty="0">
                <a:solidFill>
                  <a:schemeClr val="tx1"/>
                </a:solidFill>
              </a:rPr>
              <a:t> 22</a:t>
            </a:r>
          </a:p>
        </p:txBody>
      </p:sp>
    </p:spTree>
    <p:extLst>
      <p:ext uri="{BB962C8B-B14F-4D97-AF65-F5344CB8AC3E}">
        <p14:creationId xmlns:p14="http://schemas.microsoft.com/office/powerpoint/2010/main" val="4214435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1987"/>
            <a:ext cx="8229600" cy="886413"/>
          </a:xfrm>
        </p:spPr>
        <p:txBody>
          <a:bodyPr>
            <a:normAutofit/>
          </a:bodyPr>
          <a:lstStyle/>
          <a:p>
            <a:r>
              <a:rPr lang="en-US" dirty="0" err="1">
                <a:solidFill>
                  <a:srgbClr val="0967B0"/>
                </a:solidFill>
                <a:latin typeface="Optima"/>
                <a:cs typeface="Optima"/>
              </a:rPr>
              <a:t>Conexiones</a:t>
            </a:r>
            <a:r>
              <a:rPr lang="en-US" dirty="0">
                <a:solidFill>
                  <a:srgbClr val="0967B0"/>
                </a:solidFill>
                <a:latin typeface="Optima"/>
                <a:cs typeface="Optima"/>
              </a:rPr>
              <a:t> a </a:t>
            </a:r>
            <a:r>
              <a:rPr lang="en-US" dirty="0" err="1">
                <a:solidFill>
                  <a:srgbClr val="0967B0"/>
                </a:solidFill>
                <a:latin typeface="Optima"/>
                <a:cs typeface="Optima"/>
              </a:rPr>
              <a:t>destinos</a:t>
            </a:r>
            <a:endParaRPr lang="en-US" dirty="0">
              <a:solidFill>
                <a:srgbClr val="0967B0"/>
              </a:solidFill>
              <a:latin typeface="Optima"/>
              <a:cs typeface="Optima"/>
            </a:endParaRPr>
          </a:p>
        </p:txBody>
      </p:sp>
      <p:pic>
        <p:nvPicPr>
          <p:cNvPr id="4" name="Picture 3"/>
          <p:cNvPicPr>
            <a:picLocks noChangeAspect="1"/>
          </p:cNvPicPr>
          <p:nvPr/>
        </p:nvPicPr>
        <p:blipFill>
          <a:blip r:embed="rId3"/>
          <a:stretch>
            <a:fillRect/>
          </a:stretch>
        </p:blipFill>
        <p:spPr>
          <a:xfrm>
            <a:off x="4191000" y="2694987"/>
            <a:ext cx="4343400" cy="4095207"/>
          </a:xfrm>
          <a:prstGeom prst="rect">
            <a:avLst/>
          </a:prstGeom>
        </p:spPr>
      </p:pic>
      <p:sp>
        <p:nvSpPr>
          <p:cNvPr id="3" name="TextBox 2"/>
          <p:cNvSpPr txBox="1"/>
          <p:nvPr/>
        </p:nvSpPr>
        <p:spPr>
          <a:xfrm>
            <a:off x="685800" y="2819400"/>
            <a:ext cx="3200400" cy="4093428"/>
          </a:xfrm>
          <a:prstGeom prst="rect">
            <a:avLst/>
          </a:prstGeom>
          <a:noFill/>
        </p:spPr>
        <p:txBody>
          <a:bodyPr wrap="square" rtlCol="0">
            <a:spAutoFit/>
          </a:bodyPr>
          <a:lstStyle/>
          <a:p>
            <a:r>
              <a:rPr lang="en-US" sz="2200" dirty="0" err="1"/>
              <a:t>Destinos</a:t>
            </a:r>
            <a:r>
              <a:rPr lang="en-US" sz="2200" dirty="0"/>
              <a:t> </a:t>
            </a:r>
            <a:r>
              <a:rPr lang="en-US" sz="2200" dirty="0" err="1"/>
              <a:t>en</a:t>
            </a:r>
            <a:r>
              <a:rPr lang="en-US" sz="2200" dirty="0"/>
              <a:t> </a:t>
            </a:r>
            <a:r>
              <a:rPr lang="en-US" sz="2200" dirty="0" err="1"/>
              <a:t>azul</a:t>
            </a:r>
            <a:r>
              <a:rPr lang="en-US" sz="2200" dirty="0"/>
              <a:t>: </a:t>
            </a:r>
          </a:p>
          <a:p>
            <a:pPr marL="285750" indent="-285750">
              <a:buFont typeface="Arial" panose="020B0604020202020204" pitchFamily="34" charset="0"/>
              <a:buChar char="•"/>
            </a:pPr>
            <a:r>
              <a:rPr lang="en-US" sz="2200" dirty="0" err="1"/>
              <a:t>Biblioteca</a:t>
            </a:r>
            <a:r>
              <a:rPr lang="en-US" sz="2200" dirty="0"/>
              <a:t> Sand Creek</a:t>
            </a:r>
          </a:p>
          <a:p>
            <a:pPr marL="285750" indent="-285750">
              <a:buFont typeface="Arial" panose="020B0604020202020204" pitchFamily="34" charset="0"/>
              <a:buChar char="•"/>
            </a:pPr>
            <a:r>
              <a:rPr lang="en-US" sz="2200" dirty="0"/>
              <a:t>Sendero Sand Creek </a:t>
            </a:r>
          </a:p>
          <a:p>
            <a:pPr marL="285750" indent="-285750">
              <a:buFont typeface="Arial" panose="020B0604020202020204" pitchFamily="34" charset="0"/>
              <a:buChar char="•"/>
            </a:pPr>
            <a:r>
              <a:rPr lang="en-US" sz="2200" dirty="0"/>
              <a:t>Centro </a:t>
            </a:r>
            <a:r>
              <a:rPr lang="en-US" sz="2200" dirty="0" err="1"/>
              <a:t>Comunitario</a:t>
            </a:r>
            <a:r>
              <a:rPr lang="en-US" sz="2200" dirty="0"/>
              <a:t> Deerfield Hills </a:t>
            </a:r>
          </a:p>
          <a:p>
            <a:pPr marL="285750" indent="-285750">
              <a:buFont typeface="Arial" panose="020B0604020202020204" pitchFamily="34" charset="0"/>
              <a:buChar char="•"/>
            </a:pPr>
            <a:r>
              <a:rPr lang="en-US" sz="2200" dirty="0"/>
              <a:t>Tutt Boys and Girls Club de la </a:t>
            </a:r>
            <a:r>
              <a:rPr lang="en-US" sz="2200" dirty="0" err="1"/>
              <a:t>Región</a:t>
            </a:r>
            <a:r>
              <a:rPr lang="en-US" sz="2200" dirty="0"/>
              <a:t> Pikes  Peak </a:t>
            </a:r>
          </a:p>
          <a:p>
            <a:pPr marL="285750" indent="-285750">
              <a:buFont typeface="Arial" panose="020B0604020202020204" pitchFamily="34" charset="0"/>
              <a:buChar char="•"/>
            </a:pPr>
            <a:r>
              <a:rPr lang="en-US" sz="2200" dirty="0"/>
              <a:t>SE </a:t>
            </a:r>
            <a:r>
              <a:rPr lang="en-US" sz="2200" dirty="0" err="1"/>
              <a:t>Servicio</a:t>
            </a:r>
            <a:r>
              <a:rPr lang="en-US" sz="2200" dirty="0"/>
              <a:t> </a:t>
            </a:r>
            <a:r>
              <a:rPr lang="en-US" sz="2200" dirty="0" err="1"/>
              <a:t>Fuerzas</a:t>
            </a:r>
            <a:r>
              <a:rPr lang="en-US" sz="2200" dirty="0"/>
              <a:t> Armadas YMCA</a:t>
            </a:r>
          </a:p>
          <a:p>
            <a:r>
              <a:rPr lang="en-US" sz="2200" dirty="0" err="1"/>
              <a:t>Algunas</a:t>
            </a:r>
            <a:r>
              <a:rPr lang="en-US" sz="2200" dirty="0"/>
              <a:t> </a:t>
            </a:r>
            <a:r>
              <a:rPr lang="en-US" sz="2200" dirty="0" err="1"/>
              <a:t>iglesias</a:t>
            </a:r>
            <a:r>
              <a:rPr lang="en-US" sz="2200" dirty="0"/>
              <a:t> </a:t>
            </a:r>
            <a:r>
              <a:rPr lang="en-US" sz="2200" dirty="0" err="1"/>
              <a:t>en</a:t>
            </a:r>
            <a:r>
              <a:rPr lang="en-US" sz="2200" dirty="0"/>
              <a:t> </a:t>
            </a:r>
            <a:r>
              <a:rPr lang="en-US" sz="2200" dirty="0" err="1"/>
              <a:t>púrpura</a:t>
            </a:r>
            <a:endParaRPr lang="en-US" sz="2200" dirty="0"/>
          </a:p>
          <a:p>
            <a:endParaRPr lang="en-US" dirty="0"/>
          </a:p>
        </p:txBody>
      </p:sp>
      <p:sp>
        <p:nvSpPr>
          <p:cNvPr id="5" name="Rectangular Callout 4"/>
          <p:cNvSpPr/>
          <p:nvPr/>
        </p:nvSpPr>
        <p:spPr>
          <a:xfrm>
            <a:off x="4648200" y="2694987"/>
            <a:ext cx="1447800" cy="579436"/>
          </a:xfrm>
          <a:prstGeom prst="wedgeRectCallout">
            <a:avLst>
              <a:gd name="adj1" fmla="val 44950"/>
              <a:gd name="adj2" fmla="val 24381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Biblioteca</a:t>
            </a:r>
            <a:endParaRPr lang="en-US" dirty="0">
              <a:solidFill>
                <a:schemeClr val="tx1"/>
              </a:solidFill>
            </a:endParaRPr>
          </a:p>
          <a:p>
            <a:pPr algn="ctr"/>
            <a:r>
              <a:rPr lang="en-US" dirty="0">
                <a:solidFill>
                  <a:schemeClr val="tx1"/>
                </a:solidFill>
              </a:rPr>
              <a:t>Sand Creek</a:t>
            </a:r>
          </a:p>
        </p:txBody>
      </p:sp>
      <p:sp>
        <p:nvSpPr>
          <p:cNvPr id="6" name="Rectangular Callout 5"/>
          <p:cNvSpPr/>
          <p:nvPr/>
        </p:nvSpPr>
        <p:spPr>
          <a:xfrm>
            <a:off x="6934200" y="6096000"/>
            <a:ext cx="1752600" cy="674600"/>
          </a:xfrm>
          <a:prstGeom prst="wedgeRectCallout">
            <a:avLst>
              <a:gd name="adj1" fmla="val -71245"/>
              <a:gd name="adj2" fmla="val 616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Deerfield Hills Centro Com.</a:t>
            </a:r>
          </a:p>
        </p:txBody>
      </p:sp>
    </p:spTree>
    <p:extLst>
      <p:ext uri="{BB962C8B-B14F-4D97-AF65-F5344CB8AC3E}">
        <p14:creationId xmlns:p14="http://schemas.microsoft.com/office/powerpoint/2010/main" val="490082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1676400"/>
            <a:ext cx="7848600" cy="838200"/>
          </a:xfrm>
        </p:spPr>
        <p:txBody>
          <a:bodyPr>
            <a:normAutofit fontScale="90000"/>
          </a:bodyPr>
          <a:lstStyle/>
          <a:p>
            <a:r>
              <a:rPr lang="en-US" dirty="0">
                <a:solidFill>
                  <a:srgbClr val="0967B0"/>
                </a:solidFill>
                <a:latin typeface="Optima"/>
                <a:cs typeface="Optima"/>
              </a:rPr>
              <a:t>¿</a:t>
            </a:r>
            <a:r>
              <a:rPr lang="en-US" dirty="0" err="1">
                <a:solidFill>
                  <a:srgbClr val="0967B0"/>
                </a:solidFill>
                <a:latin typeface="Optima"/>
                <a:cs typeface="Optima"/>
              </a:rPr>
              <a:t>Dónde</a:t>
            </a:r>
            <a:r>
              <a:rPr lang="en-US" dirty="0">
                <a:solidFill>
                  <a:srgbClr val="0967B0"/>
                </a:solidFill>
                <a:latin typeface="Optima"/>
                <a:cs typeface="Optima"/>
              </a:rPr>
              <a:t> </a:t>
            </a:r>
            <a:r>
              <a:rPr lang="en-US" dirty="0" err="1">
                <a:solidFill>
                  <a:srgbClr val="0967B0"/>
                </a:solidFill>
                <a:latin typeface="Optima"/>
                <a:cs typeface="Optima"/>
              </a:rPr>
              <a:t>planificamos</a:t>
            </a:r>
            <a:r>
              <a:rPr lang="en-US" dirty="0">
                <a:solidFill>
                  <a:srgbClr val="0967B0"/>
                </a:solidFill>
                <a:latin typeface="Optima"/>
                <a:cs typeface="Optima"/>
              </a:rPr>
              <a:t> para </a:t>
            </a:r>
            <a:r>
              <a:rPr lang="en-US" dirty="0" err="1">
                <a:solidFill>
                  <a:srgbClr val="0967B0"/>
                </a:solidFill>
                <a:latin typeface="Optima"/>
                <a:cs typeface="Optima"/>
              </a:rPr>
              <a:t>bicicletas</a:t>
            </a:r>
            <a:r>
              <a:rPr lang="en-US" dirty="0">
                <a:solidFill>
                  <a:srgbClr val="0967B0"/>
                </a:solidFill>
                <a:latin typeface="Optima"/>
                <a:cs typeface="Optima"/>
              </a:rPr>
              <a:t>?</a:t>
            </a:r>
          </a:p>
        </p:txBody>
      </p:sp>
      <p:sp>
        <p:nvSpPr>
          <p:cNvPr id="6" name="Content Placeholder 2"/>
          <p:cNvSpPr>
            <a:spLocks noGrp="1"/>
          </p:cNvSpPr>
          <p:nvPr>
            <p:ph idx="1"/>
          </p:nvPr>
        </p:nvSpPr>
        <p:spPr>
          <a:xfrm>
            <a:off x="533400" y="2743200"/>
            <a:ext cx="7620000" cy="3962400"/>
          </a:xfrm>
        </p:spPr>
        <p:txBody>
          <a:bodyPr/>
          <a:lstStyle/>
          <a:p>
            <a:pPr>
              <a:buFont typeface="Courier New"/>
              <a:buChar char="o"/>
            </a:pPr>
            <a:r>
              <a:rPr lang="es-419" dirty="0">
                <a:latin typeface="Lao UI" panose="020B0502040204020203" pitchFamily="34" charset="0"/>
                <a:cs typeface="Lao UI" panose="020B0502040204020203" pitchFamily="34" charset="0"/>
              </a:rPr>
              <a:t>Lugares estratégicos</a:t>
            </a:r>
          </a:p>
          <a:p>
            <a:pPr lvl="1">
              <a:buFont typeface="Courier New"/>
              <a:buChar char="o"/>
            </a:pPr>
            <a:r>
              <a:rPr lang="es-419" dirty="0">
                <a:latin typeface="Lao UI" panose="020B0502040204020203" pitchFamily="34" charset="0"/>
                <a:cs typeface="Lao UI" panose="020B0502040204020203" pitchFamily="34" charset="0"/>
              </a:rPr>
              <a:t>Seguridad</a:t>
            </a:r>
          </a:p>
          <a:p>
            <a:pPr lvl="1">
              <a:buFont typeface="Courier New"/>
              <a:buChar char="o"/>
            </a:pPr>
            <a:r>
              <a:rPr lang="es-419" dirty="0">
                <a:latin typeface="Lao UI" panose="020B0502040204020203" pitchFamily="34" charset="0"/>
                <a:cs typeface="Lao UI" panose="020B0502040204020203" pitchFamily="34" charset="0"/>
              </a:rPr>
              <a:t>Lugares a los que la gente quiere ir</a:t>
            </a:r>
          </a:p>
          <a:p>
            <a:pPr>
              <a:buFont typeface="Courier New"/>
              <a:buChar char="o"/>
            </a:pPr>
            <a:r>
              <a:rPr lang="es-419" dirty="0">
                <a:latin typeface="Lao UI" panose="020B0502040204020203" pitchFamily="34" charset="0"/>
                <a:cs typeface="Lao UI" panose="020B0502040204020203" pitchFamily="34" charset="0"/>
              </a:rPr>
              <a:t>Plan Maestro para Bicicletas</a:t>
            </a:r>
          </a:p>
          <a:p>
            <a:pPr lvl="1">
              <a:buFont typeface="Courier New"/>
              <a:buChar char="o"/>
            </a:pPr>
            <a:r>
              <a:rPr lang="es-419" dirty="0">
                <a:latin typeface="Lao UI" panose="020B0502040204020203" pitchFamily="34" charset="0"/>
                <a:cs typeface="Lao UI" panose="020B0502040204020203" pitchFamily="34" charset="0"/>
              </a:rPr>
              <a:t>Identificó los lugares (dónde)</a:t>
            </a:r>
          </a:p>
          <a:p>
            <a:pPr lvl="1">
              <a:buFont typeface="Courier New"/>
              <a:buChar char="o"/>
            </a:pPr>
            <a:r>
              <a:rPr lang="es-419" dirty="0">
                <a:latin typeface="Lao UI" panose="020B0502040204020203" pitchFamily="34" charset="0"/>
                <a:cs typeface="Lao UI" panose="020B0502040204020203" pitchFamily="34" charset="0"/>
              </a:rPr>
              <a:t>No identificó cómo o cuándo</a:t>
            </a:r>
          </a:p>
          <a:p>
            <a:endParaRPr lang="en-US" dirty="0"/>
          </a:p>
        </p:txBody>
      </p:sp>
    </p:spTree>
    <p:extLst>
      <p:ext uri="{BB962C8B-B14F-4D97-AF65-F5344CB8AC3E}">
        <p14:creationId xmlns:p14="http://schemas.microsoft.com/office/powerpoint/2010/main" val="2146813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0967B0"/>
                </a:solidFill>
                <a:latin typeface="Optima"/>
                <a:cs typeface="Optima"/>
              </a:rPr>
              <a:t>¿</a:t>
            </a:r>
            <a:r>
              <a:rPr lang="en-US" dirty="0" err="1">
                <a:solidFill>
                  <a:srgbClr val="0967B0"/>
                </a:solidFill>
                <a:latin typeface="Optima"/>
                <a:cs typeface="Optima"/>
              </a:rPr>
              <a:t>Cómo</a:t>
            </a:r>
            <a:r>
              <a:rPr lang="en-US" dirty="0">
                <a:solidFill>
                  <a:srgbClr val="0967B0"/>
                </a:solidFill>
                <a:latin typeface="Optima"/>
                <a:cs typeface="Optima"/>
              </a:rPr>
              <a:t> </a:t>
            </a:r>
            <a:r>
              <a:rPr lang="en-US" dirty="0" err="1">
                <a:solidFill>
                  <a:srgbClr val="0967B0"/>
                </a:solidFill>
                <a:latin typeface="Optima"/>
                <a:cs typeface="Optima"/>
              </a:rPr>
              <a:t>acomodamos</a:t>
            </a:r>
            <a:r>
              <a:rPr lang="en-US" dirty="0">
                <a:solidFill>
                  <a:srgbClr val="0967B0"/>
                </a:solidFill>
                <a:latin typeface="Optima"/>
                <a:cs typeface="Optima"/>
              </a:rPr>
              <a:t> las </a:t>
            </a:r>
            <a:r>
              <a:rPr lang="en-US" dirty="0" err="1">
                <a:solidFill>
                  <a:srgbClr val="0967B0"/>
                </a:solidFill>
                <a:latin typeface="Optima"/>
                <a:cs typeface="Optima"/>
              </a:rPr>
              <a:t>bicicletas</a:t>
            </a:r>
            <a:r>
              <a:rPr lang="en-US" dirty="0">
                <a:solidFill>
                  <a:srgbClr val="0967B0"/>
                </a:solidFill>
                <a:latin typeface="Optima"/>
                <a:cs typeface="Optima"/>
              </a:rPr>
              <a:t>?</a:t>
            </a:r>
          </a:p>
        </p:txBody>
      </p:sp>
      <p:sp>
        <p:nvSpPr>
          <p:cNvPr id="3" name="Content Placeholder 2"/>
          <p:cNvSpPr>
            <a:spLocks noGrp="1"/>
          </p:cNvSpPr>
          <p:nvPr>
            <p:ph idx="1"/>
          </p:nvPr>
        </p:nvSpPr>
        <p:spPr>
          <a:xfrm>
            <a:off x="457200" y="2819400"/>
            <a:ext cx="8229600" cy="3810000"/>
          </a:xfrm>
        </p:spPr>
        <p:txBody>
          <a:bodyPr>
            <a:normAutofit lnSpcReduction="10000"/>
          </a:bodyPr>
          <a:lstStyle/>
          <a:p>
            <a:pPr marL="0" indent="0">
              <a:buNone/>
            </a:pPr>
            <a:r>
              <a:rPr lang="es-419" dirty="0"/>
              <a:t>Para estas calles, se han identificado dos formas diferentes de incluir a las personas en bicicleta de manera segura: </a:t>
            </a:r>
          </a:p>
          <a:p>
            <a:r>
              <a:rPr lang="es-ES" dirty="0"/>
              <a:t>Carril lateral: una acera más ancha a un lado de la calle;</a:t>
            </a:r>
          </a:p>
          <a:p>
            <a:r>
              <a:rPr lang="es-ES" dirty="0"/>
              <a:t>“Calmar” el tráfico en las calles: cambiar el espacio en la carretera para acomodar a más tipos de usuarios</a:t>
            </a:r>
            <a:endParaRPr lang="en-US" dirty="0"/>
          </a:p>
        </p:txBody>
      </p:sp>
    </p:spTree>
    <p:extLst>
      <p:ext uri="{BB962C8B-B14F-4D97-AF65-F5344CB8AC3E}">
        <p14:creationId xmlns:p14="http://schemas.microsoft.com/office/powerpoint/2010/main" val="3788130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43000" y="6231"/>
            <a:ext cx="11049000" cy="6851769"/>
          </a:xfrm>
          <a:prstGeom prst="rect">
            <a:avLst/>
          </a:prstGeom>
        </p:spPr>
      </p:pic>
      <p:sp>
        <p:nvSpPr>
          <p:cNvPr id="2" name="Title 1"/>
          <p:cNvSpPr>
            <a:spLocks noGrp="1"/>
          </p:cNvSpPr>
          <p:nvPr>
            <p:ph type="title"/>
          </p:nvPr>
        </p:nvSpPr>
        <p:spPr>
          <a:xfrm>
            <a:off x="266700" y="816358"/>
            <a:ext cx="8229600" cy="1143000"/>
          </a:xfrm>
        </p:spPr>
        <p:txBody>
          <a:bodyPr>
            <a:normAutofit fontScale="90000"/>
          </a:bodyPr>
          <a:lstStyle/>
          <a:p>
            <a:r>
              <a:rPr lang="en-US" sz="6000" dirty="0" err="1"/>
              <a:t>Carril</a:t>
            </a:r>
            <a:r>
              <a:rPr lang="en-US" sz="6000" dirty="0"/>
              <a:t> Lateral—Drennan Rd</a:t>
            </a:r>
            <a:endParaRPr lang="en-US" dirty="0"/>
          </a:p>
        </p:txBody>
      </p:sp>
    </p:spTree>
    <p:extLst>
      <p:ext uri="{BB962C8B-B14F-4D97-AF65-F5344CB8AC3E}">
        <p14:creationId xmlns:p14="http://schemas.microsoft.com/office/powerpoint/2010/main" val="2227605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Autofit/>
          </a:bodyPr>
          <a:lstStyle/>
          <a:p>
            <a:r>
              <a:rPr lang="es-419" dirty="0">
                <a:solidFill>
                  <a:srgbClr val="0967B0"/>
                </a:solidFill>
                <a:latin typeface="Optima"/>
                <a:cs typeface="Optima"/>
              </a:rPr>
              <a:t>Beneficios y desventajas</a:t>
            </a:r>
            <a:br>
              <a:rPr lang="es-419" dirty="0">
                <a:solidFill>
                  <a:srgbClr val="0967B0"/>
                </a:solidFill>
                <a:latin typeface="Optima"/>
                <a:cs typeface="Optima"/>
              </a:rPr>
            </a:br>
            <a:r>
              <a:rPr lang="es-419" dirty="0">
                <a:solidFill>
                  <a:srgbClr val="0967B0"/>
                </a:solidFill>
                <a:latin typeface="Optima"/>
                <a:cs typeface="Optima"/>
              </a:rPr>
              <a:t>del carril lateral</a:t>
            </a:r>
          </a:p>
        </p:txBody>
      </p:sp>
      <p:sp>
        <p:nvSpPr>
          <p:cNvPr id="3" name="Content Placeholder 2"/>
          <p:cNvSpPr>
            <a:spLocks noGrp="1"/>
          </p:cNvSpPr>
          <p:nvPr>
            <p:ph idx="1"/>
          </p:nvPr>
        </p:nvSpPr>
        <p:spPr>
          <a:xfrm>
            <a:off x="152400" y="2510589"/>
            <a:ext cx="8991600" cy="4347411"/>
          </a:xfrm>
        </p:spPr>
        <p:txBody>
          <a:bodyPr>
            <a:normAutofit lnSpcReduction="10000"/>
          </a:bodyPr>
          <a:lstStyle/>
          <a:p>
            <a:r>
              <a:rPr lang="es-419" dirty="0"/>
              <a:t>Beneficios</a:t>
            </a:r>
          </a:p>
          <a:p>
            <a:pPr lvl="1"/>
            <a:r>
              <a:rPr lang="es-419" dirty="0"/>
              <a:t>Separación del tráfico</a:t>
            </a:r>
          </a:p>
          <a:p>
            <a:pPr lvl="1"/>
            <a:r>
              <a:rPr lang="es-419" dirty="0"/>
              <a:t>Excelente si uno circula en ese carril</a:t>
            </a:r>
          </a:p>
          <a:p>
            <a:r>
              <a:rPr lang="es-419" dirty="0"/>
              <a:t>Desventajas</a:t>
            </a:r>
          </a:p>
          <a:p>
            <a:pPr lvl="1"/>
            <a:r>
              <a:rPr lang="es-ES" dirty="0"/>
              <a:t>No sirve a ambos lados de la calle por igual</a:t>
            </a:r>
          </a:p>
          <a:p>
            <a:pPr lvl="1"/>
            <a:r>
              <a:rPr lang="es-ES" dirty="0"/>
              <a:t>Caro: subvención reciente de $50K por unos 500 pies de sendero, sin adquisición de derecho de vía</a:t>
            </a:r>
          </a:p>
          <a:p>
            <a:pPr lvl="1"/>
            <a:r>
              <a:rPr lang="es-ES" dirty="0"/>
              <a:t>Tiempo de implementación más largo</a:t>
            </a:r>
          </a:p>
          <a:p>
            <a:pPr lvl="1"/>
            <a:r>
              <a:rPr lang="es-ES" dirty="0"/>
              <a:t>Sin cambios en el comportamiento del conductor.</a:t>
            </a:r>
            <a:endParaRPr lang="en-US" dirty="0"/>
          </a:p>
          <a:p>
            <a:pPr lvl="1"/>
            <a:endParaRPr lang="en-US" dirty="0"/>
          </a:p>
        </p:txBody>
      </p:sp>
    </p:spTree>
    <p:extLst>
      <p:ext uri="{BB962C8B-B14F-4D97-AF65-F5344CB8AC3E}">
        <p14:creationId xmlns:p14="http://schemas.microsoft.com/office/powerpoint/2010/main" val="2466058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9144000" cy="6858001"/>
          </a:xfrm>
        </p:spPr>
      </p:pic>
      <p:sp>
        <p:nvSpPr>
          <p:cNvPr id="2" name="Title 1"/>
          <p:cNvSpPr>
            <a:spLocks noGrp="1"/>
          </p:cNvSpPr>
          <p:nvPr>
            <p:ph type="title"/>
          </p:nvPr>
        </p:nvSpPr>
        <p:spPr>
          <a:xfrm>
            <a:off x="228600" y="457200"/>
            <a:ext cx="8229600" cy="1143000"/>
          </a:xfrm>
        </p:spPr>
        <p:txBody>
          <a:bodyPr>
            <a:normAutofit fontScale="90000"/>
          </a:bodyPr>
          <a:lstStyle/>
          <a:p>
            <a:r>
              <a:rPr lang="en-US" dirty="0" err="1">
                <a:solidFill>
                  <a:schemeClr val="bg1"/>
                </a:solidFill>
              </a:rPr>
              <a:t>Reconfiguración</a:t>
            </a:r>
            <a:r>
              <a:rPr lang="en-US" dirty="0">
                <a:solidFill>
                  <a:schemeClr val="bg1"/>
                </a:solidFill>
              </a:rPr>
              <a:t> de la </a:t>
            </a:r>
            <a:r>
              <a:rPr lang="en-US" dirty="0" err="1">
                <a:solidFill>
                  <a:schemeClr val="bg1"/>
                </a:solidFill>
              </a:rPr>
              <a:t>calle</a:t>
            </a:r>
            <a:r>
              <a:rPr lang="en-US" dirty="0">
                <a:solidFill>
                  <a:schemeClr val="bg1"/>
                </a:solidFill>
              </a:rPr>
              <a:t>: </a:t>
            </a:r>
            <a:br>
              <a:rPr lang="en-US" dirty="0">
                <a:solidFill>
                  <a:schemeClr val="bg1"/>
                </a:solidFill>
              </a:rPr>
            </a:br>
            <a:r>
              <a:rPr lang="en-US" dirty="0" err="1">
                <a:solidFill>
                  <a:schemeClr val="bg1"/>
                </a:solidFill>
              </a:rPr>
              <a:t>Senderos</a:t>
            </a:r>
            <a:r>
              <a:rPr lang="en-US" dirty="0">
                <a:solidFill>
                  <a:schemeClr val="bg1"/>
                </a:solidFill>
              </a:rPr>
              <a:t> </a:t>
            </a:r>
            <a:r>
              <a:rPr lang="en-US" dirty="0" err="1">
                <a:solidFill>
                  <a:schemeClr val="bg1"/>
                </a:solidFill>
              </a:rPr>
              <a:t>existentes</a:t>
            </a:r>
            <a:r>
              <a:rPr lang="en-US" dirty="0">
                <a:solidFill>
                  <a:schemeClr val="bg1"/>
                </a:solidFill>
              </a:rPr>
              <a:t> para </a:t>
            </a:r>
            <a:r>
              <a:rPr lang="en-US" dirty="0" err="1">
                <a:solidFill>
                  <a:schemeClr val="bg1"/>
                </a:solidFill>
              </a:rPr>
              <a:t>bicicletas</a:t>
            </a:r>
            <a:r>
              <a:rPr lang="en-US" dirty="0">
                <a:solidFill>
                  <a:schemeClr val="bg1"/>
                </a:solidFill>
              </a:rPr>
              <a:t>    </a:t>
            </a:r>
            <a:r>
              <a:rPr lang="en-US" dirty="0" err="1">
                <a:solidFill>
                  <a:schemeClr val="bg1"/>
                </a:solidFill>
              </a:rPr>
              <a:t>en</a:t>
            </a:r>
            <a:r>
              <a:rPr lang="en-US" dirty="0">
                <a:solidFill>
                  <a:schemeClr val="bg1"/>
                </a:solidFill>
              </a:rPr>
              <a:t> Jet Wing</a:t>
            </a:r>
          </a:p>
        </p:txBody>
      </p:sp>
    </p:spTree>
    <p:extLst>
      <p:ext uri="{BB962C8B-B14F-4D97-AF65-F5344CB8AC3E}">
        <p14:creationId xmlns:p14="http://schemas.microsoft.com/office/powerpoint/2010/main" val="1005622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6095"/>
            <a:ext cx="9220200" cy="6915150"/>
          </a:xfrm>
          <a:prstGeom prst="rect">
            <a:avLst/>
          </a:prstGeom>
        </p:spPr>
      </p:pic>
      <p:sp>
        <p:nvSpPr>
          <p:cNvPr id="5" name="Title 1"/>
          <p:cNvSpPr txBox="1">
            <a:spLocks/>
          </p:cNvSpPr>
          <p:nvPr/>
        </p:nvSpPr>
        <p:spPr>
          <a:xfrm>
            <a:off x="-76200" y="4983163"/>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solidFill>
                  <a:schemeClr val="bg1"/>
                </a:solidFill>
              </a:rPr>
              <a:t>Carriles</a:t>
            </a:r>
            <a:r>
              <a:rPr lang="en-US" dirty="0">
                <a:solidFill>
                  <a:schemeClr val="bg1"/>
                </a:solidFill>
              </a:rPr>
              <a:t> </a:t>
            </a:r>
            <a:r>
              <a:rPr lang="en-US" dirty="0" err="1">
                <a:solidFill>
                  <a:schemeClr val="bg1"/>
                </a:solidFill>
              </a:rPr>
              <a:t>existentes</a:t>
            </a:r>
            <a:r>
              <a:rPr lang="en-US" dirty="0">
                <a:solidFill>
                  <a:schemeClr val="bg1"/>
                </a:solidFill>
              </a:rPr>
              <a:t> para </a:t>
            </a:r>
            <a:r>
              <a:rPr lang="en-US" dirty="0" err="1">
                <a:solidFill>
                  <a:schemeClr val="bg1"/>
                </a:solidFill>
              </a:rPr>
              <a:t>bicicletas</a:t>
            </a:r>
            <a:endParaRPr lang="en-US" dirty="0">
              <a:solidFill>
                <a:schemeClr val="bg1"/>
              </a:solidFill>
            </a:endParaRPr>
          </a:p>
          <a:p>
            <a:r>
              <a:rPr lang="en-US" dirty="0" err="1">
                <a:solidFill>
                  <a:schemeClr val="bg1"/>
                </a:solidFill>
              </a:rPr>
              <a:t>en</a:t>
            </a:r>
            <a:r>
              <a:rPr lang="en-US" dirty="0">
                <a:solidFill>
                  <a:schemeClr val="bg1"/>
                </a:solidFill>
              </a:rPr>
              <a:t> Jet Wing y Astrozon</a:t>
            </a:r>
          </a:p>
        </p:txBody>
      </p:sp>
    </p:spTree>
    <p:extLst>
      <p:ext uri="{BB962C8B-B14F-4D97-AF65-F5344CB8AC3E}">
        <p14:creationId xmlns:p14="http://schemas.microsoft.com/office/powerpoint/2010/main" val="3199984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1676400"/>
            <a:ext cx="7620000" cy="838200"/>
          </a:xfrm>
        </p:spPr>
        <p:txBody>
          <a:bodyPr/>
          <a:lstStyle/>
          <a:p>
            <a:r>
              <a:rPr lang="en-US" dirty="0">
                <a:solidFill>
                  <a:srgbClr val="0967B0"/>
                </a:solidFill>
                <a:latin typeface="Optima"/>
                <a:cs typeface="Optima"/>
              </a:rPr>
              <a:t>¿</a:t>
            </a:r>
            <a:r>
              <a:rPr lang="en-US" dirty="0" err="1">
                <a:solidFill>
                  <a:srgbClr val="0967B0"/>
                </a:solidFill>
                <a:latin typeface="Optima"/>
                <a:cs typeface="Optima"/>
              </a:rPr>
              <a:t>Quiénes</a:t>
            </a:r>
            <a:r>
              <a:rPr lang="en-US" dirty="0">
                <a:solidFill>
                  <a:srgbClr val="0967B0"/>
                </a:solidFill>
                <a:latin typeface="Optima"/>
                <a:cs typeface="Optima"/>
              </a:rPr>
              <a:t> </a:t>
            </a:r>
            <a:r>
              <a:rPr lang="en-US" dirty="0" err="1">
                <a:solidFill>
                  <a:srgbClr val="0967B0"/>
                </a:solidFill>
                <a:latin typeface="Optima"/>
                <a:cs typeface="Optima"/>
              </a:rPr>
              <a:t>somos</a:t>
            </a:r>
            <a:r>
              <a:rPr lang="en-US" dirty="0">
                <a:solidFill>
                  <a:srgbClr val="0967B0"/>
                </a:solidFill>
                <a:latin typeface="Optima"/>
                <a:cs typeface="Optima"/>
              </a:rPr>
              <a:t>?</a:t>
            </a:r>
          </a:p>
        </p:txBody>
      </p:sp>
      <p:graphicFrame>
        <p:nvGraphicFramePr>
          <p:cNvPr id="5" name="Diagram 4"/>
          <p:cNvGraphicFramePr/>
          <p:nvPr>
            <p:extLst>
              <p:ext uri="{D42A27DB-BD31-4B8C-83A1-F6EECF244321}">
                <p14:modId xmlns:p14="http://schemas.microsoft.com/office/powerpoint/2010/main" val="2903411237"/>
              </p:ext>
            </p:extLst>
          </p:nvPr>
        </p:nvGraphicFramePr>
        <p:xfrm>
          <a:off x="685800" y="2514600"/>
          <a:ext cx="8305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943600" y="5181600"/>
            <a:ext cx="3124200" cy="461665"/>
          </a:xfrm>
          <a:prstGeom prst="rect">
            <a:avLst/>
          </a:prstGeom>
          <a:noFill/>
        </p:spPr>
        <p:txBody>
          <a:bodyPr wrap="square" rtlCol="0">
            <a:spAutoFit/>
          </a:bodyPr>
          <a:lstStyle/>
          <a:p>
            <a:pPr algn="ctr"/>
            <a:r>
              <a:rPr lang="en-US" sz="2400" dirty="0" err="1">
                <a:solidFill>
                  <a:schemeClr val="bg1"/>
                </a:solidFill>
              </a:rPr>
              <a:t>Programa</a:t>
            </a:r>
            <a:r>
              <a:rPr lang="en-US" sz="2400" dirty="0">
                <a:solidFill>
                  <a:schemeClr val="bg1"/>
                </a:solidFill>
              </a:rPr>
              <a:t> </a:t>
            </a:r>
            <a:r>
              <a:rPr lang="en-US" sz="2400" dirty="0" err="1">
                <a:solidFill>
                  <a:schemeClr val="bg1"/>
                </a:solidFill>
              </a:rPr>
              <a:t>bicicletas</a:t>
            </a:r>
            <a:endParaRPr lang="en-US" sz="2400" dirty="0">
              <a:solidFill>
                <a:schemeClr val="bg1"/>
              </a:solidFill>
            </a:endParaRPr>
          </a:p>
        </p:txBody>
      </p:sp>
      <p:cxnSp>
        <p:nvCxnSpPr>
          <p:cNvPr id="9" name="Straight Connector 8"/>
          <p:cNvCxnSpPr/>
          <p:nvPr/>
        </p:nvCxnSpPr>
        <p:spPr>
          <a:xfrm>
            <a:off x="7239000" y="5704820"/>
            <a:ext cx="0" cy="467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77000" y="6172200"/>
            <a:ext cx="76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196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cxnSp>
        <p:nvCxnSpPr>
          <p:cNvPr id="6" name="Straight Connector 5"/>
          <p:cNvCxnSpPr/>
          <p:nvPr/>
        </p:nvCxnSpPr>
        <p:spPr>
          <a:xfrm>
            <a:off x="3657600" y="3886200"/>
            <a:ext cx="0" cy="22860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86400" y="3886200"/>
            <a:ext cx="0" cy="22860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solidFill>
                  <a:srgbClr val="0967B0"/>
                </a:solidFill>
                <a:latin typeface="Optima"/>
                <a:cs typeface="Optima"/>
              </a:rPr>
              <a:t>Secciones</a:t>
            </a:r>
            <a:r>
              <a:rPr lang="en-US" dirty="0">
                <a:solidFill>
                  <a:srgbClr val="0967B0"/>
                </a:solidFill>
                <a:latin typeface="Optima"/>
                <a:cs typeface="Optima"/>
              </a:rPr>
              <a:t> de las </a:t>
            </a:r>
            <a:r>
              <a:rPr lang="en-US" dirty="0" err="1">
                <a:solidFill>
                  <a:srgbClr val="0967B0"/>
                </a:solidFill>
                <a:latin typeface="Optima"/>
                <a:cs typeface="Optima"/>
              </a:rPr>
              <a:t>calles</a:t>
            </a:r>
            <a:endParaRPr lang="en-US" dirty="0">
              <a:solidFill>
                <a:srgbClr val="0967B0"/>
              </a:solidFill>
              <a:latin typeface="Optima"/>
              <a:cs typeface="Optima"/>
            </a:endParaRPr>
          </a:p>
        </p:txBody>
      </p:sp>
      <p:cxnSp>
        <p:nvCxnSpPr>
          <p:cNvPr id="9" name="Straight Connector 8"/>
          <p:cNvCxnSpPr/>
          <p:nvPr/>
        </p:nvCxnSpPr>
        <p:spPr>
          <a:xfrm>
            <a:off x="3810000" y="4419600"/>
            <a:ext cx="7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963173"/>
            <a:ext cx="9144000" cy="2905124"/>
          </a:xfr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66800"/>
            <a:ext cx="9144000" cy="2905125"/>
          </a:xfrm>
          <a:prstGeom prst="rect">
            <a:avLst/>
          </a:prstGeom>
        </p:spPr>
      </p:pic>
      <p:cxnSp>
        <p:nvCxnSpPr>
          <p:cNvPr id="15" name="Straight Connector 14"/>
          <p:cNvCxnSpPr/>
          <p:nvPr/>
        </p:nvCxnSpPr>
        <p:spPr>
          <a:xfrm>
            <a:off x="3733800" y="3733800"/>
            <a:ext cx="0" cy="229373"/>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638800" y="3742552"/>
            <a:ext cx="0" cy="229373"/>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C7441BD-C7AE-4785-8254-161F090F23DA}"/>
              </a:ext>
            </a:extLst>
          </p:cNvPr>
          <p:cNvSpPr txBox="1"/>
          <p:nvPr/>
        </p:nvSpPr>
        <p:spPr>
          <a:xfrm>
            <a:off x="1765300" y="1673542"/>
            <a:ext cx="5613400" cy="400110"/>
          </a:xfrm>
          <a:prstGeom prst="rect">
            <a:avLst/>
          </a:prstGeom>
          <a:noFill/>
        </p:spPr>
        <p:txBody>
          <a:bodyPr wrap="square" rtlCol="0">
            <a:spAutoFit/>
          </a:bodyPr>
          <a:lstStyle/>
          <a:p>
            <a:pPr algn="ctr"/>
            <a:r>
              <a:rPr lang="en-US" sz="2000" b="1" dirty="0"/>
              <a:t>Calle de 5 </a:t>
            </a:r>
            <a:r>
              <a:rPr lang="en-US" sz="2000" b="1" dirty="0" err="1"/>
              <a:t>carriles</a:t>
            </a:r>
            <a:r>
              <a:rPr lang="en-US" sz="2000" b="1" dirty="0"/>
              <a:t> </a:t>
            </a:r>
            <a:r>
              <a:rPr lang="en-US" sz="2000" b="1" dirty="0" err="1"/>
              <a:t>existentes</a:t>
            </a:r>
            <a:r>
              <a:rPr lang="en-US" sz="2000" b="1" dirty="0"/>
              <a:t> (sin </a:t>
            </a:r>
            <a:r>
              <a:rPr lang="en-US" sz="2000" b="1" dirty="0" err="1"/>
              <a:t>estacionamiento</a:t>
            </a:r>
            <a:r>
              <a:rPr lang="en-US" sz="2000" b="1" dirty="0"/>
              <a:t>)</a:t>
            </a:r>
          </a:p>
        </p:txBody>
      </p:sp>
      <p:sp>
        <p:nvSpPr>
          <p:cNvPr id="14" name="TextBox 13">
            <a:extLst>
              <a:ext uri="{FF2B5EF4-FFF2-40B4-BE49-F238E27FC236}">
                <a16:creationId xmlns:a16="http://schemas.microsoft.com/office/drawing/2014/main" id="{E635A28B-D1B3-4FFD-8153-9F7C75C182C9}"/>
              </a:ext>
            </a:extLst>
          </p:cNvPr>
          <p:cNvSpPr txBox="1"/>
          <p:nvPr/>
        </p:nvSpPr>
        <p:spPr>
          <a:xfrm>
            <a:off x="1333500" y="4610628"/>
            <a:ext cx="6476999" cy="400110"/>
          </a:xfrm>
          <a:prstGeom prst="rect">
            <a:avLst/>
          </a:prstGeom>
          <a:noFill/>
        </p:spPr>
        <p:txBody>
          <a:bodyPr wrap="square" rtlCol="0">
            <a:spAutoFit/>
          </a:bodyPr>
          <a:lstStyle/>
          <a:p>
            <a:pPr algn="ctr"/>
            <a:r>
              <a:rPr lang="en-US" sz="2000" b="1" dirty="0" err="1"/>
              <a:t>Propuesta</a:t>
            </a:r>
            <a:r>
              <a:rPr lang="en-US" sz="2000" b="1" dirty="0"/>
              <a:t>: </a:t>
            </a:r>
            <a:r>
              <a:rPr lang="en-US" sz="2000" b="1" dirty="0" err="1"/>
              <a:t>Cambios</a:t>
            </a:r>
            <a:r>
              <a:rPr lang="en-US" sz="2000" b="1" dirty="0"/>
              <a:t> de 3 a 5 </a:t>
            </a:r>
            <a:r>
              <a:rPr lang="en-US" sz="2000" b="1" dirty="0" err="1"/>
              <a:t>carriles</a:t>
            </a:r>
            <a:r>
              <a:rPr lang="en-US" sz="2000" b="1" dirty="0"/>
              <a:t> (sin </a:t>
            </a:r>
            <a:r>
              <a:rPr lang="en-US" sz="2000" b="1" dirty="0" err="1"/>
              <a:t>estacionamiento</a:t>
            </a:r>
            <a:r>
              <a:rPr lang="en-US" sz="2000" b="1" dirty="0"/>
              <a:t>)</a:t>
            </a:r>
          </a:p>
        </p:txBody>
      </p:sp>
    </p:spTree>
    <p:extLst>
      <p:ext uri="{BB962C8B-B14F-4D97-AF65-F5344CB8AC3E}">
        <p14:creationId xmlns:p14="http://schemas.microsoft.com/office/powerpoint/2010/main" val="309621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a:bodyPr>
          <a:lstStyle/>
          <a:p>
            <a:r>
              <a:rPr lang="en-US" dirty="0" err="1">
                <a:solidFill>
                  <a:srgbClr val="0967B0"/>
                </a:solidFill>
                <a:latin typeface="Optima"/>
                <a:cs typeface="Optima"/>
              </a:rPr>
              <a:t>Reconfiguración</a:t>
            </a:r>
            <a:r>
              <a:rPr lang="en-US" dirty="0">
                <a:solidFill>
                  <a:srgbClr val="0967B0"/>
                </a:solidFill>
                <a:latin typeface="Optima"/>
                <a:cs typeface="Optima"/>
              </a:rPr>
              <a:t> de </a:t>
            </a:r>
            <a:r>
              <a:rPr lang="en-US" dirty="0" err="1">
                <a:solidFill>
                  <a:srgbClr val="0967B0"/>
                </a:solidFill>
                <a:latin typeface="Optima"/>
                <a:cs typeface="Optima"/>
              </a:rPr>
              <a:t>calles</a:t>
            </a:r>
            <a:endParaRPr lang="en-US" dirty="0">
              <a:solidFill>
                <a:srgbClr val="0967B0"/>
              </a:solidFill>
              <a:latin typeface="Optima"/>
              <a:cs typeface="Optima"/>
            </a:endParaRPr>
          </a:p>
        </p:txBody>
      </p:sp>
      <p:sp>
        <p:nvSpPr>
          <p:cNvPr id="3" name="Content Placeholder 2"/>
          <p:cNvSpPr>
            <a:spLocks noGrp="1"/>
          </p:cNvSpPr>
          <p:nvPr>
            <p:ph idx="1"/>
          </p:nvPr>
        </p:nvSpPr>
        <p:spPr>
          <a:xfrm>
            <a:off x="457200" y="2514600"/>
            <a:ext cx="8229600" cy="4038600"/>
          </a:xfrm>
        </p:spPr>
        <p:txBody>
          <a:bodyPr>
            <a:normAutofit fontScale="92500" lnSpcReduction="10000"/>
          </a:bodyPr>
          <a:lstStyle/>
          <a:p>
            <a:r>
              <a:rPr lang="en-US" dirty="0" err="1"/>
              <a:t>Beneficios</a:t>
            </a:r>
            <a:r>
              <a:rPr lang="en-US" dirty="0"/>
              <a:t> para </a:t>
            </a:r>
            <a:r>
              <a:rPr lang="en-US" dirty="0" err="1"/>
              <a:t>ciclistas</a:t>
            </a:r>
            <a:endParaRPr lang="en-US" dirty="0"/>
          </a:p>
          <a:p>
            <a:pPr lvl="1"/>
            <a:r>
              <a:rPr lang="en-US" dirty="0" err="1"/>
              <a:t>Acceso</a:t>
            </a:r>
            <a:r>
              <a:rPr lang="en-US" dirty="0"/>
              <a:t> a ambos </a:t>
            </a:r>
            <a:r>
              <a:rPr lang="en-US" dirty="0" err="1"/>
              <a:t>lados</a:t>
            </a:r>
            <a:r>
              <a:rPr lang="en-US" dirty="0"/>
              <a:t> de la </a:t>
            </a:r>
            <a:r>
              <a:rPr lang="en-US" dirty="0" err="1"/>
              <a:t>calle</a:t>
            </a:r>
            <a:endParaRPr lang="en-US" dirty="0"/>
          </a:p>
          <a:p>
            <a:pPr lvl="1"/>
            <a:r>
              <a:rPr lang="en-US" dirty="0"/>
              <a:t>Espacio </a:t>
            </a:r>
            <a:r>
              <a:rPr lang="en-US" dirty="0" err="1"/>
              <a:t>dedicado</a:t>
            </a:r>
            <a:r>
              <a:rPr lang="en-US" dirty="0"/>
              <a:t> con </a:t>
            </a:r>
            <a:r>
              <a:rPr lang="en-US" dirty="0" err="1"/>
              <a:t>separación</a:t>
            </a:r>
            <a:r>
              <a:rPr lang="en-US" dirty="0"/>
              <a:t> = </a:t>
            </a:r>
            <a:r>
              <a:rPr lang="en-US" dirty="0" err="1"/>
              <a:t>más</a:t>
            </a:r>
            <a:r>
              <a:rPr lang="en-US" dirty="0"/>
              <a:t> </a:t>
            </a:r>
            <a:r>
              <a:rPr lang="en-US" dirty="0" err="1"/>
              <a:t>seguridad</a:t>
            </a:r>
            <a:endParaRPr lang="en-US" dirty="0"/>
          </a:p>
          <a:p>
            <a:r>
              <a:rPr lang="en-US" dirty="0" err="1"/>
              <a:t>Beneficios</a:t>
            </a:r>
            <a:r>
              <a:rPr lang="en-US" dirty="0"/>
              <a:t> para </a:t>
            </a:r>
            <a:r>
              <a:rPr lang="en-US" dirty="0" err="1"/>
              <a:t>otros</a:t>
            </a:r>
            <a:endParaRPr lang="en-US" dirty="0"/>
          </a:p>
          <a:p>
            <a:pPr lvl="1"/>
            <a:r>
              <a:rPr lang="es-ES" dirty="0"/>
              <a:t>Reduce las barreras para cruzar la calle.</a:t>
            </a:r>
          </a:p>
          <a:p>
            <a:pPr lvl="1"/>
            <a:r>
              <a:rPr lang="es-ES" dirty="0"/>
              <a:t>Más espacio entre peatones y vehículos.</a:t>
            </a:r>
          </a:p>
          <a:p>
            <a:pPr lvl="1"/>
            <a:r>
              <a:rPr lang="es-ES" dirty="0"/>
              <a:t>Manera geométrica de abordar el exceso de velocidad</a:t>
            </a:r>
            <a:endParaRPr lang="en-US" dirty="0"/>
          </a:p>
          <a:p>
            <a:pPr lvl="2"/>
            <a:r>
              <a:rPr lang="en-US" dirty="0" err="1"/>
              <a:t>Reciente</a:t>
            </a:r>
            <a:r>
              <a:rPr lang="en-US" dirty="0"/>
              <a:t> </a:t>
            </a:r>
            <a:r>
              <a:rPr lang="en-US" dirty="0" err="1"/>
              <a:t>proyecto</a:t>
            </a:r>
            <a:r>
              <a:rPr lang="en-US" dirty="0"/>
              <a:t> de </a:t>
            </a:r>
            <a:r>
              <a:rPr lang="en-US" dirty="0" err="1"/>
              <a:t>reconfiguración</a:t>
            </a:r>
            <a:r>
              <a:rPr lang="en-US" dirty="0"/>
              <a:t> al </a:t>
            </a:r>
            <a:r>
              <a:rPr lang="en-US" dirty="0" err="1"/>
              <a:t>norte</a:t>
            </a:r>
            <a:r>
              <a:rPr lang="en-US" dirty="0"/>
              <a:t> de Downtown</a:t>
            </a:r>
          </a:p>
          <a:p>
            <a:pPr lvl="1"/>
            <a:r>
              <a:rPr lang="en-US" dirty="0" err="1"/>
              <a:t>Costo</a:t>
            </a:r>
            <a:r>
              <a:rPr lang="en-US" dirty="0"/>
              <a:t> </a:t>
            </a:r>
            <a:r>
              <a:rPr lang="en-US" dirty="0" err="1"/>
              <a:t>eficiente</a:t>
            </a:r>
            <a:r>
              <a:rPr lang="en-US" dirty="0"/>
              <a:t>: </a:t>
            </a:r>
            <a:r>
              <a:rPr lang="en-US" dirty="0" err="1"/>
              <a:t>sólo</a:t>
            </a:r>
            <a:r>
              <a:rPr lang="en-US" dirty="0"/>
              <a:t> </a:t>
            </a:r>
            <a:r>
              <a:rPr lang="en-US" dirty="0" err="1"/>
              <a:t>requiere</a:t>
            </a:r>
            <a:r>
              <a:rPr lang="en-US" dirty="0"/>
              <a:t> </a:t>
            </a:r>
            <a:r>
              <a:rPr lang="en-US" dirty="0" err="1"/>
              <a:t>repintado</a:t>
            </a:r>
            <a:endParaRPr lang="en-US" dirty="0"/>
          </a:p>
          <a:p>
            <a:pPr lvl="1"/>
            <a:endParaRPr lang="en-US" dirty="0"/>
          </a:p>
        </p:txBody>
      </p:sp>
    </p:spTree>
    <p:extLst>
      <p:ext uri="{BB962C8B-B14F-4D97-AF65-F5344CB8AC3E}">
        <p14:creationId xmlns:p14="http://schemas.microsoft.com/office/powerpoint/2010/main" val="2057160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304800"/>
            <a:ext cx="9587832" cy="7190874"/>
          </a:xfrm>
          <a:prstGeom prst="rect">
            <a:avLst/>
          </a:prstGeom>
        </p:spPr>
      </p:pic>
      <p:sp>
        <p:nvSpPr>
          <p:cNvPr id="5" name="TextBox 4"/>
          <p:cNvSpPr txBox="1"/>
          <p:nvPr/>
        </p:nvSpPr>
        <p:spPr>
          <a:xfrm>
            <a:off x="5562600" y="0"/>
            <a:ext cx="6096000" cy="1754326"/>
          </a:xfrm>
          <a:prstGeom prst="rect">
            <a:avLst/>
          </a:prstGeom>
          <a:noFill/>
        </p:spPr>
        <p:txBody>
          <a:bodyPr wrap="square" rtlCol="0">
            <a:spAutoFit/>
          </a:bodyPr>
          <a:lstStyle/>
          <a:p>
            <a:r>
              <a:rPr lang="en-US" sz="5400" dirty="0" err="1">
                <a:solidFill>
                  <a:schemeClr val="bg1"/>
                </a:solidFill>
              </a:rPr>
              <a:t>Separación</a:t>
            </a:r>
            <a:r>
              <a:rPr lang="en-US" sz="5400" dirty="0">
                <a:solidFill>
                  <a:schemeClr val="bg1"/>
                </a:solidFill>
              </a:rPr>
              <a:t> </a:t>
            </a:r>
          </a:p>
          <a:p>
            <a:r>
              <a:rPr lang="en-US" sz="5400" dirty="0">
                <a:solidFill>
                  <a:schemeClr val="bg1"/>
                </a:solidFill>
              </a:rPr>
              <a:t>de </a:t>
            </a:r>
            <a:r>
              <a:rPr lang="en-US" sz="5400" dirty="0" err="1">
                <a:solidFill>
                  <a:schemeClr val="bg1"/>
                </a:solidFill>
              </a:rPr>
              <a:t>seguridad</a:t>
            </a:r>
            <a:endParaRPr lang="en-US" sz="2800" dirty="0">
              <a:solidFill>
                <a:schemeClr val="bg1"/>
              </a:solidFill>
            </a:endParaRPr>
          </a:p>
        </p:txBody>
      </p:sp>
    </p:spTree>
    <p:extLst>
      <p:ext uri="{BB962C8B-B14F-4D97-AF65-F5344CB8AC3E}">
        <p14:creationId xmlns:p14="http://schemas.microsoft.com/office/powerpoint/2010/main" val="67442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967B0"/>
                </a:solidFill>
                <a:latin typeface="Optima"/>
              </a:rPr>
              <a:t>Reconfiguración</a:t>
            </a:r>
            <a:r>
              <a:rPr lang="en-US" dirty="0">
                <a:solidFill>
                  <a:srgbClr val="0967B0"/>
                </a:solidFill>
                <a:latin typeface="Optima"/>
              </a:rPr>
              <a:t> de </a:t>
            </a:r>
            <a:r>
              <a:rPr lang="en-US" dirty="0" err="1">
                <a:solidFill>
                  <a:srgbClr val="0967B0"/>
                </a:solidFill>
                <a:latin typeface="Optima"/>
              </a:rPr>
              <a:t>calles</a:t>
            </a:r>
            <a:endParaRPr lang="en-US" dirty="0">
              <a:solidFill>
                <a:srgbClr val="0967B0"/>
              </a:solidFill>
              <a:latin typeface="Optima"/>
            </a:endParaRPr>
          </a:p>
        </p:txBody>
      </p:sp>
      <p:sp>
        <p:nvSpPr>
          <p:cNvPr id="3" name="Content Placeholder 2"/>
          <p:cNvSpPr>
            <a:spLocks noGrp="1"/>
          </p:cNvSpPr>
          <p:nvPr>
            <p:ph idx="1"/>
          </p:nvPr>
        </p:nvSpPr>
        <p:spPr>
          <a:xfrm>
            <a:off x="457200" y="2819400"/>
            <a:ext cx="8229600" cy="3810000"/>
          </a:xfrm>
        </p:spPr>
        <p:txBody>
          <a:bodyPr/>
          <a:lstStyle/>
          <a:p>
            <a:r>
              <a:rPr lang="en-US" dirty="0" err="1"/>
              <a:t>Desventajas</a:t>
            </a:r>
            <a:endParaRPr lang="en-US" dirty="0"/>
          </a:p>
          <a:p>
            <a:pPr lvl="1"/>
            <a:r>
              <a:rPr lang="es-ES" dirty="0"/>
              <a:t>Cambiar a estacionamiento carriles para vehículos</a:t>
            </a:r>
          </a:p>
          <a:p>
            <a:pPr lvl="1"/>
            <a:r>
              <a:rPr lang="es-ES" dirty="0"/>
              <a:t>Costos para los conductores</a:t>
            </a:r>
            <a:endParaRPr lang="en-US" dirty="0"/>
          </a:p>
          <a:p>
            <a:pPr lvl="2"/>
            <a:r>
              <a:rPr lang="es-ES" dirty="0"/>
              <a:t>Puede agregar demora en las intersecciones</a:t>
            </a:r>
          </a:p>
          <a:p>
            <a:pPr lvl="2"/>
            <a:r>
              <a:rPr lang="es-ES" dirty="0"/>
              <a:t>Puede agregar tiempo para conducir toda la longitud</a:t>
            </a:r>
            <a:endParaRPr lang="en-US" dirty="0"/>
          </a:p>
          <a:p>
            <a:pPr lvl="2"/>
            <a:endParaRPr lang="en-US" dirty="0"/>
          </a:p>
        </p:txBody>
      </p:sp>
    </p:spTree>
    <p:extLst>
      <p:ext uri="{BB962C8B-B14F-4D97-AF65-F5344CB8AC3E}">
        <p14:creationId xmlns:p14="http://schemas.microsoft.com/office/powerpoint/2010/main" val="3070036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p>
            <a:r>
              <a:rPr lang="en-US" dirty="0" err="1">
                <a:solidFill>
                  <a:srgbClr val="0967B0"/>
                </a:solidFill>
                <a:latin typeface="Optima"/>
              </a:rPr>
              <a:t>Proceso</a:t>
            </a:r>
            <a:r>
              <a:rPr lang="en-US" dirty="0">
                <a:solidFill>
                  <a:srgbClr val="0967B0"/>
                </a:solidFill>
                <a:latin typeface="Optima"/>
              </a:rPr>
              <a:t> de </a:t>
            </a:r>
            <a:r>
              <a:rPr lang="en-US" dirty="0" err="1">
                <a:solidFill>
                  <a:srgbClr val="0967B0"/>
                </a:solidFill>
                <a:latin typeface="Optima"/>
              </a:rPr>
              <a:t>toma</a:t>
            </a:r>
            <a:r>
              <a:rPr lang="en-US" dirty="0">
                <a:solidFill>
                  <a:srgbClr val="0967B0"/>
                </a:solidFill>
                <a:latin typeface="Optima"/>
              </a:rPr>
              <a:t> de </a:t>
            </a:r>
            <a:r>
              <a:rPr lang="en-US" dirty="0" err="1">
                <a:solidFill>
                  <a:srgbClr val="0967B0"/>
                </a:solidFill>
                <a:latin typeface="Optima"/>
              </a:rPr>
              <a:t>decisiones</a:t>
            </a:r>
            <a:endParaRPr lang="en-US" dirty="0">
              <a:solidFill>
                <a:srgbClr val="0967B0"/>
              </a:solidFill>
              <a:latin typeface="Optim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8572740"/>
              </p:ext>
            </p:extLst>
          </p:nvPr>
        </p:nvGraphicFramePr>
        <p:xfrm>
          <a:off x="304800" y="2426368"/>
          <a:ext cx="8534400" cy="393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04800" y="5991448"/>
            <a:ext cx="4010521" cy="646331"/>
          </a:xfrm>
          <a:prstGeom prst="rect">
            <a:avLst/>
          </a:prstGeom>
          <a:noFill/>
        </p:spPr>
        <p:txBody>
          <a:bodyPr wrap="none" rtlCol="0">
            <a:spAutoFit/>
          </a:bodyPr>
          <a:lstStyle/>
          <a:p>
            <a:r>
              <a:rPr lang="en-US" dirty="0"/>
              <a:t>*</a:t>
            </a:r>
            <a:r>
              <a:rPr lang="es-ES" dirty="0"/>
              <a:t>El consultor seleccionado fue WSP USA,</a:t>
            </a:r>
          </a:p>
          <a:p>
            <a:r>
              <a:rPr lang="es-ES" dirty="0"/>
              <a:t>desde su oficina de Colorado Springs</a:t>
            </a:r>
            <a:r>
              <a:rPr lang="en-US" dirty="0"/>
              <a:t>.</a:t>
            </a:r>
          </a:p>
        </p:txBody>
      </p:sp>
    </p:spTree>
    <p:extLst>
      <p:ext uri="{BB962C8B-B14F-4D97-AF65-F5344CB8AC3E}">
        <p14:creationId xmlns:p14="http://schemas.microsoft.com/office/powerpoint/2010/main" val="3701263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534400" cy="1143000"/>
          </a:xfrm>
        </p:spPr>
        <p:txBody>
          <a:bodyPr>
            <a:normAutofit fontScale="90000"/>
          </a:bodyPr>
          <a:lstStyle/>
          <a:p>
            <a:r>
              <a:rPr lang="en-US" dirty="0">
                <a:solidFill>
                  <a:srgbClr val="0967B0"/>
                </a:solidFill>
                <a:latin typeface="Optima"/>
              </a:rPr>
              <a:t>¿</a:t>
            </a:r>
            <a:r>
              <a:rPr lang="en-US" dirty="0" err="1">
                <a:solidFill>
                  <a:srgbClr val="0967B0"/>
                </a:solidFill>
                <a:latin typeface="Optima"/>
              </a:rPr>
              <a:t>Qué</a:t>
            </a:r>
            <a:r>
              <a:rPr lang="en-US" dirty="0">
                <a:solidFill>
                  <a:srgbClr val="0967B0"/>
                </a:solidFill>
                <a:latin typeface="Optima"/>
              </a:rPr>
              <a:t> </a:t>
            </a:r>
            <a:r>
              <a:rPr lang="en-US" dirty="0" err="1">
                <a:solidFill>
                  <a:srgbClr val="0967B0"/>
                </a:solidFill>
                <a:latin typeface="Optima"/>
              </a:rPr>
              <a:t>datos</a:t>
            </a:r>
            <a:r>
              <a:rPr lang="en-US" dirty="0">
                <a:solidFill>
                  <a:srgbClr val="0967B0"/>
                </a:solidFill>
                <a:latin typeface="Optima"/>
              </a:rPr>
              <a:t> </a:t>
            </a:r>
            <a:r>
              <a:rPr lang="en-US" dirty="0" err="1">
                <a:solidFill>
                  <a:srgbClr val="0967B0"/>
                </a:solidFill>
                <a:latin typeface="Optima"/>
              </a:rPr>
              <a:t>compilaron</a:t>
            </a:r>
            <a:r>
              <a:rPr lang="en-US" dirty="0">
                <a:solidFill>
                  <a:srgbClr val="0967B0"/>
                </a:solidFill>
                <a:latin typeface="Optima"/>
              </a:rPr>
              <a:t> los </a:t>
            </a:r>
            <a:r>
              <a:rPr lang="en-US" dirty="0" err="1">
                <a:solidFill>
                  <a:srgbClr val="0967B0"/>
                </a:solidFill>
                <a:latin typeface="Optima"/>
              </a:rPr>
              <a:t>consultores</a:t>
            </a:r>
            <a:r>
              <a:rPr lang="en-US" dirty="0">
                <a:solidFill>
                  <a:srgbClr val="0967B0"/>
                </a:solidFill>
                <a:latin typeface="Optima"/>
              </a:rPr>
              <a:t>?</a:t>
            </a:r>
          </a:p>
        </p:txBody>
      </p:sp>
      <p:sp>
        <p:nvSpPr>
          <p:cNvPr id="3" name="Content Placeholder 2"/>
          <p:cNvSpPr>
            <a:spLocks noGrp="1"/>
          </p:cNvSpPr>
          <p:nvPr>
            <p:ph idx="1"/>
          </p:nvPr>
        </p:nvSpPr>
        <p:spPr>
          <a:xfrm>
            <a:off x="457200" y="2819400"/>
            <a:ext cx="8229600" cy="4038600"/>
          </a:xfrm>
        </p:spPr>
        <p:txBody>
          <a:bodyPr>
            <a:normAutofit fontScale="92500"/>
          </a:bodyPr>
          <a:lstStyle/>
          <a:p>
            <a:r>
              <a:rPr lang="es-ES" dirty="0"/>
              <a:t>Volúmenes de tráfico actuales</a:t>
            </a:r>
          </a:p>
          <a:p>
            <a:r>
              <a:rPr lang="es-ES" dirty="0"/>
              <a:t>Clasificaciones actuales de vehículos</a:t>
            </a:r>
          </a:p>
          <a:p>
            <a:r>
              <a:rPr lang="es-ES" dirty="0"/>
              <a:t>Velocidades actuales</a:t>
            </a:r>
          </a:p>
          <a:p>
            <a:r>
              <a:rPr lang="es-ES" dirty="0"/>
              <a:t>Historia del accidente (5 años)</a:t>
            </a:r>
          </a:p>
          <a:p>
            <a:r>
              <a:rPr lang="es-ES" dirty="0"/>
              <a:t>Volúmenes de tráfico estimados para 2045</a:t>
            </a:r>
          </a:p>
          <a:p>
            <a:endParaRPr lang="en-US" dirty="0"/>
          </a:p>
          <a:p>
            <a:pPr marL="0" indent="0">
              <a:buNone/>
            </a:pPr>
            <a:r>
              <a:rPr lang="en-US" dirty="0"/>
              <a:t>**</a:t>
            </a:r>
            <a:r>
              <a:rPr lang="en-US" dirty="0" err="1"/>
              <a:t>Todos</a:t>
            </a:r>
            <a:r>
              <a:rPr lang="en-US" dirty="0"/>
              <a:t> los </a:t>
            </a:r>
            <a:r>
              <a:rPr lang="en-US" dirty="0" err="1"/>
              <a:t>datos</a:t>
            </a:r>
            <a:r>
              <a:rPr lang="en-US" dirty="0"/>
              <a:t> </a:t>
            </a:r>
            <a:r>
              <a:rPr lang="en-US" dirty="0" err="1"/>
              <a:t>están</a:t>
            </a:r>
            <a:r>
              <a:rPr lang="en-US" dirty="0"/>
              <a:t> </a:t>
            </a:r>
            <a:r>
              <a:rPr lang="en-US" dirty="0" err="1"/>
              <a:t>disponibles</a:t>
            </a:r>
            <a:r>
              <a:rPr lang="en-US" dirty="0"/>
              <a:t> </a:t>
            </a:r>
            <a:r>
              <a:rPr lang="en-US" dirty="0" err="1"/>
              <a:t>en</a:t>
            </a:r>
            <a:r>
              <a:rPr lang="en-US" dirty="0"/>
              <a:t> el sitio web</a:t>
            </a:r>
          </a:p>
        </p:txBody>
      </p:sp>
    </p:spTree>
    <p:extLst>
      <p:ext uri="{BB962C8B-B14F-4D97-AF65-F5344CB8AC3E}">
        <p14:creationId xmlns:p14="http://schemas.microsoft.com/office/powerpoint/2010/main" val="158785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r>
              <a:rPr lang="en-US" dirty="0">
                <a:solidFill>
                  <a:srgbClr val="0967B0"/>
                </a:solidFill>
                <a:latin typeface="Optima"/>
              </a:rPr>
              <a:t>¿</a:t>
            </a:r>
            <a:r>
              <a:rPr lang="en-US" dirty="0" err="1">
                <a:solidFill>
                  <a:srgbClr val="0967B0"/>
                </a:solidFill>
                <a:latin typeface="Optima"/>
              </a:rPr>
              <a:t>Qué</a:t>
            </a:r>
            <a:r>
              <a:rPr lang="en-US" dirty="0">
                <a:solidFill>
                  <a:srgbClr val="0967B0"/>
                </a:solidFill>
                <a:latin typeface="Optima"/>
              </a:rPr>
              <a:t> se </a:t>
            </a:r>
            <a:r>
              <a:rPr lang="en-US" dirty="0" err="1">
                <a:solidFill>
                  <a:srgbClr val="0967B0"/>
                </a:solidFill>
                <a:latin typeface="Optima"/>
              </a:rPr>
              <a:t>aprendió</a:t>
            </a:r>
            <a:r>
              <a:rPr lang="en-US" dirty="0">
                <a:solidFill>
                  <a:srgbClr val="0967B0"/>
                </a:solidFill>
                <a:latin typeface="Optima"/>
              </a:rPr>
              <a:t>?</a:t>
            </a:r>
          </a:p>
        </p:txBody>
      </p:sp>
      <p:sp>
        <p:nvSpPr>
          <p:cNvPr id="3" name="Content Placeholder 2"/>
          <p:cNvSpPr>
            <a:spLocks noGrp="1"/>
          </p:cNvSpPr>
          <p:nvPr>
            <p:ph idx="1"/>
          </p:nvPr>
        </p:nvSpPr>
        <p:spPr>
          <a:xfrm>
            <a:off x="381000" y="2667000"/>
            <a:ext cx="8382000" cy="4038600"/>
          </a:xfrm>
        </p:spPr>
        <p:txBody>
          <a:bodyPr>
            <a:normAutofit fontScale="92500"/>
          </a:bodyPr>
          <a:lstStyle/>
          <a:p>
            <a:r>
              <a:rPr lang="es-ES" dirty="0"/>
              <a:t>Los volúmenes de tráfico en estas calles fueron más bajos que otros caminos que han sido reutilizados de manera similar</a:t>
            </a:r>
            <a:endParaRPr lang="en-US" dirty="0"/>
          </a:p>
          <a:p>
            <a:r>
              <a:rPr lang="en-US" dirty="0" err="1"/>
              <a:t>Algunos</a:t>
            </a:r>
            <a:r>
              <a:rPr lang="en-US" dirty="0"/>
              <a:t> </a:t>
            </a:r>
            <a:r>
              <a:rPr lang="en-US" dirty="0" err="1"/>
              <a:t>conducen</a:t>
            </a:r>
            <a:r>
              <a:rPr lang="en-US" dirty="0"/>
              <a:t> a </a:t>
            </a:r>
            <a:r>
              <a:rPr lang="en-US" dirty="0" err="1"/>
              <a:t>muy</a:t>
            </a:r>
            <a:r>
              <a:rPr lang="en-US" dirty="0"/>
              <a:t> </a:t>
            </a:r>
            <a:r>
              <a:rPr lang="en-US" dirty="0" err="1"/>
              <a:t>alta</a:t>
            </a:r>
            <a:r>
              <a:rPr lang="en-US" dirty="0"/>
              <a:t> </a:t>
            </a:r>
            <a:r>
              <a:rPr lang="en-US" dirty="0" err="1"/>
              <a:t>velocidad</a:t>
            </a:r>
            <a:r>
              <a:rPr lang="en-US" dirty="0"/>
              <a:t> </a:t>
            </a:r>
            <a:r>
              <a:rPr lang="en-US" dirty="0" err="1"/>
              <a:t>en</a:t>
            </a:r>
            <a:r>
              <a:rPr lang="en-US" dirty="0"/>
              <a:t> </a:t>
            </a:r>
            <a:r>
              <a:rPr lang="en-US" dirty="0" err="1"/>
              <a:t>Chelton</a:t>
            </a:r>
            <a:endParaRPr lang="en-US" dirty="0"/>
          </a:p>
          <a:p>
            <a:pPr lvl="1"/>
            <a:r>
              <a:rPr lang="es-ES" dirty="0"/>
              <a:t>Dependiendo de la ubicación, el exceso de velocidad llega a:</a:t>
            </a:r>
          </a:p>
          <a:p>
            <a:pPr lvl="1"/>
            <a:r>
              <a:rPr lang="es-ES" dirty="0"/>
              <a:t>Hasta la mitad de los vehículos van a más de 15 mph</a:t>
            </a:r>
          </a:p>
          <a:p>
            <a:pPr lvl="1"/>
            <a:r>
              <a:rPr lang="es-ES" dirty="0"/>
              <a:t>Hasta ¾ de los vehículos van a más de 10 mph </a:t>
            </a:r>
            <a:endParaRPr lang="en-US" dirty="0"/>
          </a:p>
          <a:p>
            <a:pPr lvl="1"/>
            <a:endParaRPr lang="en-US" dirty="0"/>
          </a:p>
        </p:txBody>
      </p:sp>
    </p:spTree>
    <p:extLst>
      <p:ext uri="{BB962C8B-B14F-4D97-AF65-F5344CB8AC3E}">
        <p14:creationId xmlns:p14="http://schemas.microsoft.com/office/powerpoint/2010/main" val="2915228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avel speeds and pedestrian injuri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020D840-71BD-4B9F-8694-AC715D4EF417}"/>
              </a:ext>
            </a:extLst>
          </p:cNvPr>
          <p:cNvSpPr txBox="1"/>
          <p:nvPr/>
        </p:nvSpPr>
        <p:spPr>
          <a:xfrm>
            <a:off x="1285875" y="929434"/>
            <a:ext cx="6515100" cy="369332"/>
          </a:xfrm>
          <a:prstGeom prst="rect">
            <a:avLst/>
          </a:prstGeom>
          <a:noFill/>
        </p:spPr>
        <p:txBody>
          <a:bodyPr wrap="square" rtlCol="0">
            <a:spAutoFit/>
          </a:bodyPr>
          <a:lstStyle/>
          <a:p>
            <a:pPr algn="ctr"/>
            <a:r>
              <a:rPr lang="en-US" b="1" i="1" dirty="0" err="1"/>
              <a:t>Cuanto</a:t>
            </a:r>
            <a:r>
              <a:rPr lang="en-US" b="1" i="1" dirty="0"/>
              <a:t> </a:t>
            </a:r>
            <a:r>
              <a:rPr lang="en-US" b="1" i="1" dirty="0" err="1"/>
              <a:t>más</a:t>
            </a:r>
            <a:r>
              <a:rPr lang="en-US" b="1" i="1" dirty="0"/>
              <a:t> </a:t>
            </a:r>
            <a:r>
              <a:rPr lang="en-US" b="1" i="1" dirty="0" err="1"/>
              <a:t>rápido</a:t>
            </a:r>
            <a:r>
              <a:rPr lang="en-US" b="1" i="1" dirty="0"/>
              <a:t> </a:t>
            </a:r>
            <a:r>
              <a:rPr lang="en-US" b="1" i="1" dirty="0" err="1"/>
              <a:t>viaja</a:t>
            </a:r>
            <a:r>
              <a:rPr lang="en-US" b="1" i="1" dirty="0"/>
              <a:t> un </a:t>
            </a:r>
            <a:r>
              <a:rPr lang="en-US" b="1" i="1" dirty="0" err="1"/>
              <a:t>carro</a:t>
            </a:r>
            <a:r>
              <a:rPr lang="en-US" b="1" i="1" dirty="0"/>
              <a:t>, </a:t>
            </a:r>
            <a:r>
              <a:rPr lang="en-US" b="1" i="1" dirty="0" err="1"/>
              <a:t>más</a:t>
            </a:r>
            <a:r>
              <a:rPr lang="en-US" b="1" i="1" dirty="0"/>
              <a:t> </a:t>
            </a:r>
            <a:r>
              <a:rPr lang="en-US" b="1" i="1" dirty="0" err="1"/>
              <a:t>daño</a:t>
            </a:r>
            <a:r>
              <a:rPr lang="en-US" b="1" i="1" dirty="0"/>
              <a:t> causa a los </a:t>
            </a:r>
            <a:r>
              <a:rPr lang="en-US" b="1" i="1" dirty="0" err="1"/>
              <a:t>peatones</a:t>
            </a:r>
            <a:r>
              <a:rPr lang="en-US" b="1" i="1" dirty="0"/>
              <a:t>:</a:t>
            </a:r>
          </a:p>
        </p:txBody>
      </p:sp>
      <p:sp>
        <p:nvSpPr>
          <p:cNvPr id="3" name="Rectangle 2">
            <a:extLst>
              <a:ext uri="{FF2B5EF4-FFF2-40B4-BE49-F238E27FC236}">
                <a16:creationId xmlns:a16="http://schemas.microsoft.com/office/drawing/2014/main" id="{6135E12F-EB76-420E-BB0D-DD6C55039E14}"/>
              </a:ext>
            </a:extLst>
          </p:cNvPr>
          <p:cNvSpPr/>
          <p:nvPr/>
        </p:nvSpPr>
        <p:spPr>
          <a:xfrm>
            <a:off x="1574800" y="2286000"/>
            <a:ext cx="6134100"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9541369-7A35-4937-9C29-FCE0CD78F450}"/>
              </a:ext>
            </a:extLst>
          </p:cNvPr>
          <p:cNvSpPr/>
          <p:nvPr/>
        </p:nvSpPr>
        <p:spPr>
          <a:xfrm>
            <a:off x="1358900" y="3853717"/>
            <a:ext cx="6134100"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D854385-10D0-488B-B4D9-5491BF7E1AF0}"/>
              </a:ext>
            </a:extLst>
          </p:cNvPr>
          <p:cNvSpPr/>
          <p:nvPr/>
        </p:nvSpPr>
        <p:spPr>
          <a:xfrm>
            <a:off x="1562100" y="5439452"/>
            <a:ext cx="613410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F3DEDE1-A1F5-4683-A622-879F5F7578A3}"/>
              </a:ext>
            </a:extLst>
          </p:cNvPr>
          <p:cNvSpPr txBox="1"/>
          <p:nvPr/>
        </p:nvSpPr>
        <p:spPr>
          <a:xfrm>
            <a:off x="1562100" y="2304018"/>
            <a:ext cx="6146800" cy="369332"/>
          </a:xfrm>
          <a:prstGeom prst="rect">
            <a:avLst/>
          </a:prstGeom>
          <a:noFill/>
        </p:spPr>
        <p:txBody>
          <a:bodyPr wrap="square" rtlCol="0">
            <a:spAutoFit/>
          </a:bodyPr>
          <a:lstStyle/>
          <a:p>
            <a:r>
              <a:rPr lang="en-US" b="1" dirty="0" err="1"/>
              <a:t>Viajando</a:t>
            </a:r>
            <a:r>
              <a:rPr lang="en-US" b="1" dirty="0"/>
              <a:t> a 20 mph                           </a:t>
            </a:r>
            <a:r>
              <a:rPr lang="en-US" b="1" dirty="0" err="1"/>
              <a:t>muere</a:t>
            </a:r>
            <a:r>
              <a:rPr lang="en-US" b="1" dirty="0"/>
              <a:t> el 5 % de los </a:t>
            </a:r>
            <a:r>
              <a:rPr lang="en-US" b="1" dirty="0" err="1"/>
              <a:t>peatones</a:t>
            </a:r>
            <a:endParaRPr lang="en-US" b="1" dirty="0"/>
          </a:p>
        </p:txBody>
      </p:sp>
      <p:sp>
        <p:nvSpPr>
          <p:cNvPr id="10" name="TextBox 9">
            <a:extLst>
              <a:ext uri="{FF2B5EF4-FFF2-40B4-BE49-F238E27FC236}">
                <a16:creationId xmlns:a16="http://schemas.microsoft.com/office/drawing/2014/main" id="{E5308BE9-2816-468F-8550-425AC333B7A9}"/>
              </a:ext>
            </a:extLst>
          </p:cNvPr>
          <p:cNvSpPr txBox="1"/>
          <p:nvPr/>
        </p:nvSpPr>
        <p:spPr>
          <a:xfrm>
            <a:off x="1562100" y="3933717"/>
            <a:ext cx="6146800" cy="369332"/>
          </a:xfrm>
          <a:prstGeom prst="rect">
            <a:avLst/>
          </a:prstGeom>
          <a:noFill/>
        </p:spPr>
        <p:txBody>
          <a:bodyPr wrap="square" rtlCol="0">
            <a:spAutoFit/>
          </a:bodyPr>
          <a:lstStyle/>
          <a:p>
            <a:r>
              <a:rPr lang="en-US" b="1" dirty="0" err="1"/>
              <a:t>Viajando</a:t>
            </a:r>
            <a:r>
              <a:rPr lang="en-US" b="1" dirty="0"/>
              <a:t> a 30 mph                        </a:t>
            </a:r>
            <a:r>
              <a:rPr lang="en-US" b="1" dirty="0" err="1"/>
              <a:t>muere</a:t>
            </a:r>
            <a:r>
              <a:rPr lang="en-US" b="1" dirty="0"/>
              <a:t> el 40 % de los </a:t>
            </a:r>
            <a:r>
              <a:rPr lang="en-US" b="1" dirty="0" err="1"/>
              <a:t>peatones</a:t>
            </a:r>
            <a:endParaRPr lang="en-US" b="1" dirty="0"/>
          </a:p>
        </p:txBody>
      </p:sp>
      <p:sp>
        <p:nvSpPr>
          <p:cNvPr id="12" name="Rectangle 11">
            <a:extLst>
              <a:ext uri="{FF2B5EF4-FFF2-40B4-BE49-F238E27FC236}">
                <a16:creationId xmlns:a16="http://schemas.microsoft.com/office/drawing/2014/main" id="{C3EB6D91-F724-4587-B3A0-DE7F7E8742EC}"/>
              </a:ext>
            </a:extLst>
          </p:cNvPr>
          <p:cNvSpPr/>
          <p:nvPr/>
        </p:nvSpPr>
        <p:spPr>
          <a:xfrm>
            <a:off x="5270500" y="5245938"/>
            <a:ext cx="228600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4D221C3-A969-48FC-8998-11AC9B6AC8A5}"/>
              </a:ext>
            </a:extLst>
          </p:cNvPr>
          <p:cNvSpPr txBox="1"/>
          <p:nvPr/>
        </p:nvSpPr>
        <p:spPr>
          <a:xfrm>
            <a:off x="1504950" y="5405937"/>
            <a:ext cx="6076950" cy="369332"/>
          </a:xfrm>
          <a:prstGeom prst="rect">
            <a:avLst/>
          </a:prstGeom>
          <a:noFill/>
        </p:spPr>
        <p:txBody>
          <a:bodyPr wrap="square" rtlCol="0">
            <a:spAutoFit/>
          </a:bodyPr>
          <a:lstStyle/>
          <a:p>
            <a:r>
              <a:rPr lang="en-US" b="1" dirty="0" err="1"/>
              <a:t>Viajando</a:t>
            </a:r>
            <a:r>
              <a:rPr lang="en-US" b="1" dirty="0"/>
              <a:t> a 50 mph o </a:t>
            </a:r>
            <a:r>
              <a:rPr lang="en-US" b="1" dirty="0" err="1"/>
              <a:t>más</a:t>
            </a:r>
            <a:r>
              <a:rPr lang="en-US" b="1" dirty="0"/>
              <a:t>          </a:t>
            </a:r>
            <a:r>
              <a:rPr lang="en-US" b="1" dirty="0" err="1"/>
              <a:t>mueren</a:t>
            </a:r>
            <a:r>
              <a:rPr lang="en-US" b="1" dirty="0"/>
              <a:t> </a:t>
            </a:r>
            <a:r>
              <a:rPr lang="en-US" b="1" dirty="0" err="1"/>
              <a:t>casi</a:t>
            </a:r>
            <a:r>
              <a:rPr lang="en-US" b="1" dirty="0"/>
              <a:t> </a:t>
            </a:r>
            <a:r>
              <a:rPr lang="en-US" b="1" dirty="0" err="1"/>
              <a:t>todos</a:t>
            </a:r>
            <a:r>
              <a:rPr lang="en-US" b="1" dirty="0"/>
              <a:t> los </a:t>
            </a:r>
            <a:r>
              <a:rPr lang="en-US" b="1" dirty="0" err="1"/>
              <a:t>peatones</a:t>
            </a:r>
            <a:endParaRPr lang="en-US" b="1" dirty="0"/>
          </a:p>
        </p:txBody>
      </p:sp>
    </p:spTree>
    <p:extLst>
      <p:ext uri="{BB962C8B-B14F-4D97-AF65-F5344CB8AC3E}">
        <p14:creationId xmlns:p14="http://schemas.microsoft.com/office/powerpoint/2010/main" val="639942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9144000" cy="6858001"/>
          </a:xfrm>
        </p:spPr>
      </p:pic>
    </p:spTree>
    <p:extLst>
      <p:ext uri="{BB962C8B-B14F-4D97-AF65-F5344CB8AC3E}">
        <p14:creationId xmlns:p14="http://schemas.microsoft.com/office/powerpoint/2010/main" val="808128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solidFill>
                  <a:srgbClr val="0967B0"/>
                </a:solidFill>
                <a:latin typeface="Optima"/>
              </a:rPr>
              <a:t>Preguntas a los consultores</a:t>
            </a:r>
            <a:endParaRPr lang="en-US" dirty="0">
              <a:solidFill>
                <a:srgbClr val="0967B0"/>
              </a:solidFill>
              <a:latin typeface="Optima"/>
            </a:endParaRPr>
          </a:p>
        </p:txBody>
      </p:sp>
      <p:sp>
        <p:nvSpPr>
          <p:cNvPr id="3" name="Content Placeholder 2"/>
          <p:cNvSpPr>
            <a:spLocks noGrp="1"/>
          </p:cNvSpPr>
          <p:nvPr>
            <p:ph idx="1"/>
          </p:nvPr>
        </p:nvSpPr>
        <p:spPr/>
        <p:txBody>
          <a:bodyPr/>
          <a:lstStyle/>
          <a:p>
            <a:r>
              <a:rPr lang="es-ES" dirty="0"/>
              <a:t>¿Cómo son las condiciones del tráfico ahora y cómo serán en 2045 en estas calles tanto como existen ahora y con sólo 3 carriles?</a:t>
            </a:r>
            <a:endParaRPr lang="en-US" dirty="0"/>
          </a:p>
          <a:p>
            <a:pPr lvl="1"/>
            <a:r>
              <a:rPr lang="es-ES" dirty="0"/>
              <a:t>¿Cómo funcionan las intersecciones?</a:t>
            </a:r>
          </a:p>
          <a:p>
            <a:pPr lvl="1"/>
            <a:r>
              <a:rPr lang="es-ES" dirty="0"/>
              <a:t>¿Cuánto retraso en las intersecciones?</a:t>
            </a:r>
          </a:p>
          <a:p>
            <a:pPr lvl="1"/>
            <a:r>
              <a:rPr lang="es-ES" dirty="0"/>
              <a:t>¿Cuánto tiempo para viajar de un extremo al otro?</a:t>
            </a:r>
            <a:r>
              <a:rPr lang="en-US" dirty="0"/>
              <a:t> </a:t>
            </a:r>
          </a:p>
        </p:txBody>
      </p:sp>
    </p:spTree>
    <p:extLst>
      <p:ext uri="{BB962C8B-B14F-4D97-AF65-F5344CB8AC3E}">
        <p14:creationId xmlns:p14="http://schemas.microsoft.com/office/powerpoint/2010/main" val="153163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9"/>
            <a:ext cx="9144000" cy="6855181"/>
          </a:xfrm>
          <a:prstGeom prst="rect">
            <a:avLst/>
          </a:prstGeom>
        </p:spPr>
      </p:pic>
      <p:sp>
        <p:nvSpPr>
          <p:cNvPr id="16" name="Title 1"/>
          <p:cNvSpPr>
            <a:spLocks noGrp="1"/>
          </p:cNvSpPr>
          <p:nvPr>
            <p:ph type="title"/>
          </p:nvPr>
        </p:nvSpPr>
        <p:spPr>
          <a:xfrm>
            <a:off x="-990600" y="152400"/>
            <a:ext cx="7620000" cy="1143000"/>
          </a:xfrm>
        </p:spPr>
        <p:txBody>
          <a:bodyPr/>
          <a:lstStyle/>
          <a:p>
            <a:r>
              <a:rPr lang="en-US" b="1" dirty="0">
                <a:ln w="22225">
                  <a:solidFill>
                    <a:schemeClr val="tx1"/>
                  </a:solidFill>
                  <a:prstDash val="solid"/>
                </a:ln>
                <a:solidFill>
                  <a:schemeClr val="bg1"/>
                </a:solidFill>
                <a:latin typeface="Optima"/>
                <a:cs typeface="Optima"/>
              </a:rPr>
              <a:t>¿Por </a:t>
            </a:r>
            <a:r>
              <a:rPr lang="en-US" b="1" dirty="0" err="1">
                <a:ln w="22225">
                  <a:solidFill>
                    <a:schemeClr val="tx1"/>
                  </a:solidFill>
                  <a:prstDash val="solid"/>
                </a:ln>
                <a:solidFill>
                  <a:schemeClr val="bg1"/>
                </a:solidFill>
                <a:latin typeface="Optima"/>
                <a:cs typeface="Optima"/>
              </a:rPr>
              <a:t>qué</a:t>
            </a:r>
            <a:r>
              <a:rPr lang="en-US" b="1" dirty="0">
                <a:ln w="22225">
                  <a:solidFill>
                    <a:schemeClr val="tx1"/>
                  </a:solidFill>
                  <a:prstDash val="solid"/>
                </a:ln>
                <a:solidFill>
                  <a:schemeClr val="bg1"/>
                </a:solidFill>
                <a:latin typeface="Optima"/>
                <a:cs typeface="Optima"/>
              </a:rPr>
              <a:t> </a:t>
            </a:r>
            <a:r>
              <a:rPr lang="en-US" b="1" dirty="0" err="1">
                <a:ln w="22225">
                  <a:solidFill>
                    <a:schemeClr val="tx1"/>
                  </a:solidFill>
                  <a:prstDash val="solid"/>
                </a:ln>
                <a:solidFill>
                  <a:schemeClr val="bg1"/>
                </a:solidFill>
                <a:latin typeface="Optima"/>
                <a:cs typeface="Optima"/>
              </a:rPr>
              <a:t>bicicletas</a:t>
            </a:r>
            <a:r>
              <a:rPr lang="en-US" b="1" dirty="0">
                <a:ln w="22225">
                  <a:solidFill>
                    <a:schemeClr val="tx1"/>
                  </a:solidFill>
                  <a:prstDash val="solid"/>
                </a:ln>
                <a:solidFill>
                  <a:schemeClr val="bg1"/>
                </a:solidFill>
                <a:latin typeface="Optima"/>
                <a:cs typeface="Optima"/>
              </a:rPr>
              <a:t>?</a:t>
            </a:r>
          </a:p>
        </p:txBody>
      </p:sp>
      <p:sp>
        <p:nvSpPr>
          <p:cNvPr id="4" name="TextBox 3"/>
          <p:cNvSpPr txBox="1"/>
          <p:nvPr/>
        </p:nvSpPr>
        <p:spPr>
          <a:xfrm>
            <a:off x="152400" y="4724400"/>
            <a:ext cx="8839200" cy="1815882"/>
          </a:xfrm>
          <a:prstGeom prst="rect">
            <a:avLst/>
          </a:prstGeom>
          <a:solidFill>
            <a:schemeClr val="bg1"/>
          </a:solidFill>
        </p:spPr>
        <p:txBody>
          <a:bodyPr wrap="square" rtlCol="0">
            <a:spAutoFit/>
          </a:bodyPr>
          <a:lstStyle/>
          <a:p>
            <a:r>
              <a:rPr lang="es-419" sz="2800" dirty="0"/>
              <a:t>La necesidad de opciones</a:t>
            </a:r>
          </a:p>
          <a:p>
            <a:pPr marL="285750" indent="-285750">
              <a:buFont typeface="Arial" panose="020B0604020202020204" pitchFamily="34" charset="0"/>
              <a:buChar char="•"/>
            </a:pPr>
            <a:r>
              <a:rPr lang="es-419" sz="2800" dirty="0"/>
              <a:t>Algunos no tienen opciones</a:t>
            </a:r>
          </a:p>
          <a:p>
            <a:pPr marL="285750" indent="-285750">
              <a:buFont typeface="Arial" panose="020B0604020202020204" pitchFamily="34" charset="0"/>
              <a:buChar char="•"/>
            </a:pPr>
            <a:r>
              <a:rPr lang="es-419" sz="2800" dirty="0"/>
              <a:t>Algunos no pueden manejar (por salud o economía)</a:t>
            </a:r>
          </a:p>
          <a:p>
            <a:pPr marL="285750" indent="-285750">
              <a:buFont typeface="Arial" panose="020B0604020202020204" pitchFamily="34" charset="0"/>
              <a:buChar char="•"/>
            </a:pPr>
            <a:r>
              <a:rPr lang="es-419" sz="2800" dirty="0"/>
              <a:t>Algunos son muy jóvenes o muy ancianos para manejar</a:t>
            </a:r>
          </a:p>
        </p:txBody>
      </p:sp>
    </p:spTree>
    <p:extLst>
      <p:ext uri="{BB962C8B-B14F-4D97-AF65-F5344CB8AC3E}">
        <p14:creationId xmlns:p14="http://schemas.microsoft.com/office/powerpoint/2010/main" val="2646787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967B0"/>
                </a:solidFill>
                <a:latin typeface="Optima"/>
              </a:rPr>
              <a:t>Proceso</a:t>
            </a:r>
            <a:r>
              <a:rPr lang="en-US" dirty="0">
                <a:solidFill>
                  <a:srgbClr val="0967B0"/>
                </a:solidFill>
                <a:latin typeface="Optima"/>
              </a:rPr>
              <a:t> de </a:t>
            </a:r>
            <a:r>
              <a:rPr lang="en-US" dirty="0" err="1">
                <a:solidFill>
                  <a:srgbClr val="0967B0"/>
                </a:solidFill>
                <a:latin typeface="Optima"/>
              </a:rPr>
              <a:t>análisis</a:t>
            </a:r>
            <a:endParaRPr lang="en-US" dirty="0">
              <a:solidFill>
                <a:srgbClr val="0967B0"/>
              </a:solidFill>
              <a:latin typeface="Optima"/>
            </a:endParaRPr>
          </a:p>
        </p:txBody>
      </p:sp>
      <p:sp>
        <p:nvSpPr>
          <p:cNvPr id="4" name="Freeform 3"/>
          <p:cNvSpPr/>
          <p:nvPr/>
        </p:nvSpPr>
        <p:spPr>
          <a:xfrm>
            <a:off x="457200" y="2933954"/>
            <a:ext cx="2097285" cy="1104646"/>
          </a:xfrm>
          <a:custGeom>
            <a:avLst/>
            <a:gdLst>
              <a:gd name="connsiteX0" fmla="*/ 0 w 1205507"/>
              <a:gd name="connsiteY0" fmla="*/ 602754 h 1205507"/>
              <a:gd name="connsiteX1" fmla="*/ 602754 w 1205507"/>
              <a:gd name="connsiteY1" fmla="*/ 0 h 1205507"/>
              <a:gd name="connsiteX2" fmla="*/ 1205508 w 1205507"/>
              <a:gd name="connsiteY2" fmla="*/ 602754 h 1205507"/>
              <a:gd name="connsiteX3" fmla="*/ 602754 w 1205507"/>
              <a:gd name="connsiteY3" fmla="*/ 1205508 h 1205507"/>
              <a:gd name="connsiteX4" fmla="*/ 0 w 1205507"/>
              <a:gd name="connsiteY4" fmla="*/ 602754 h 120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507" h="1205507">
                <a:moveTo>
                  <a:pt x="0" y="602754"/>
                </a:moveTo>
                <a:cubicBezTo>
                  <a:pt x="0" y="269862"/>
                  <a:pt x="269862" y="0"/>
                  <a:pt x="602754" y="0"/>
                </a:cubicBezTo>
                <a:cubicBezTo>
                  <a:pt x="935646" y="0"/>
                  <a:pt x="1205508" y="269862"/>
                  <a:pt x="1205508" y="602754"/>
                </a:cubicBezTo>
                <a:cubicBezTo>
                  <a:pt x="1205508" y="935646"/>
                  <a:pt x="935646" y="1205508"/>
                  <a:pt x="602754" y="1205508"/>
                </a:cubicBezTo>
                <a:cubicBezTo>
                  <a:pt x="269862" y="1205508"/>
                  <a:pt x="0" y="935646"/>
                  <a:pt x="0" y="602754"/>
                </a:cubicBez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17182" tIns="217182" rIns="217182" bIns="217182" numCol="1" spcCol="1270" anchor="ctr" anchorCtr="0">
            <a:noAutofit/>
          </a:bodyPr>
          <a:lstStyle/>
          <a:p>
            <a:pPr lvl="0" algn="ctr" defTabSz="1422400">
              <a:lnSpc>
                <a:spcPct val="90000"/>
              </a:lnSpc>
              <a:spcBef>
                <a:spcPct val="0"/>
              </a:spcBef>
              <a:spcAft>
                <a:spcPct val="35000"/>
              </a:spcAft>
            </a:pPr>
            <a:r>
              <a:rPr lang="en-US" sz="3200" kern="1200" dirty="0"/>
              <a:t>Volumen2020</a:t>
            </a:r>
          </a:p>
        </p:txBody>
      </p:sp>
      <p:sp>
        <p:nvSpPr>
          <p:cNvPr id="7" name="Freeform 6"/>
          <p:cNvSpPr/>
          <p:nvPr/>
        </p:nvSpPr>
        <p:spPr>
          <a:xfrm>
            <a:off x="457200" y="4282628"/>
            <a:ext cx="2097284" cy="1104646"/>
          </a:xfrm>
          <a:custGeom>
            <a:avLst/>
            <a:gdLst>
              <a:gd name="connsiteX0" fmla="*/ 0 w 1205507"/>
              <a:gd name="connsiteY0" fmla="*/ 602754 h 1205507"/>
              <a:gd name="connsiteX1" fmla="*/ 602754 w 1205507"/>
              <a:gd name="connsiteY1" fmla="*/ 0 h 1205507"/>
              <a:gd name="connsiteX2" fmla="*/ 1205508 w 1205507"/>
              <a:gd name="connsiteY2" fmla="*/ 602754 h 1205507"/>
              <a:gd name="connsiteX3" fmla="*/ 602754 w 1205507"/>
              <a:gd name="connsiteY3" fmla="*/ 1205508 h 1205507"/>
              <a:gd name="connsiteX4" fmla="*/ 0 w 1205507"/>
              <a:gd name="connsiteY4" fmla="*/ 602754 h 120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507" h="1205507">
                <a:moveTo>
                  <a:pt x="0" y="602754"/>
                </a:moveTo>
                <a:cubicBezTo>
                  <a:pt x="0" y="269862"/>
                  <a:pt x="269862" y="0"/>
                  <a:pt x="602754" y="0"/>
                </a:cubicBezTo>
                <a:cubicBezTo>
                  <a:pt x="935646" y="0"/>
                  <a:pt x="1205508" y="269862"/>
                  <a:pt x="1205508" y="602754"/>
                </a:cubicBezTo>
                <a:cubicBezTo>
                  <a:pt x="1205508" y="935646"/>
                  <a:pt x="935646" y="1205508"/>
                  <a:pt x="602754" y="1205508"/>
                </a:cubicBezTo>
                <a:cubicBezTo>
                  <a:pt x="269862" y="1205508"/>
                  <a:pt x="0" y="935646"/>
                  <a:pt x="0" y="602754"/>
                </a:cubicBez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17182" tIns="217182" rIns="217182" bIns="217182" numCol="1" spcCol="1270" anchor="ctr" anchorCtr="0">
            <a:noAutofit/>
          </a:bodyPr>
          <a:lstStyle/>
          <a:p>
            <a:pPr lvl="0" algn="ctr" defTabSz="1422400">
              <a:lnSpc>
                <a:spcPct val="90000"/>
              </a:lnSpc>
              <a:spcBef>
                <a:spcPct val="0"/>
              </a:spcBef>
              <a:spcAft>
                <a:spcPct val="35000"/>
              </a:spcAft>
            </a:pPr>
            <a:r>
              <a:rPr lang="en-US" sz="3200" kern="1200" dirty="0"/>
              <a:t>Volumen2045</a:t>
            </a:r>
          </a:p>
        </p:txBody>
      </p:sp>
      <p:sp>
        <p:nvSpPr>
          <p:cNvPr id="8" name="Freeform 7"/>
          <p:cNvSpPr/>
          <p:nvPr/>
        </p:nvSpPr>
        <p:spPr>
          <a:xfrm>
            <a:off x="3176288" y="2960206"/>
            <a:ext cx="2116334" cy="1104646"/>
          </a:xfrm>
          <a:custGeom>
            <a:avLst/>
            <a:gdLst>
              <a:gd name="connsiteX0" fmla="*/ 0 w 1205507"/>
              <a:gd name="connsiteY0" fmla="*/ 602754 h 1205507"/>
              <a:gd name="connsiteX1" fmla="*/ 602754 w 1205507"/>
              <a:gd name="connsiteY1" fmla="*/ 0 h 1205507"/>
              <a:gd name="connsiteX2" fmla="*/ 1205508 w 1205507"/>
              <a:gd name="connsiteY2" fmla="*/ 602754 h 1205507"/>
              <a:gd name="connsiteX3" fmla="*/ 602754 w 1205507"/>
              <a:gd name="connsiteY3" fmla="*/ 1205508 h 1205507"/>
              <a:gd name="connsiteX4" fmla="*/ 0 w 1205507"/>
              <a:gd name="connsiteY4" fmla="*/ 602754 h 120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507" h="1205507">
                <a:moveTo>
                  <a:pt x="0" y="602754"/>
                </a:moveTo>
                <a:cubicBezTo>
                  <a:pt x="0" y="269862"/>
                  <a:pt x="269862" y="0"/>
                  <a:pt x="602754" y="0"/>
                </a:cubicBezTo>
                <a:cubicBezTo>
                  <a:pt x="935646" y="0"/>
                  <a:pt x="1205508" y="269862"/>
                  <a:pt x="1205508" y="602754"/>
                </a:cubicBezTo>
                <a:cubicBezTo>
                  <a:pt x="1205508" y="935646"/>
                  <a:pt x="935646" y="1205508"/>
                  <a:pt x="602754" y="1205508"/>
                </a:cubicBezTo>
                <a:cubicBezTo>
                  <a:pt x="269862" y="1205508"/>
                  <a:pt x="0" y="935646"/>
                  <a:pt x="0" y="602754"/>
                </a:cubicBez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17182" tIns="217182" rIns="217182" bIns="217182" numCol="1" spcCol="1270" anchor="ctr" anchorCtr="0">
            <a:noAutofit/>
          </a:bodyPr>
          <a:lstStyle/>
          <a:p>
            <a:pPr lvl="0" algn="ctr" defTabSz="1422400">
              <a:lnSpc>
                <a:spcPct val="90000"/>
              </a:lnSpc>
              <a:spcBef>
                <a:spcPct val="0"/>
              </a:spcBef>
              <a:spcAft>
                <a:spcPct val="35000"/>
              </a:spcAft>
            </a:pPr>
            <a:r>
              <a:rPr lang="en-US" sz="3200" dirty="0" err="1"/>
              <a:t>Carriles</a:t>
            </a:r>
            <a:r>
              <a:rPr lang="en-US" sz="3200" dirty="0"/>
              <a:t> </a:t>
            </a:r>
            <a:r>
              <a:rPr lang="en-US" sz="3200" dirty="0" err="1"/>
              <a:t>actuales</a:t>
            </a:r>
            <a:endParaRPr lang="en-US" sz="3200" kern="1200" dirty="0"/>
          </a:p>
        </p:txBody>
      </p:sp>
      <p:sp>
        <p:nvSpPr>
          <p:cNvPr id="9" name="Freeform 8"/>
          <p:cNvSpPr/>
          <p:nvPr/>
        </p:nvSpPr>
        <p:spPr>
          <a:xfrm>
            <a:off x="3157238" y="4282628"/>
            <a:ext cx="2135384" cy="1104646"/>
          </a:xfrm>
          <a:custGeom>
            <a:avLst/>
            <a:gdLst>
              <a:gd name="connsiteX0" fmla="*/ 0 w 1205507"/>
              <a:gd name="connsiteY0" fmla="*/ 602754 h 1205507"/>
              <a:gd name="connsiteX1" fmla="*/ 602754 w 1205507"/>
              <a:gd name="connsiteY1" fmla="*/ 0 h 1205507"/>
              <a:gd name="connsiteX2" fmla="*/ 1205508 w 1205507"/>
              <a:gd name="connsiteY2" fmla="*/ 602754 h 1205507"/>
              <a:gd name="connsiteX3" fmla="*/ 602754 w 1205507"/>
              <a:gd name="connsiteY3" fmla="*/ 1205508 h 1205507"/>
              <a:gd name="connsiteX4" fmla="*/ 0 w 1205507"/>
              <a:gd name="connsiteY4" fmla="*/ 602754 h 120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507" h="1205507">
                <a:moveTo>
                  <a:pt x="0" y="602754"/>
                </a:moveTo>
                <a:cubicBezTo>
                  <a:pt x="0" y="269862"/>
                  <a:pt x="269862" y="0"/>
                  <a:pt x="602754" y="0"/>
                </a:cubicBezTo>
                <a:cubicBezTo>
                  <a:pt x="935646" y="0"/>
                  <a:pt x="1205508" y="269862"/>
                  <a:pt x="1205508" y="602754"/>
                </a:cubicBezTo>
                <a:cubicBezTo>
                  <a:pt x="1205508" y="935646"/>
                  <a:pt x="935646" y="1205508"/>
                  <a:pt x="602754" y="1205508"/>
                </a:cubicBezTo>
                <a:cubicBezTo>
                  <a:pt x="269862" y="1205508"/>
                  <a:pt x="0" y="935646"/>
                  <a:pt x="0" y="602754"/>
                </a:cubicBez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17182" tIns="217182" rIns="217182" bIns="217182" numCol="1" spcCol="1270" anchor="ctr" anchorCtr="0">
            <a:noAutofit/>
          </a:bodyPr>
          <a:lstStyle/>
          <a:p>
            <a:pPr lvl="0" algn="ctr" defTabSz="1422400">
              <a:lnSpc>
                <a:spcPct val="90000"/>
              </a:lnSpc>
              <a:spcBef>
                <a:spcPct val="0"/>
              </a:spcBef>
              <a:spcAft>
                <a:spcPct val="35000"/>
              </a:spcAft>
            </a:pPr>
            <a:r>
              <a:rPr lang="en-US" sz="2800" dirty="0" err="1"/>
              <a:t>Carriles</a:t>
            </a:r>
            <a:r>
              <a:rPr lang="en-US" sz="2800" dirty="0"/>
              <a:t> </a:t>
            </a:r>
            <a:r>
              <a:rPr lang="en-US" sz="2800" dirty="0" err="1"/>
              <a:t>propuestos</a:t>
            </a:r>
            <a:endParaRPr lang="en-US" sz="2800" kern="1200" dirty="0"/>
          </a:p>
        </p:txBody>
      </p:sp>
      <p:sp>
        <p:nvSpPr>
          <p:cNvPr id="10" name="Freeform 9"/>
          <p:cNvSpPr/>
          <p:nvPr/>
        </p:nvSpPr>
        <p:spPr>
          <a:xfrm>
            <a:off x="2525314" y="3810000"/>
            <a:ext cx="699194" cy="699194"/>
          </a:xfrm>
          <a:custGeom>
            <a:avLst/>
            <a:gdLst>
              <a:gd name="connsiteX0" fmla="*/ 92678 w 699194"/>
              <a:gd name="connsiteY0" fmla="*/ 267372 h 699194"/>
              <a:gd name="connsiteX1" fmla="*/ 267372 w 699194"/>
              <a:gd name="connsiteY1" fmla="*/ 267372 h 699194"/>
              <a:gd name="connsiteX2" fmla="*/ 267372 w 699194"/>
              <a:gd name="connsiteY2" fmla="*/ 92678 h 699194"/>
              <a:gd name="connsiteX3" fmla="*/ 431822 w 699194"/>
              <a:gd name="connsiteY3" fmla="*/ 92678 h 699194"/>
              <a:gd name="connsiteX4" fmla="*/ 431822 w 699194"/>
              <a:gd name="connsiteY4" fmla="*/ 267372 h 699194"/>
              <a:gd name="connsiteX5" fmla="*/ 606516 w 699194"/>
              <a:gd name="connsiteY5" fmla="*/ 267372 h 699194"/>
              <a:gd name="connsiteX6" fmla="*/ 606516 w 699194"/>
              <a:gd name="connsiteY6" fmla="*/ 431822 h 699194"/>
              <a:gd name="connsiteX7" fmla="*/ 431822 w 699194"/>
              <a:gd name="connsiteY7" fmla="*/ 431822 h 699194"/>
              <a:gd name="connsiteX8" fmla="*/ 431822 w 699194"/>
              <a:gd name="connsiteY8" fmla="*/ 606516 h 699194"/>
              <a:gd name="connsiteX9" fmla="*/ 267372 w 699194"/>
              <a:gd name="connsiteY9" fmla="*/ 606516 h 699194"/>
              <a:gd name="connsiteX10" fmla="*/ 267372 w 699194"/>
              <a:gd name="connsiteY10" fmla="*/ 431822 h 699194"/>
              <a:gd name="connsiteX11" fmla="*/ 92678 w 699194"/>
              <a:gd name="connsiteY11" fmla="*/ 431822 h 699194"/>
              <a:gd name="connsiteX12" fmla="*/ 92678 w 699194"/>
              <a:gd name="connsiteY12" fmla="*/ 267372 h 69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9194" h="699194">
                <a:moveTo>
                  <a:pt x="92678" y="267372"/>
                </a:moveTo>
                <a:lnTo>
                  <a:pt x="267372" y="267372"/>
                </a:lnTo>
                <a:lnTo>
                  <a:pt x="267372" y="92678"/>
                </a:lnTo>
                <a:lnTo>
                  <a:pt x="431822" y="92678"/>
                </a:lnTo>
                <a:lnTo>
                  <a:pt x="431822" y="267372"/>
                </a:lnTo>
                <a:lnTo>
                  <a:pt x="606516" y="267372"/>
                </a:lnTo>
                <a:lnTo>
                  <a:pt x="606516" y="431822"/>
                </a:lnTo>
                <a:lnTo>
                  <a:pt x="431822" y="431822"/>
                </a:lnTo>
                <a:lnTo>
                  <a:pt x="431822" y="606516"/>
                </a:lnTo>
                <a:lnTo>
                  <a:pt x="267372" y="606516"/>
                </a:lnTo>
                <a:lnTo>
                  <a:pt x="267372" y="431822"/>
                </a:lnTo>
                <a:lnTo>
                  <a:pt x="92678" y="431822"/>
                </a:lnTo>
                <a:lnTo>
                  <a:pt x="92678" y="267372"/>
                </a:lnTo>
                <a:close/>
              </a:path>
            </a:pathLst>
          </a:custGeom>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92678" tIns="267372" rIns="92678" bIns="267372" numCol="1" spcCol="1270" anchor="ctr" anchorCtr="0">
            <a:noAutofit/>
          </a:bodyPr>
          <a:lstStyle/>
          <a:p>
            <a:pPr lvl="0" algn="ctr" defTabSz="488950">
              <a:lnSpc>
                <a:spcPct val="90000"/>
              </a:lnSpc>
              <a:spcBef>
                <a:spcPct val="0"/>
              </a:spcBef>
              <a:spcAft>
                <a:spcPct val="35000"/>
              </a:spcAft>
            </a:pPr>
            <a:endParaRPr lang="en-US" sz="1100" kern="1200" dirty="0"/>
          </a:p>
        </p:txBody>
      </p:sp>
      <p:sp>
        <p:nvSpPr>
          <p:cNvPr id="12" name="Freeform 11"/>
          <p:cNvSpPr/>
          <p:nvPr/>
        </p:nvSpPr>
        <p:spPr>
          <a:xfrm>
            <a:off x="7244062" y="5297339"/>
            <a:ext cx="1716284" cy="1104646"/>
          </a:xfrm>
          <a:custGeom>
            <a:avLst/>
            <a:gdLst>
              <a:gd name="connsiteX0" fmla="*/ 0 w 1205507"/>
              <a:gd name="connsiteY0" fmla="*/ 602754 h 1205507"/>
              <a:gd name="connsiteX1" fmla="*/ 602754 w 1205507"/>
              <a:gd name="connsiteY1" fmla="*/ 0 h 1205507"/>
              <a:gd name="connsiteX2" fmla="*/ 1205508 w 1205507"/>
              <a:gd name="connsiteY2" fmla="*/ 602754 h 1205507"/>
              <a:gd name="connsiteX3" fmla="*/ 602754 w 1205507"/>
              <a:gd name="connsiteY3" fmla="*/ 1205508 h 1205507"/>
              <a:gd name="connsiteX4" fmla="*/ 0 w 1205507"/>
              <a:gd name="connsiteY4" fmla="*/ 602754 h 120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507" h="1205507">
                <a:moveTo>
                  <a:pt x="0" y="602754"/>
                </a:moveTo>
                <a:cubicBezTo>
                  <a:pt x="0" y="269862"/>
                  <a:pt x="269862" y="0"/>
                  <a:pt x="602754" y="0"/>
                </a:cubicBezTo>
                <a:cubicBezTo>
                  <a:pt x="935646" y="0"/>
                  <a:pt x="1205508" y="269862"/>
                  <a:pt x="1205508" y="602754"/>
                </a:cubicBezTo>
                <a:cubicBezTo>
                  <a:pt x="1205508" y="935646"/>
                  <a:pt x="935646" y="1205508"/>
                  <a:pt x="602754" y="1205508"/>
                </a:cubicBezTo>
                <a:cubicBezTo>
                  <a:pt x="269862" y="1205508"/>
                  <a:pt x="0" y="935646"/>
                  <a:pt x="0" y="602754"/>
                </a:cubicBez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17182" tIns="217182" rIns="217182" bIns="217182" numCol="1" spcCol="1270" anchor="ctr" anchorCtr="0">
            <a:noAutofit/>
          </a:bodyPr>
          <a:lstStyle/>
          <a:p>
            <a:pPr lvl="0" algn="ctr" defTabSz="1422400">
              <a:lnSpc>
                <a:spcPct val="90000"/>
              </a:lnSpc>
              <a:spcBef>
                <a:spcPct val="0"/>
              </a:spcBef>
              <a:spcAft>
                <a:spcPct val="35000"/>
              </a:spcAft>
            </a:pPr>
            <a:r>
              <a:rPr lang="en-US" sz="3200" dirty="0" err="1"/>
              <a:t>Tiempo</a:t>
            </a:r>
            <a:r>
              <a:rPr lang="en-US" sz="3200" dirty="0"/>
              <a:t> de </a:t>
            </a:r>
            <a:r>
              <a:rPr lang="en-US" sz="3200" dirty="0" err="1"/>
              <a:t>viaje</a:t>
            </a:r>
            <a:endParaRPr lang="en-US" sz="3200" kern="1200" dirty="0"/>
          </a:p>
        </p:txBody>
      </p:sp>
      <p:sp>
        <p:nvSpPr>
          <p:cNvPr id="13" name="Freeform 12"/>
          <p:cNvSpPr/>
          <p:nvPr/>
        </p:nvSpPr>
        <p:spPr>
          <a:xfrm>
            <a:off x="4505924" y="5297339"/>
            <a:ext cx="2581916" cy="1104646"/>
          </a:xfrm>
          <a:custGeom>
            <a:avLst/>
            <a:gdLst>
              <a:gd name="connsiteX0" fmla="*/ 0 w 1205507"/>
              <a:gd name="connsiteY0" fmla="*/ 602754 h 1205507"/>
              <a:gd name="connsiteX1" fmla="*/ 602754 w 1205507"/>
              <a:gd name="connsiteY1" fmla="*/ 0 h 1205507"/>
              <a:gd name="connsiteX2" fmla="*/ 1205508 w 1205507"/>
              <a:gd name="connsiteY2" fmla="*/ 602754 h 1205507"/>
              <a:gd name="connsiteX3" fmla="*/ 602754 w 1205507"/>
              <a:gd name="connsiteY3" fmla="*/ 1205508 h 1205507"/>
              <a:gd name="connsiteX4" fmla="*/ 0 w 1205507"/>
              <a:gd name="connsiteY4" fmla="*/ 602754 h 120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507" h="1205507">
                <a:moveTo>
                  <a:pt x="0" y="602754"/>
                </a:moveTo>
                <a:cubicBezTo>
                  <a:pt x="0" y="269862"/>
                  <a:pt x="269862" y="0"/>
                  <a:pt x="602754" y="0"/>
                </a:cubicBezTo>
                <a:cubicBezTo>
                  <a:pt x="935646" y="0"/>
                  <a:pt x="1205508" y="269862"/>
                  <a:pt x="1205508" y="602754"/>
                </a:cubicBezTo>
                <a:cubicBezTo>
                  <a:pt x="1205508" y="935646"/>
                  <a:pt x="935646" y="1205508"/>
                  <a:pt x="602754" y="1205508"/>
                </a:cubicBezTo>
                <a:cubicBezTo>
                  <a:pt x="269862" y="1205508"/>
                  <a:pt x="0" y="935646"/>
                  <a:pt x="0" y="602754"/>
                </a:cubicBez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17182" tIns="217182" rIns="217182" bIns="217182" numCol="1" spcCol="1270" anchor="ctr" anchorCtr="0">
            <a:noAutofit/>
          </a:bodyPr>
          <a:lstStyle/>
          <a:p>
            <a:pPr lvl="0" algn="ctr" defTabSz="1422400">
              <a:lnSpc>
                <a:spcPct val="90000"/>
              </a:lnSpc>
              <a:spcBef>
                <a:spcPct val="0"/>
              </a:spcBef>
              <a:spcAft>
                <a:spcPct val="35000"/>
              </a:spcAft>
            </a:pPr>
            <a:r>
              <a:rPr lang="en-US" sz="2800" kern="1200" dirty="0" err="1"/>
              <a:t>Intersecciones</a:t>
            </a:r>
            <a:endParaRPr lang="en-US" sz="2800" kern="1200" dirty="0"/>
          </a:p>
        </p:txBody>
      </p:sp>
      <p:sp>
        <p:nvSpPr>
          <p:cNvPr id="14" name="Bent Arrow 13"/>
          <p:cNvSpPr/>
          <p:nvPr/>
        </p:nvSpPr>
        <p:spPr>
          <a:xfrm rot="5400000">
            <a:off x="5655733" y="3333072"/>
            <a:ext cx="1757378" cy="2171156"/>
          </a:xfrm>
          <a:prstGeom prst="bentArrow">
            <a:avLst>
              <a:gd name="adj1" fmla="val 25000"/>
              <a:gd name="adj2" fmla="val 25000"/>
              <a:gd name="adj3" fmla="val 25000"/>
              <a:gd name="adj4" fmla="val 46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p:cNvSpPr txBox="1"/>
          <p:nvPr/>
        </p:nvSpPr>
        <p:spPr>
          <a:xfrm>
            <a:off x="5571525" y="3016741"/>
            <a:ext cx="1314863" cy="523220"/>
          </a:xfrm>
          <a:prstGeom prst="rect">
            <a:avLst/>
          </a:prstGeom>
          <a:noFill/>
        </p:spPr>
        <p:txBody>
          <a:bodyPr wrap="square" rtlCol="0">
            <a:spAutoFit/>
          </a:bodyPr>
          <a:lstStyle/>
          <a:p>
            <a:r>
              <a:rPr lang="en-US" sz="2800" dirty="0" err="1"/>
              <a:t>Modelo</a:t>
            </a:r>
            <a:endParaRPr lang="en-US" dirty="0"/>
          </a:p>
        </p:txBody>
      </p:sp>
    </p:spTree>
    <p:extLst>
      <p:ext uri="{BB962C8B-B14F-4D97-AF65-F5344CB8AC3E}">
        <p14:creationId xmlns:p14="http://schemas.microsoft.com/office/powerpoint/2010/main" val="1862059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967B0"/>
                </a:solidFill>
                <a:latin typeface="Optima"/>
              </a:rPr>
              <a:t>Hallazgos</a:t>
            </a:r>
            <a:r>
              <a:rPr lang="en-US" dirty="0">
                <a:solidFill>
                  <a:srgbClr val="0967B0"/>
                </a:solidFill>
                <a:latin typeface="Optima"/>
              </a:rPr>
              <a:t> del los </a:t>
            </a:r>
            <a:r>
              <a:rPr lang="en-US" dirty="0" err="1">
                <a:solidFill>
                  <a:srgbClr val="0967B0"/>
                </a:solidFill>
                <a:latin typeface="Optima"/>
              </a:rPr>
              <a:t>consultores</a:t>
            </a:r>
            <a:endParaRPr lang="en-US" dirty="0">
              <a:solidFill>
                <a:srgbClr val="0967B0"/>
              </a:solidFill>
              <a:latin typeface="Optima"/>
            </a:endParaRPr>
          </a:p>
        </p:txBody>
      </p:sp>
      <p:sp>
        <p:nvSpPr>
          <p:cNvPr id="3" name="Content Placeholder 2"/>
          <p:cNvSpPr>
            <a:spLocks noGrp="1"/>
          </p:cNvSpPr>
          <p:nvPr>
            <p:ph idx="1"/>
          </p:nvPr>
        </p:nvSpPr>
        <p:spPr/>
        <p:txBody>
          <a:bodyPr/>
          <a:lstStyle/>
          <a:p>
            <a:r>
              <a:rPr lang="en-US" dirty="0"/>
              <a:t>Hancock Expy: Chelton Rd hasta Resnik Dr</a:t>
            </a:r>
          </a:p>
          <a:p>
            <a:pPr lvl="1"/>
            <a:r>
              <a:rPr lang="es-ES" dirty="0"/>
              <a:t>Las intersecciones funcionan casi igual con menos carriles, ahora y en 2045</a:t>
            </a:r>
          </a:p>
          <a:p>
            <a:pPr lvl="1"/>
            <a:r>
              <a:rPr lang="es-ES" dirty="0"/>
              <a:t>Tiempos de viaje casi iguales con menos carriles, ahora y en 2045</a:t>
            </a:r>
            <a:endParaRPr lang="en-US" dirty="0"/>
          </a:p>
        </p:txBody>
      </p:sp>
    </p:spTree>
    <p:extLst>
      <p:ext uri="{BB962C8B-B14F-4D97-AF65-F5344CB8AC3E}">
        <p14:creationId xmlns:p14="http://schemas.microsoft.com/office/powerpoint/2010/main" val="371690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967B0"/>
                </a:solidFill>
                <a:latin typeface="Optima"/>
              </a:rPr>
              <a:t>Hallazgos</a:t>
            </a:r>
            <a:r>
              <a:rPr lang="en-US" dirty="0">
                <a:solidFill>
                  <a:srgbClr val="0967B0"/>
                </a:solidFill>
                <a:latin typeface="Optima"/>
              </a:rPr>
              <a:t> del los </a:t>
            </a:r>
            <a:r>
              <a:rPr lang="en-US" dirty="0" err="1">
                <a:solidFill>
                  <a:srgbClr val="0967B0"/>
                </a:solidFill>
                <a:latin typeface="Optima"/>
              </a:rPr>
              <a:t>consultores</a:t>
            </a:r>
            <a:endParaRPr lang="en-US" dirty="0">
              <a:solidFill>
                <a:srgbClr val="0967B0"/>
              </a:solidFill>
              <a:latin typeface="Optima"/>
            </a:endParaRPr>
          </a:p>
        </p:txBody>
      </p:sp>
      <p:sp>
        <p:nvSpPr>
          <p:cNvPr id="3" name="Content Placeholder 2"/>
          <p:cNvSpPr>
            <a:spLocks noGrp="1"/>
          </p:cNvSpPr>
          <p:nvPr>
            <p:ph idx="1"/>
          </p:nvPr>
        </p:nvSpPr>
        <p:spPr>
          <a:xfrm>
            <a:off x="457200" y="2819400"/>
            <a:ext cx="8229600" cy="3429000"/>
          </a:xfrm>
        </p:spPr>
        <p:txBody>
          <a:bodyPr>
            <a:normAutofit fontScale="92500"/>
          </a:bodyPr>
          <a:lstStyle/>
          <a:p>
            <a:r>
              <a:rPr lang="en-US" dirty="0"/>
              <a:t>Jet Wing Dr: Hancock </a:t>
            </a:r>
            <a:r>
              <a:rPr lang="en-US" dirty="0" err="1"/>
              <a:t>Expy</a:t>
            </a:r>
            <a:r>
              <a:rPr lang="en-US" dirty="0"/>
              <a:t> hasta Academy Blvd</a:t>
            </a:r>
          </a:p>
          <a:p>
            <a:pPr lvl="1"/>
            <a:r>
              <a:rPr lang="es-ES" dirty="0"/>
              <a:t>Las intersecciones funcionan casi igual con 3 carriles, ahora y en 2045</a:t>
            </a:r>
          </a:p>
          <a:p>
            <a:pPr lvl="1"/>
            <a:r>
              <a:rPr lang="es-ES" dirty="0"/>
              <a:t>Los tiempos de viaje son casi los mismos con 3 carriles, ahora y en 2045</a:t>
            </a:r>
          </a:p>
          <a:p>
            <a:pPr lvl="1"/>
            <a:r>
              <a:rPr lang="es-ES" dirty="0"/>
              <a:t>Contraintuitivo, porque más anchos de lo que debe ser</a:t>
            </a:r>
            <a:endParaRPr lang="en-US" dirty="0"/>
          </a:p>
        </p:txBody>
      </p:sp>
    </p:spTree>
    <p:extLst>
      <p:ext uri="{BB962C8B-B14F-4D97-AF65-F5344CB8AC3E}">
        <p14:creationId xmlns:p14="http://schemas.microsoft.com/office/powerpoint/2010/main" val="2163055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967B0"/>
                </a:solidFill>
                <a:latin typeface="Optima"/>
              </a:rPr>
              <a:t>Hallazgos</a:t>
            </a:r>
            <a:r>
              <a:rPr lang="en-US" dirty="0">
                <a:solidFill>
                  <a:srgbClr val="0967B0"/>
                </a:solidFill>
                <a:latin typeface="Optima"/>
              </a:rPr>
              <a:t> del los </a:t>
            </a:r>
            <a:r>
              <a:rPr lang="en-US" dirty="0" err="1">
                <a:solidFill>
                  <a:srgbClr val="0967B0"/>
                </a:solidFill>
                <a:latin typeface="Optima"/>
              </a:rPr>
              <a:t>consultores</a:t>
            </a:r>
            <a:endParaRPr lang="en-US" dirty="0">
              <a:solidFill>
                <a:srgbClr val="0967B0"/>
              </a:solidFill>
              <a:latin typeface="Optima"/>
            </a:endParaRPr>
          </a:p>
        </p:txBody>
      </p:sp>
      <p:sp>
        <p:nvSpPr>
          <p:cNvPr id="3" name="Content Placeholder 2"/>
          <p:cNvSpPr>
            <a:spLocks noGrp="1"/>
          </p:cNvSpPr>
          <p:nvPr>
            <p:ph idx="1"/>
          </p:nvPr>
        </p:nvSpPr>
        <p:spPr>
          <a:xfrm>
            <a:off x="457200" y="2819400"/>
            <a:ext cx="8229600" cy="3733800"/>
          </a:xfrm>
        </p:spPr>
        <p:txBody>
          <a:bodyPr>
            <a:normAutofit fontScale="92500"/>
          </a:bodyPr>
          <a:lstStyle/>
          <a:p>
            <a:r>
              <a:rPr lang="en-US" dirty="0"/>
              <a:t>Chelton Rd: Sand Creek Trail hasta Hancock Expy</a:t>
            </a:r>
          </a:p>
          <a:p>
            <a:pPr lvl="1"/>
            <a:r>
              <a:rPr lang="es-ES" dirty="0"/>
              <a:t>Las intersecciones funcionan casi igual con 3 carriles, ahora y en 2045</a:t>
            </a:r>
          </a:p>
          <a:p>
            <a:pPr lvl="1"/>
            <a:r>
              <a:rPr lang="es-ES" dirty="0"/>
              <a:t>Los tiempos de viaje son casi los mismos con 3 carriles, ahora y en 2045</a:t>
            </a:r>
            <a:endParaRPr lang="en-US" dirty="0"/>
          </a:p>
          <a:p>
            <a:pPr lvl="2"/>
            <a:r>
              <a:rPr lang="es-ES" dirty="0"/>
              <a:t>La mayor parte del cambio en el tiempo de viaje se debe a velocidades más lentas, no a retrasos en las intersecciones.</a:t>
            </a:r>
            <a:endParaRPr lang="en-US" dirty="0"/>
          </a:p>
        </p:txBody>
      </p:sp>
    </p:spTree>
    <p:extLst>
      <p:ext uri="{BB962C8B-B14F-4D97-AF65-F5344CB8AC3E}">
        <p14:creationId xmlns:p14="http://schemas.microsoft.com/office/powerpoint/2010/main" val="1791157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967B0"/>
                </a:solidFill>
                <a:latin typeface="Optima"/>
              </a:rPr>
              <a:t>Conclusión</a:t>
            </a:r>
            <a:r>
              <a:rPr lang="en-US" dirty="0">
                <a:solidFill>
                  <a:srgbClr val="0967B0"/>
                </a:solidFill>
                <a:latin typeface="Optima"/>
              </a:rPr>
              <a:t> de los </a:t>
            </a:r>
            <a:r>
              <a:rPr lang="en-US" dirty="0" err="1">
                <a:solidFill>
                  <a:srgbClr val="0967B0"/>
                </a:solidFill>
                <a:latin typeface="Optima"/>
              </a:rPr>
              <a:t>consultores</a:t>
            </a:r>
            <a:endParaRPr lang="en-US" dirty="0">
              <a:solidFill>
                <a:srgbClr val="0967B0"/>
              </a:solidFill>
              <a:latin typeface="Optima"/>
            </a:endParaRPr>
          </a:p>
        </p:txBody>
      </p:sp>
      <p:sp>
        <p:nvSpPr>
          <p:cNvPr id="3" name="Content Placeholder 2"/>
          <p:cNvSpPr>
            <a:spLocks noGrp="1"/>
          </p:cNvSpPr>
          <p:nvPr>
            <p:ph idx="1"/>
          </p:nvPr>
        </p:nvSpPr>
        <p:spPr/>
        <p:txBody>
          <a:bodyPr>
            <a:normAutofit lnSpcReduction="10000"/>
          </a:bodyPr>
          <a:lstStyle/>
          <a:p>
            <a:pPr marL="0" indent="0">
              <a:buNone/>
            </a:pPr>
            <a:r>
              <a:rPr lang="es-ES" dirty="0"/>
              <a:t>Para los segmentos de Jet </a:t>
            </a:r>
            <a:r>
              <a:rPr lang="es-ES" dirty="0" err="1"/>
              <a:t>Wing</a:t>
            </a:r>
            <a:r>
              <a:rPr lang="es-ES" dirty="0"/>
              <a:t> </a:t>
            </a:r>
            <a:r>
              <a:rPr lang="es-ES" dirty="0" err="1"/>
              <a:t>Dr</a:t>
            </a:r>
            <a:r>
              <a:rPr lang="es-ES" dirty="0"/>
              <a:t> y Hancock </a:t>
            </a:r>
            <a:r>
              <a:rPr lang="es-ES" dirty="0" err="1"/>
              <a:t>Expy</a:t>
            </a:r>
            <a:r>
              <a:rPr lang="es-ES" dirty="0"/>
              <a:t>, y el segmento de </a:t>
            </a:r>
            <a:r>
              <a:rPr lang="es-ES" dirty="0" err="1"/>
              <a:t>Chelton</a:t>
            </a:r>
            <a:r>
              <a:rPr lang="es-ES" dirty="0"/>
              <a:t> al sur de </a:t>
            </a:r>
            <a:r>
              <a:rPr lang="es-ES" dirty="0" err="1"/>
              <a:t>Sand</a:t>
            </a:r>
            <a:r>
              <a:rPr lang="es-ES" dirty="0"/>
              <a:t> Creek Trail, la reutilización (reconfiguración) de una parte de la carretera sería la forma más rentable de acomodar bicicletas en los corredores y tendría un impacto negativo mínimo en el tráfico de vehículos</a:t>
            </a:r>
            <a:r>
              <a:rPr lang="en-US" dirty="0"/>
              <a:t>. </a:t>
            </a:r>
          </a:p>
        </p:txBody>
      </p:sp>
    </p:spTree>
    <p:extLst>
      <p:ext uri="{BB962C8B-B14F-4D97-AF65-F5344CB8AC3E}">
        <p14:creationId xmlns:p14="http://schemas.microsoft.com/office/powerpoint/2010/main" val="6466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967B0"/>
                </a:solidFill>
                <a:latin typeface="Optima"/>
              </a:rPr>
              <a:t>Conclusión</a:t>
            </a:r>
            <a:r>
              <a:rPr lang="en-US" dirty="0">
                <a:solidFill>
                  <a:srgbClr val="0967B0"/>
                </a:solidFill>
                <a:latin typeface="Optima"/>
              </a:rPr>
              <a:t> de los </a:t>
            </a:r>
            <a:r>
              <a:rPr lang="en-US" dirty="0" err="1">
                <a:solidFill>
                  <a:srgbClr val="0967B0"/>
                </a:solidFill>
                <a:latin typeface="Optima"/>
              </a:rPr>
              <a:t>consultores</a:t>
            </a:r>
            <a:endParaRPr lang="en-US" dirty="0">
              <a:solidFill>
                <a:srgbClr val="0967B0"/>
              </a:solidFill>
              <a:latin typeface="Optima"/>
            </a:endParaRPr>
          </a:p>
        </p:txBody>
      </p:sp>
      <p:sp>
        <p:nvSpPr>
          <p:cNvPr id="3" name="Content Placeholder 2"/>
          <p:cNvSpPr>
            <a:spLocks noGrp="1"/>
          </p:cNvSpPr>
          <p:nvPr>
            <p:ph idx="1"/>
          </p:nvPr>
        </p:nvSpPr>
        <p:spPr/>
        <p:txBody>
          <a:bodyPr>
            <a:normAutofit/>
          </a:bodyPr>
          <a:lstStyle/>
          <a:p>
            <a:pPr marL="0" indent="0">
              <a:buNone/>
            </a:pPr>
            <a:r>
              <a:rPr lang="es-ES" dirty="0"/>
              <a:t>El segmento de </a:t>
            </a:r>
            <a:r>
              <a:rPr lang="es-ES" dirty="0" err="1"/>
              <a:t>Chelton</a:t>
            </a:r>
            <a:r>
              <a:rPr lang="es-ES" dirty="0"/>
              <a:t> entre </a:t>
            </a:r>
            <a:r>
              <a:rPr lang="es-ES" dirty="0" err="1"/>
              <a:t>Mallard</a:t>
            </a:r>
            <a:r>
              <a:rPr lang="es-ES" dirty="0"/>
              <a:t> </a:t>
            </a:r>
            <a:r>
              <a:rPr lang="es-ES" dirty="0" err="1"/>
              <a:t>Dr</a:t>
            </a:r>
            <a:r>
              <a:rPr lang="es-ES" dirty="0"/>
              <a:t> y </a:t>
            </a:r>
            <a:r>
              <a:rPr lang="es-ES" dirty="0" err="1"/>
              <a:t>Sand</a:t>
            </a:r>
            <a:r>
              <a:rPr lang="es-ES" dirty="0"/>
              <a:t> Creek Trail es un poco más difícil debido a las concurridas intersecciones con </a:t>
            </a:r>
            <a:r>
              <a:rPr lang="es-ES" dirty="0" err="1"/>
              <a:t>Fountain</a:t>
            </a:r>
            <a:r>
              <a:rPr lang="es-ES" dirty="0"/>
              <a:t> y </a:t>
            </a:r>
            <a:r>
              <a:rPr lang="es-ES" dirty="0" err="1"/>
              <a:t>Academy</a:t>
            </a:r>
            <a:r>
              <a:rPr lang="es-ES" dirty="0"/>
              <a:t> </a:t>
            </a:r>
            <a:r>
              <a:rPr lang="es-ES" dirty="0" err="1"/>
              <a:t>Blvds</a:t>
            </a:r>
            <a:r>
              <a:rPr lang="es-ES" dirty="0"/>
              <a:t>. Hablaremos sobre las opciones con mayor detalle en la próxima reunión pública en línea.</a:t>
            </a:r>
            <a:endParaRPr lang="en-US" dirty="0"/>
          </a:p>
        </p:txBody>
      </p:sp>
    </p:spTree>
    <p:extLst>
      <p:ext uri="{BB962C8B-B14F-4D97-AF65-F5344CB8AC3E}">
        <p14:creationId xmlns:p14="http://schemas.microsoft.com/office/powerpoint/2010/main" val="2924850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p>
            <a:r>
              <a:rPr lang="en-US" dirty="0" err="1">
                <a:solidFill>
                  <a:srgbClr val="0967B0"/>
                </a:solidFill>
                <a:latin typeface="Optima"/>
              </a:rPr>
              <a:t>Proceso</a:t>
            </a:r>
            <a:r>
              <a:rPr lang="en-US" dirty="0">
                <a:solidFill>
                  <a:srgbClr val="0967B0"/>
                </a:solidFill>
                <a:latin typeface="Optima"/>
              </a:rPr>
              <a:t> de </a:t>
            </a:r>
            <a:r>
              <a:rPr lang="en-US" dirty="0" err="1">
                <a:solidFill>
                  <a:srgbClr val="0967B0"/>
                </a:solidFill>
                <a:latin typeface="Optima"/>
              </a:rPr>
              <a:t>toma</a:t>
            </a:r>
            <a:r>
              <a:rPr lang="en-US" dirty="0">
                <a:solidFill>
                  <a:srgbClr val="0967B0"/>
                </a:solidFill>
                <a:latin typeface="Optima"/>
              </a:rPr>
              <a:t> de </a:t>
            </a:r>
            <a:r>
              <a:rPr lang="en-US" dirty="0" err="1">
                <a:solidFill>
                  <a:srgbClr val="0967B0"/>
                </a:solidFill>
                <a:latin typeface="Optima"/>
              </a:rPr>
              <a:t>decisiones</a:t>
            </a:r>
            <a:endParaRPr lang="en-US" dirty="0">
              <a:solidFill>
                <a:srgbClr val="0967B0"/>
              </a:solidFill>
              <a:latin typeface="Optim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0816"/>
              </p:ext>
            </p:extLst>
          </p:nvPr>
        </p:nvGraphicFramePr>
        <p:xfrm>
          <a:off x="304800" y="2426368"/>
          <a:ext cx="8534400" cy="393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5265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p>
            <a:r>
              <a:rPr lang="en-US" dirty="0" err="1">
                <a:solidFill>
                  <a:srgbClr val="0967B0"/>
                </a:solidFill>
                <a:latin typeface="Optima"/>
              </a:rPr>
              <a:t>Siguientes</a:t>
            </a:r>
            <a:r>
              <a:rPr lang="en-US" dirty="0">
                <a:solidFill>
                  <a:srgbClr val="0967B0"/>
                </a:solidFill>
                <a:latin typeface="Optima"/>
              </a:rPr>
              <a:t> </a:t>
            </a:r>
            <a:r>
              <a:rPr lang="en-US" dirty="0" err="1">
                <a:solidFill>
                  <a:srgbClr val="0967B0"/>
                </a:solidFill>
                <a:latin typeface="Optima"/>
              </a:rPr>
              <a:t>pasos</a:t>
            </a:r>
            <a:endParaRPr lang="en-US" dirty="0">
              <a:solidFill>
                <a:srgbClr val="0967B0"/>
              </a:solidFill>
              <a:latin typeface="Optima"/>
            </a:endParaRPr>
          </a:p>
        </p:txBody>
      </p:sp>
      <p:sp>
        <p:nvSpPr>
          <p:cNvPr id="3" name="Content Placeholder 2"/>
          <p:cNvSpPr>
            <a:spLocks noGrp="1"/>
          </p:cNvSpPr>
          <p:nvPr>
            <p:ph idx="1"/>
          </p:nvPr>
        </p:nvSpPr>
        <p:spPr>
          <a:xfrm>
            <a:off x="457200" y="2608674"/>
            <a:ext cx="8229600" cy="3306763"/>
          </a:xfrm>
        </p:spPr>
        <p:txBody>
          <a:bodyPr>
            <a:normAutofit fontScale="92500" lnSpcReduction="20000"/>
          </a:bodyPr>
          <a:lstStyle/>
          <a:p>
            <a:r>
              <a:rPr lang="es-419" dirty="0"/>
              <a:t>La presentación grabada (en inglés) y el PowerPoint en inglés y en español se publicarán mañana en </a:t>
            </a:r>
            <a:r>
              <a:rPr lang="es-419" dirty="0">
                <a:hlinkClick r:id="rId3"/>
              </a:rPr>
              <a:t>coloradosprings.gov/</a:t>
            </a:r>
            <a:r>
              <a:rPr lang="es-419" dirty="0" err="1">
                <a:hlinkClick r:id="rId3"/>
              </a:rPr>
              <a:t>saferroadssoutheast</a:t>
            </a:r>
            <a:endParaRPr lang="es-419" dirty="0"/>
          </a:p>
          <a:p>
            <a:r>
              <a:rPr lang="es-419" dirty="0"/>
              <a:t>Junio 30-Julio 7: Encuesta pública en línea</a:t>
            </a:r>
          </a:p>
          <a:p>
            <a:r>
              <a:rPr lang="es-419" dirty="0"/>
              <a:t>Julio 14: Próxima reunión en línea</a:t>
            </a:r>
          </a:p>
          <a:p>
            <a:pPr lvl="1"/>
            <a:r>
              <a:rPr lang="es-419" dirty="0"/>
              <a:t>Resultados de la encuesta</a:t>
            </a:r>
          </a:p>
          <a:p>
            <a:pPr lvl="1"/>
            <a:r>
              <a:rPr lang="es-419" dirty="0"/>
              <a:t>Opciones para </a:t>
            </a:r>
            <a:r>
              <a:rPr lang="es-419" dirty="0" err="1"/>
              <a:t>Chelton</a:t>
            </a:r>
            <a:r>
              <a:rPr lang="es-419" dirty="0"/>
              <a:t> al norte de Jet </a:t>
            </a:r>
            <a:r>
              <a:rPr lang="es-419" dirty="0" err="1"/>
              <a:t>Wing</a:t>
            </a:r>
            <a:endParaRPr lang="es-419" dirty="0"/>
          </a:p>
        </p:txBody>
      </p:sp>
    </p:spTree>
    <p:extLst>
      <p:ext uri="{BB962C8B-B14F-4D97-AF65-F5344CB8AC3E}">
        <p14:creationId xmlns:p14="http://schemas.microsoft.com/office/powerpoint/2010/main" val="3547460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1986"/>
            <a:ext cx="9144000" cy="1496013"/>
          </a:xfrm>
        </p:spPr>
        <p:txBody>
          <a:bodyPr>
            <a:normAutofit/>
          </a:bodyPr>
          <a:lstStyle/>
          <a:p>
            <a:r>
              <a:rPr lang="en-US" dirty="0" err="1">
                <a:solidFill>
                  <a:srgbClr val="0967B0"/>
                </a:solidFill>
                <a:latin typeface="Optima"/>
              </a:rPr>
              <a:t>Preguntas</a:t>
            </a:r>
            <a:r>
              <a:rPr lang="en-US" dirty="0">
                <a:solidFill>
                  <a:srgbClr val="0967B0"/>
                </a:solidFill>
                <a:latin typeface="Optima"/>
              </a:rPr>
              <a:t> </a:t>
            </a:r>
            <a:r>
              <a:rPr lang="en-US" dirty="0" err="1">
                <a:solidFill>
                  <a:srgbClr val="0967B0"/>
                </a:solidFill>
                <a:latin typeface="Optima"/>
              </a:rPr>
              <a:t>después</a:t>
            </a:r>
            <a:r>
              <a:rPr lang="en-US" dirty="0">
                <a:solidFill>
                  <a:srgbClr val="0967B0"/>
                </a:solidFill>
                <a:latin typeface="Optima"/>
              </a:rPr>
              <a:t> de la </a:t>
            </a:r>
            <a:r>
              <a:rPr lang="en-US" dirty="0" err="1">
                <a:solidFill>
                  <a:srgbClr val="0967B0"/>
                </a:solidFill>
                <a:latin typeface="Optima"/>
              </a:rPr>
              <a:t>reunión</a:t>
            </a:r>
            <a:r>
              <a:rPr lang="en-US" dirty="0">
                <a:solidFill>
                  <a:srgbClr val="0967B0"/>
                </a:solidFill>
                <a:latin typeface="Optima"/>
              </a:rPr>
              <a:t>:</a:t>
            </a:r>
            <a:br>
              <a:rPr lang="en-US" dirty="0">
                <a:solidFill>
                  <a:srgbClr val="0967B0"/>
                </a:solidFill>
                <a:latin typeface="Optima"/>
              </a:rPr>
            </a:br>
            <a:r>
              <a:rPr lang="en-US" sz="3600" dirty="0">
                <a:solidFill>
                  <a:srgbClr val="0967B0"/>
                </a:solidFill>
                <a:latin typeface="Optima"/>
                <a:cs typeface="Optima"/>
              </a:rPr>
              <a:t>coloradosprings.gov/</a:t>
            </a:r>
            <a:r>
              <a:rPr lang="en-US" sz="3600" dirty="0" err="1">
                <a:solidFill>
                  <a:srgbClr val="0967B0"/>
                </a:solidFill>
                <a:latin typeface="Optima"/>
                <a:cs typeface="Optima"/>
              </a:rPr>
              <a:t>SaferRoadsSoutheast</a:t>
            </a:r>
            <a:endParaRPr lang="en-US" sz="3600" dirty="0">
              <a:solidFill>
                <a:srgbClr val="0967B0"/>
              </a:solidFill>
              <a:latin typeface="Optima"/>
            </a:endParaRPr>
          </a:p>
        </p:txBody>
      </p:sp>
      <p:sp>
        <p:nvSpPr>
          <p:cNvPr id="3" name="Content Placeholder 2"/>
          <p:cNvSpPr>
            <a:spLocks noGrp="1"/>
          </p:cNvSpPr>
          <p:nvPr>
            <p:ph idx="1"/>
          </p:nvPr>
        </p:nvSpPr>
        <p:spPr>
          <a:xfrm>
            <a:off x="476250" y="3048000"/>
            <a:ext cx="8229600" cy="3306763"/>
          </a:xfrm>
        </p:spPr>
        <p:txBody>
          <a:bodyPr/>
          <a:lstStyle/>
          <a:p>
            <a:pPr marL="0" indent="0" algn="ctr">
              <a:buNone/>
            </a:pPr>
            <a:r>
              <a:rPr lang="en-US" dirty="0"/>
              <a:t>Kate Brady</a:t>
            </a:r>
          </a:p>
          <a:p>
            <a:pPr marL="0" indent="0" algn="ctr">
              <a:buNone/>
            </a:pPr>
            <a:r>
              <a:rPr lang="en-US" dirty="0" err="1"/>
              <a:t>Planificadora</a:t>
            </a:r>
            <a:r>
              <a:rPr lang="en-US" dirty="0"/>
              <a:t> </a:t>
            </a:r>
            <a:r>
              <a:rPr lang="en-US" dirty="0" err="1"/>
              <a:t>en</a:t>
            </a:r>
            <a:r>
              <a:rPr lang="en-US" dirty="0"/>
              <a:t> jefe de </a:t>
            </a:r>
            <a:r>
              <a:rPr lang="en-US" dirty="0" err="1"/>
              <a:t>Sendas</a:t>
            </a:r>
            <a:r>
              <a:rPr lang="en-US" dirty="0"/>
              <a:t> para </a:t>
            </a:r>
            <a:r>
              <a:rPr lang="en-US" dirty="0" err="1"/>
              <a:t>Ciclistas</a:t>
            </a:r>
            <a:endParaRPr lang="en-US" dirty="0"/>
          </a:p>
          <a:p>
            <a:pPr marL="0" indent="0" algn="ctr">
              <a:buNone/>
            </a:pPr>
            <a:r>
              <a:rPr lang="en-US" dirty="0" err="1"/>
              <a:t>Ingeniería</a:t>
            </a:r>
            <a:r>
              <a:rPr lang="en-US" dirty="0"/>
              <a:t> de </a:t>
            </a:r>
            <a:r>
              <a:rPr lang="en-US" dirty="0" err="1"/>
              <a:t>Tráfico</a:t>
            </a:r>
            <a:r>
              <a:rPr lang="en-US" dirty="0"/>
              <a:t>/</a:t>
            </a:r>
            <a:r>
              <a:rPr lang="en-US" dirty="0" err="1"/>
              <a:t>Obras</a:t>
            </a:r>
            <a:r>
              <a:rPr lang="en-US" dirty="0"/>
              <a:t> </a:t>
            </a:r>
            <a:r>
              <a:rPr lang="en-US" dirty="0" err="1"/>
              <a:t>Públicas</a:t>
            </a:r>
            <a:endParaRPr lang="en-US" dirty="0"/>
          </a:p>
          <a:p>
            <a:pPr marL="0" indent="0" algn="ctr">
              <a:buNone/>
            </a:pPr>
            <a:r>
              <a:rPr lang="en-US" dirty="0"/>
              <a:t>719.385.5437</a:t>
            </a:r>
          </a:p>
          <a:p>
            <a:pPr marL="0" indent="0" algn="ctr">
              <a:buNone/>
            </a:pPr>
            <a:r>
              <a:rPr lang="en-US" dirty="0"/>
              <a:t>Kate.brady@coloradosprings.gov</a:t>
            </a:r>
          </a:p>
          <a:p>
            <a:endParaRPr lang="en-US" dirty="0"/>
          </a:p>
        </p:txBody>
      </p:sp>
    </p:spTree>
    <p:extLst>
      <p:ext uri="{BB962C8B-B14F-4D97-AF65-F5344CB8AC3E}">
        <p14:creationId xmlns:p14="http://schemas.microsoft.com/office/powerpoint/2010/main" val="3964897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r>
              <a:rPr lang="en-US" dirty="0" err="1"/>
              <a:t>Volúmenes</a:t>
            </a:r>
            <a:r>
              <a:rPr lang="en-US" dirty="0"/>
              <a:t> de </a:t>
            </a:r>
            <a:r>
              <a:rPr lang="en-US" dirty="0" err="1"/>
              <a:t>Tráfico</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9526996"/>
              </p:ext>
            </p:extLst>
          </p:nvPr>
        </p:nvGraphicFramePr>
        <p:xfrm>
          <a:off x="0" y="2510964"/>
          <a:ext cx="9144000" cy="4347036"/>
        </p:xfrm>
        <a:graphic>
          <a:graphicData uri="http://schemas.openxmlformats.org/drawingml/2006/table">
            <a:tbl>
              <a:tblPr firstRow="1" firstCol="1" bandRow="1">
                <a:tableStyleId>{5C22544A-7EE6-4342-B048-85BDC9FD1C3A}</a:tableStyleId>
              </a:tblPr>
              <a:tblGrid>
                <a:gridCol w="2337034">
                  <a:extLst>
                    <a:ext uri="{9D8B030D-6E8A-4147-A177-3AD203B41FA5}">
                      <a16:colId xmlns:a16="http://schemas.microsoft.com/office/drawing/2014/main" val="752831424"/>
                    </a:ext>
                  </a:extLst>
                </a:gridCol>
                <a:gridCol w="2175131">
                  <a:extLst>
                    <a:ext uri="{9D8B030D-6E8A-4147-A177-3AD203B41FA5}">
                      <a16:colId xmlns:a16="http://schemas.microsoft.com/office/drawing/2014/main" val="2807454342"/>
                    </a:ext>
                  </a:extLst>
                </a:gridCol>
                <a:gridCol w="1245949">
                  <a:extLst>
                    <a:ext uri="{9D8B030D-6E8A-4147-A177-3AD203B41FA5}">
                      <a16:colId xmlns:a16="http://schemas.microsoft.com/office/drawing/2014/main" val="3836023487"/>
                    </a:ext>
                  </a:extLst>
                </a:gridCol>
                <a:gridCol w="422356">
                  <a:extLst>
                    <a:ext uri="{9D8B030D-6E8A-4147-A177-3AD203B41FA5}">
                      <a16:colId xmlns:a16="http://schemas.microsoft.com/office/drawing/2014/main" val="2273001479"/>
                    </a:ext>
                  </a:extLst>
                </a:gridCol>
                <a:gridCol w="1245949">
                  <a:extLst>
                    <a:ext uri="{9D8B030D-6E8A-4147-A177-3AD203B41FA5}">
                      <a16:colId xmlns:a16="http://schemas.microsoft.com/office/drawing/2014/main" val="1992431062"/>
                    </a:ext>
                  </a:extLst>
                </a:gridCol>
                <a:gridCol w="1717581">
                  <a:extLst>
                    <a:ext uri="{9D8B030D-6E8A-4147-A177-3AD203B41FA5}">
                      <a16:colId xmlns:a16="http://schemas.microsoft.com/office/drawing/2014/main" val="1433708838"/>
                    </a:ext>
                  </a:extLst>
                </a:gridCol>
              </a:tblGrid>
              <a:tr h="528594">
                <a:tc>
                  <a:txBody>
                    <a:bodyPr/>
                    <a:lstStyle/>
                    <a:p>
                      <a:pPr algn="l" rtl="0" fontAlgn="ctr"/>
                      <a:r>
                        <a:rPr lang="en-US" sz="2400" u="none" strike="noStrike" dirty="0">
                          <a:effectLst/>
                        </a:rPr>
                        <a:t>VOLUMEN</a:t>
                      </a:r>
                      <a:endParaRPr lang="en-US" sz="2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l" rtl="0" fontAlgn="ctr"/>
                      <a:r>
                        <a:rPr lang="en-US" sz="2400" b="1" i="0" u="none" strike="noStrike" dirty="0" err="1">
                          <a:solidFill>
                            <a:srgbClr val="FFFFFF"/>
                          </a:solidFill>
                          <a:effectLst/>
                          <a:latin typeface="Calibri" panose="020F0502020204030204" pitchFamily="34" charset="0"/>
                        </a:rPr>
                        <a:t>Reducción</a:t>
                      </a:r>
                      <a:endParaRPr lang="en-US" sz="2400" b="1" i="0" u="none" strike="noStrike" dirty="0">
                        <a:solidFill>
                          <a:srgbClr val="FFFFFF"/>
                        </a:solidFill>
                        <a:effectLst/>
                        <a:latin typeface="Calibri" panose="020F0502020204030204" pitchFamily="34" charset="0"/>
                      </a:endParaRPr>
                    </a:p>
                  </a:txBody>
                  <a:tcPr marL="9525" marR="9525" marT="9525" marB="0" anchor="ctr"/>
                </a:tc>
                <a:tc gridSpan="3">
                  <a:txBody>
                    <a:bodyPr/>
                    <a:lstStyle/>
                    <a:p>
                      <a:pPr algn="l" rtl="0" fontAlgn="ctr"/>
                      <a:r>
                        <a:rPr lang="en-US" sz="2400" u="none" strike="noStrike" dirty="0" err="1">
                          <a:effectLst/>
                        </a:rPr>
                        <a:t>Rango</a:t>
                      </a:r>
                      <a:r>
                        <a:rPr lang="en-US" sz="2400" u="none" strike="noStrike" dirty="0">
                          <a:effectLst/>
                        </a:rPr>
                        <a:t> del </a:t>
                      </a:r>
                      <a:r>
                        <a:rPr lang="en-US" sz="2400" u="none" strike="noStrike" dirty="0" err="1">
                          <a:effectLst/>
                        </a:rPr>
                        <a:t>volumen</a:t>
                      </a:r>
                      <a:endParaRPr lang="en-US" sz="2400" b="1" i="0" u="none" strike="noStrike" dirty="0">
                        <a:solidFill>
                          <a:srgbClr val="FFFFFF"/>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a:txBody>
                    <a:bodyPr/>
                    <a:lstStyle/>
                    <a:p>
                      <a:pPr algn="l" rtl="0" fontAlgn="ctr"/>
                      <a:r>
                        <a:rPr lang="en-US" sz="2400" b="1" i="0" u="none" strike="noStrike" dirty="0">
                          <a:solidFill>
                            <a:srgbClr val="FFFFFF"/>
                          </a:solidFill>
                          <a:effectLst/>
                          <a:latin typeface="Calibri" panose="020F0502020204030204" pitchFamily="34" charset="0"/>
                        </a:rPr>
                        <a:t>Fuente</a:t>
                      </a:r>
                    </a:p>
                  </a:txBody>
                  <a:tcPr marL="9525" marR="9525" marT="9525" marB="0" anchor="ctr"/>
                </a:tc>
                <a:extLst>
                  <a:ext uri="{0D108BD9-81ED-4DB2-BD59-A6C34878D82A}">
                    <a16:rowId xmlns:a16="http://schemas.microsoft.com/office/drawing/2014/main" val="959917835"/>
                  </a:ext>
                </a:extLst>
              </a:tr>
              <a:tr h="528594">
                <a:tc>
                  <a:txBody>
                    <a:bodyPr/>
                    <a:lstStyle/>
                    <a:p>
                      <a:pPr algn="l" rtl="0" fontAlgn="ctr"/>
                      <a:r>
                        <a:rPr lang="en-US" sz="2400" u="none" strike="noStrike" dirty="0">
                          <a:effectLst/>
                        </a:rPr>
                        <a:t>Cheyenne Blvd</a:t>
                      </a:r>
                      <a:endParaRPr lang="en-US" sz="2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l" rtl="0" fontAlgn="ctr"/>
                      <a:r>
                        <a:rPr lang="en-US" sz="2400" u="none" strike="noStrike" dirty="0">
                          <a:effectLst/>
                        </a:rPr>
                        <a:t>De 4 a 3 </a:t>
                      </a:r>
                      <a:r>
                        <a:rPr lang="en-US" sz="2400" u="none" strike="noStrike" dirty="0" err="1">
                          <a:effectLst/>
                        </a:rPr>
                        <a:t>carriles</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dirty="0">
                          <a:effectLst/>
                        </a:rPr>
                        <a:t>8598</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dirty="0">
                          <a:effectLst/>
                        </a:rPr>
                        <a:t>10.340</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2400" u="none" strike="noStrike" dirty="0">
                          <a:effectLst/>
                        </a:rPr>
                        <a:t>CDOT - 2019</a:t>
                      </a:r>
                      <a:endParaRPr lang="en-US"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79383794"/>
                  </a:ext>
                </a:extLst>
              </a:tr>
              <a:tr h="528594">
                <a:tc>
                  <a:txBody>
                    <a:bodyPr/>
                    <a:lstStyle/>
                    <a:p>
                      <a:pPr algn="l" rtl="0" fontAlgn="ctr"/>
                      <a:r>
                        <a:rPr lang="en-US" sz="2400" u="none" strike="noStrike" dirty="0">
                          <a:effectLst/>
                        </a:rPr>
                        <a:t>Cascade Ave</a:t>
                      </a:r>
                      <a:endParaRPr lang="en-US" sz="2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l" rtl="0" fontAlgn="ctr"/>
                      <a:r>
                        <a:rPr lang="en-US" sz="2400" b="0" i="0" u="none" strike="noStrike" dirty="0">
                          <a:solidFill>
                            <a:srgbClr val="000000"/>
                          </a:solidFill>
                          <a:effectLst/>
                          <a:latin typeface="Calibri" panose="020F0502020204030204" pitchFamily="34" charset="0"/>
                        </a:rPr>
                        <a:t>De 4 a 2 </a:t>
                      </a:r>
                      <a:r>
                        <a:rPr lang="en-US" sz="2400" b="0" i="0" u="none" strike="noStrike" dirty="0" err="1">
                          <a:solidFill>
                            <a:srgbClr val="000000"/>
                          </a:solidFill>
                          <a:effectLst/>
                          <a:latin typeface="Calibri" panose="020F0502020204030204" pitchFamily="34" charset="0"/>
                        </a:rPr>
                        <a:t>carriles</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dirty="0">
                          <a:effectLst/>
                        </a:rPr>
                        <a:t>7586</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dirty="0">
                          <a:effectLst/>
                        </a:rPr>
                        <a:t>10.952</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2400" u="none" strike="noStrike" dirty="0">
                          <a:effectLst/>
                        </a:rPr>
                        <a:t>City - 2019</a:t>
                      </a:r>
                      <a:endParaRPr lang="en-US"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4781492"/>
                  </a:ext>
                </a:extLst>
              </a:tr>
              <a:tr h="528594">
                <a:tc>
                  <a:txBody>
                    <a:bodyPr/>
                    <a:lstStyle/>
                    <a:p>
                      <a:pPr algn="l" rtl="0" fontAlgn="ctr"/>
                      <a:r>
                        <a:rPr lang="en-US" sz="2400" u="none" strike="noStrike" dirty="0">
                          <a:effectLst/>
                        </a:rPr>
                        <a:t>Fontanero St.</a:t>
                      </a:r>
                      <a:endParaRPr lang="en-US" sz="2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l" rtl="0" fontAlgn="ctr"/>
                      <a:r>
                        <a:rPr lang="en-US" sz="2400" b="0" i="0" u="none" strike="noStrike" dirty="0">
                          <a:solidFill>
                            <a:srgbClr val="000000"/>
                          </a:solidFill>
                          <a:effectLst/>
                          <a:latin typeface="Calibri" panose="020F0502020204030204" pitchFamily="34" charset="0"/>
                        </a:rPr>
                        <a:t>De 4 a 3 </a:t>
                      </a:r>
                      <a:r>
                        <a:rPr lang="en-US" sz="2400" b="0" i="0" u="none" strike="noStrike" dirty="0" err="1">
                          <a:solidFill>
                            <a:srgbClr val="000000"/>
                          </a:solidFill>
                          <a:effectLst/>
                          <a:latin typeface="Calibri" panose="020F0502020204030204" pitchFamily="34" charset="0"/>
                        </a:rPr>
                        <a:t>carriles</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dirty="0">
                          <a:effectLst/>
                        </a:rPr>
                        <a:t>2939</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dirty="0">
                          <a:effectLst/>
                        </a:rPr>
                        <a:t>9.129</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2400" u="none" strike="noStrike" dirty="0">
                          <a:effectLst/>
                        </a:rPr>
                        <a:t>City - 2019</a:t>
                      </a:r>
                      <a:endParaRPr lang="en-US"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11192397"/>
                  </a:ext>
                </a:extLst>
              </a:tr>
              <a:tr h="679965">
                <a:tc>
                  <a:txBody>
                    <a:bodyPr/>
                    <a:lstStyle/>
                    <a:p>
                      <a:pPr algn="l" rtl="0" fontAlgn="ctr"/>
                      <a:r>
                        <a:rPr lang="en-US" sz="2400" b="1" u="none" strike="noStrike" dirty="0">
                          <a:effectLst/>
                        </a:rPr>
                        <a:t>Chelton Dr (S Segment)</a:t>
                      </a:r>
                      <a:endParaRPr lang="en-US" sz="2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l" rtl="0" fontAlgn="ctr"/>
                      <a:r>
                        <a:rPr lang="en-US" sz="2400" b="1" u="none" strike="noStrike" dirty="0" err="1">
                          <a:effectLst/>
                        </a:rPr>
                        <a:t>Propuesto</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400" b="1" u="none" strike="noStrike" dirty="0">
                          <a:effectLst/>
                        </a:rPr>
                        <a:t>6400</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400" b="1" u="none" strike="noStrike" dirty="0">
                          <a:effectLst/>
                        </a:rPr>
                        <a:t>-</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400" b="1" u="none" strike="noStrike" dirty="0">
                          <a:effectLst/>
                        </a:rPr>
                        <a:t>10.100</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2400" b="1" u="none" strike="noStrike" dirty="0">
                          <a:effectLst/>
                        </a:rPr>
                        <a:t>WSP-2019</a:t>
                      </a:r>
                      <a:endParaRPr lang="en-US" sz="2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23178365"/>
                  </a:ext>
                </a:extLst>
              </a:tr>
              <a:tr h="344353">
                <a:tc>
                  <a:txBody>
                    <a:bodyPr/>
                    <a:lstStyle/>
                    <a:p>
                      <a:pPr algn="l" rtl="0" fontAlgn="ctr"/>
                      <a:r>
                        <a:rPr lang="en-US" sz="2400" b="1" u="none" strike="noStrike" dirty="0">
                          <a:effectLst/>
                        </a:rPr>
                        <a:t>Hancock Expy</a:t>
                      </a:r>
                      <a:endParaRPr lang="en-US" sz="2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l" rtl="0" fontAlgn="ctr"/>
                      <a:r>
                        <a:rPr lang="en-US" sz="2400" b="1" u="none" strike="noStrike" dirty="0" err="1">
                          <a:effectLst/>
                        </a:rPr>
                        <a:t>Propuesto</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400" b="1" u="none" strike="noStrike" dirty="0">
                          <a:effectLst/>
                        </a:rPr>
                        <a:t>6000</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2400" b="1" u="none" strike="noStrike" dirty="0">
                          <a:effectLst/>
                        </a:rPr>
                        <a:t>WSP-2019</a:t>
                      </a:r>
                      <a:endParaRPr lang="en-US" sz="2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39024742"/>
                  </a:ext>
                </a:extLst>
              </a:tr>
              <a:tr h="344353">
                <a:tc>
                  <a:txBody>
                    <a:bodyPr/>
                    <a:lstStyle/>
                    <a:p>
                      <a:pPr algn="l" rtl="0" fontAlgn="ctr"/>
                      <a:r>
                        <a:rPr lang="en-US" sz="2400" b="1" u="none" strike="noStrike">
                          <a:effectLst/>
                        </a:rPr>
                        <a:t>Jet Wing</a:t>
                      </a:r>
                      <a:endParaRPr lang="en-US" sz="2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l" rtl="0" fontAlgn="ctr"/>
                      <a:r>
                        <a:rPr lang="en-US" sz="2400" b="1" u="none" strike="noStrike" dirty="0" err="1">
                          <a:effectLst/>
                        </a:rPr>
                        <a:t>Propuesto</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400" b="1" u="none" strike="noStrike" dirty="0">
                          <a:effectLst/>
                        </a:rPr>
                        <a:t>3300</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2400" b="1" u="none" strike="noStrike" dirty="0">
                          <a:effectLst/>
                        </a:rPr>
                        <a:t>WSP-2019</a:t>
                      </a:r>
                      <a:endParaRPr lang="en-US" sz="2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92349135"/>
                  </a:ext>
                </a:extLst>
              </a:tr>
              <a:tr h="679965">
                <a:tc>
                  <a:txBody>
                    <a:bodyPr/>
                    <a:lstStyle/>
                    <a:p>
                      <a:pPr algn="l" rtl="0" fontAlgn="ctr"/>
                      <a:r>
                        <a:rPr lang="en-US" sz="2400" b="1" u="none" strike="noStrike" dirty="0">
                          <a:effectLst/>
                        </a:rPr>
                        <a:t>Chelton (N Segment)</a:t>
                      </a:r>
                      <a:endParaRPr lang="en-US" sz="2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l" rtl="0" fontAlgn="ctr"/>
                      <a:r>
                        <a:rPr lang="en-US" sz="2400" b="1" u="none" strike="noStrike" dirty="0" err="1">
                          <a:effectLst/>
                        </a:rPr>
                        <a:t>Propuesto</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400" b="1" u="none" strike="noStrike" dirty="0">
                          <a:effectLst/>
                        </a:rPr>
                        <a:t>8000</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400" b="1" u="none" strike="noStrike" dirty="0">
                          <a:effectLst/>
                        </a:rPr>
                        <a:t>-</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400" b="1" u="none" strike="noStrike" dirty="0">
                          <a:effectLst/>
                        </a:rPr>
                        <a:t>12.500</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2400" b="1" u="none" strike="noStrike" dirty="0">
                          <a:effectLst/>
                        </a:rPr>
                        <a:t>WSP-2019</a:t>
                      </a:r>
                      <a:endParaRPr lang="en-US" sz="2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77466213"/>
                  </a:ext>
                </a:extLst>
              </a:tr>
            </a:tbl>
          </a:graphicData>
        </a:graphic>
      </p:graphicFrame>
    </p:spTree>
    <p:extLst>
      <p:ext uri="{BB962C8B-B14F-4D97-AF65-F5344CB8AC3E}">
        <p14:creationId xmlns:p14="http://schemas.microsoft.com/office/powerpoint/2010/main" val="3760931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1447800"/>
            <a:ext cx="7620000" cy="838200"/>
          </a:xfrm>
        </p:spPr>
        <p:txBody>
          <a:bodyPr>
            <a:normAutofit fontScale="90000"/>
          </a:bodyPr>
          <a:lstStyle/>
          <a:p>
            <a:r>
              <a:rPr lang="en-US" dirty="0">
                <a:solidFill>
                  <a:srgbClr val="0967B0"/>
                </a:solidFill>
                <a:latin typeface="Optima"/>
                <a:cs typeface="Optima"/>
              </a:rPr>
              <a:t>¿</a:t>
            </a:r>
            <a:r>
              <a:rPr lang="en-US" dirty="0" err="1">
                <a:solidFill>
                  <a:srgbClr val="0967B0"/>
                </a:solidFill>
                <a:latin typeface="Optima"/>
                <a:cs typeface="Optima"/>
              </a:rPr>
              <a:t>Cómo</a:t>
            </a:r>
            <a:r>
              <a:rPr lang="en-US" dirty="0">
                <a:solidFill>
                  <a:srgbClr val="0967B0"/>
                </a:solidFill>
                <a:latin typeface="Optima"/>
                <a:cs typeface="Optima"/>
              </a:rPr>
              <a:t> </a:t>
            </a:r>
            <a:r>
              <a:rPr lang="en-US" dirty="0" err="1">
                <a:solidFill>
                  <a:srgbClr val="0967B0"/>
                </a:solidFill>
                <a:latin typeface="Optima"/>
                <a:cs typeface="Optima"/>
              </a:rPr>
              <a:t>planeamos</a:t>
            </a:r>
            <a:r>
              <a:rPr lang="en-US" dirty="0">
                <a:solidFill>
                  <a:srgbClr val="0967B0"/>
                </a:solidFill>
                <a:latin typeface="Optima"/>
                <a:cs typeface="Optima"/>
              </a:rPr>
              <a:t> para </a:t>
            </a:r>
            <a:r>
              <a:rPr lang="en-US" dirty="0" err="1">
                <a:solidFill>
                  <a:srgbClr val="0967B0"/>
                </a:solidFill>
                <a:latin typeface="Optima"/>
                <a:cs typeface="Optima"/>
              </a:rPr>
              <a:t>bicicletas</a:t>
            </a:r>
            <a:r>
              <a:rPr lang="en-US" dirty="0">
                <a:solidFill>
                  <a:srgbClr val="0967B0"/>
                </a:solidFill>
                <a:latin typeface="Optima"/>
                <a:cs typeface="Optima"/>
              </a:rPr>
              <a:t>?</a:t>
            </a:r>
          </a:p>
        </p:txBody>
      </p:sp>
      <p:sp>
        <p:nvSpPr>
          <p:cNvPr id="6" name="Content Placeholder 2"/>
          <p:cNvSpPr>
            <a:spLocks noGrp="1"/>
          </p:cNvSpPr>
          <p:nvPr>
            <p:ph idx="1"/>
          </p:nvPr>
        </p:nvSpPr>
        <p:spPr>
          <a:xfrm>
            <a:off x="533400" y="2286000"/>
            <a:ext cx="7620000" cy="4572000"/>
          </a:xfrm>
        </p:spPr>
        <p:txBody>
          <a:bodyPr>
            <a:normAutofit fontScale="92500" lnSpcReduction="10000"/>
          </a:bodyPr>
          <a:lstStyle/>
          <a:p>
            <a:pPr>
              <a:buFont typeface="Courier New"/>
              <a:buChar char="o"/>
            </a:pPr>
            <a:r>
              <a:rPr lang="es-ES" dirty="0">
                <a:latin typeface="Lao UI" panose="020B0502040204020203" pitchFamily="34" charset="0"/>
                <a:cs typeface="Lao UI" panose="020B0502040204020203" pitchFamily="34" charset="0"/>
              </a:rPr>
              <a:t>De acuerdo con los procesos y proyectos de planificación</a:t>
            </a:r>
            <a:endParaRPr lang="en-US" dirty="0">
              <a:latin typeface="Lao UI" panose="020B0502040204020203" pitchFamily="34" charset="0"/>
              <a:cs typeface="Lao UI" panose="020B0502040204020203" pitchFamily="34" charset="0"/>
            </a:endParaRPr>
          </a:p>
          <a:p>
            <a:pPr lvl="1">
              <a:buFont typeface="Courier New"/>
              <a:buChar char="o"/>
            </a:pPr>
            <a:r>
              <a:rPr lang="en-US" dirty="0" err="1">
                <a:latin typeface="Lao UI" panose="020B0502040204020203" pitchFamily="34" charset="0"/>
                <a:cs typeface="Lao UI" panose="020B0502040204020203" pitchFamily="34" charset="0"/>
              </a:rPr>
              <a:t>PlanCOS</a:t>
            </a:r>
            <a:r>
              <a:rPr lang="en-US" dirty="0">
                <a:latin typeface="Lao UI" panose="020B0502040204020203" pitchFamily="34" charset="0"/>
                <a:cs typeface="Lao UI" panose="020B0502040204020203" pitchFamily="34" charset="0"/>
              </a:rPr>
              <a:t> </a:t>
            </a:r>
            <a:r>
              <a:rPr lang="es-ES" dirty="0">
                <a:latin typeface="Lao UI" panose="020B0502040204020203" pitchFamily="34" charset="0"/>
                <a:cs typeface="Lao UI" panose="020B0502040204020203" pitchFamily="34" charset="0"/>
              </a:rPr>
              <a:t>Plan integral de </a:t>
            </a:r>
            <a:r>
              <a:rPr lang="es-ES" dirty="0" err="1">
                <a:latin typeface="Lao UI" panose="020B0502040204020203" pitchFamily="34" charset="0"/>
                <a:cs typeface="Lao UI" panose="020B0502040204020203" pitchFamily="34" charset="0"/>
              </a:rPr>
              <a:t>PlanCOS</a:t>
            </a:r>
            <a:endParaRPr lang="es-ES" dirty="0">
              <a:latin typeface="Lao UI" panose="020B0502040204020203" pitchFamily="34" charset="0"/>
              <a:cs typeface="Lao UI" panose="020B0502040204020203" pitchFamily="34" charset="0"/>
            </a:endParaRPr>
          </a:p>
          <a:p>
            <a:pPr lvl="1">
              <a:buFont typeface="Courier New"/>
              <a:buChar char="o"/>
            </a:pPr>
            <a:r>
              <a:rPr lang="es-ES" dirty="0">
                <a:latin typeface="Lao UI" panose="020B0502040204020203" pitchFamily="34" charset="0"/>
                <a:cs typeface="Lao UI" panose="020B0502040204020203" pitchFamily="34" charset="0"/>
              </a:rPr>
              <a:t>Plan maestro de bicicletas de Colorado Springs</a:t>
            </a:r>
          </a:p>
          <a:p>
            <a:pPr lvl="1">
              <a:buFont typeface="Courier New"/>
              <a:buChar char="o"/>
            </a:pPr>
            <a:r>
              <a:rPr lang="es-ES" dirty="0">
                <a:latin typeface="Lao UI" panose="020B0502040204020203" pitchFamily="34" charset="0"/>
                <a:cs typeface="Lao UI" panose="020B0502040204020203" pitchFamily="34" charset="0"/>
              </a:rPr>
              <a:t>Informe de lugares saludables de ULI</a:t>
            </a:r>
          </a:p>
          <a:p>
            <a:pPr lvl="1">
              <a:buFont typeface="Courier New"/>
              <a:buChar char="o"/>
            </a:pPr>
            <a:r>
              <a:rPr lang="es-ES" dirty="0">
                <a:latin typeface="Lao UI" panose="020B0502040204020203" pitchFamily="34" charset="0"/>
                <a:cs typeface="Lao UI" panose="020B0502040204020203" pitchFamily="34" charset="0"/>
              </a:rPr>
              <a:t>Planificación de TPL Panorama Park</a:t>
            </a:r>
          </a:p>
          <a:p>
            <a:pPr lvl="1">
              <a:buFont typeface="Courier New"/>
              <a:buChar char="o"/>
            </a:pPr>
            <a:r>
              <a:rPr lang="es-ES" dirty="0">
                <a:latin typeface="Lao UI" panose="020B0502040204020203" pitchFamily="34" charset="0"/>
                <a:cs typeface="Lao UI" panose="020B0502040204020203" pitchFamily="34" charset="0"/>
              </a:rPr>
              <a:t>Plan de las Grandes Calles del Corredor </a:t>
            </a:r>
            <a:r>
              <a:rPr lang="es-ES" dirty="0" err="1">
                <a:latin typeface="Lao UI" panose="020B0502040204020203" pitchFamily="34" charset="0"/>
                <a:cs typeface="Lao UI" panose="020B0502040204020203" pitchFamily="34" charset="0"/>
              </a:rPr>
              <a:t>Academy</a:t>
            </a:r>
            <a:r>
              <a:rPr lang="es-ES" dirty="0">
                <a:latin typeface="Lao UI" panose="020B0502040204020203" pitchFamily="34" charset="0"/>
                <a:cs typeface="Lao UI" panose="020B0502040204020203" pitchFamily="34" charset="0"/>
              </a:rPr>
              <a:t> </a:t>
            </a:r>
            <a:r>
              <a:rPr lang="es-ES" dirty="0" err="1">
                <a:latin typeface="Lao UI" panose="020B0502040204020203" pitchFamily="34" charset="0"/>
                <a:cs typeface="Lao UI" panose="020B0502040204020203" pitchFamily="34" charset="0"/>
              </a:rPr>
              <a:t>Blvd</a:t>
            </a:r>
            <a:endParaRPr lang="es-ES" dirty="0">
              <a:latin typeface="Lao UI" panose="020B0502040204020203" pitchFamily="34" charset="0"/>
              <a:cs typeface="Lao UI" panose="020B0502040204020203" pitchFamily="34" charset="0"/>
            </a:endParaRPr>
          </a:p>
          <a:p>
            <a:pPr lvl="1">
              <a:buFont typeface="Courier New"/>
              <a:buChar char="o"/>
            </a:pPr>
            <a:r>
              <a:rPr lang="es-ES" dirty="0">
                <a:latin typeface="Lao UI" panose="020B0502040204020203" pitchFamily="34" charset="0"/>
                <a:cs typeface="Lao UI" panose="020B0502040204020203" pitchFamily="34" charset="0"/>
              </a:rPr>
              <a:t>Plan de Acción de la Coalición RISE</a:t>
            </a:r>
            <a:endParaRPr lang="en-US" dirty="0">
              <a:latin typeface="Lao UI" panose="020B0502040204020203" pitchFamily="34" charset="0"/>
              <a:cs typeface="Lao UI" panose="020B0502040204020203" pitchFamily="34" charset="0"/>
            </a:endParaRPr>
          </a:p>
          <a:p>
            <a:pPr lvl="1">
              <a:buFont typeface="Courier New"/>
              <a:buChar char="o"/>
            </a:pPr>
            <a:endParaRPr lang="en-US" dirty="0">
              <a:latin typeface="Lao UI" panose="020B0502040204020203" pitchFamily="34" charset="0"/>
              <a:cs typeface="Lao UI" panose="020B0502040204020203" pitchFamily="34" charset="0"/>
            </a:endParaRPr>
          </a:p>
          <a:p>
            <a:endParaRPr lang="en-US" dirty="0"/>
          </a:p>
        </p:txBody>
      </p:sp>
    </p:spTree>
    <p:extLst>
      <p:ext uri="{BB962C8B-B14F-4D97-AF65-F5344CB8AC3E}">
        <p14:creationId xmlns:p14="http://schemas.microsoft.com/office/powerpoint/2010/main" val="402014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Velocidad</a:t>
            </a:r>
            <a:r>
              <a:rPr lang="en-US" dirty="0"/>
              <a:t> </a:t>
            </a:r>
            <a:r>
              <a:rPr lang="en-US" dirty="0" err="1"/>
              <a:t>resultante</a:t>
            </a:r>
            <a:r>
              <a:rPr lang="en-US" dirty="0"/>
              <a:t> del </a:t>
            </a:r>
            <a:r>
              <a:rPr lang="en-US" dirty="0" err="1"/>
              <a:t>reuso</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8377791"/>
              </p:ext>
            </p:extLst>
          </p:nvPr>
        </p:nvGraphicFramePr>
        <p:xfrm>
          <a:off x="2" y="2438400"/>
          <a:ext cx="9143997" cy="4419599"/>
        </p:xfrm>
        <a:graphic>
          <a:graphicData uri="http://schemas.openxmlformats.org/drawingml/2006/table">
            <a:tbl>
              <a:tblPr/>
              <a:tblGrid>
                <a:gridCol w="2118498">
                  <a:extLst>
                    <a:ext uri="{9D8B030D-6E8A-4147-A177-3AD203B41FA5}">
                      <a16:colId xmlns:a16="http://schemas.microsoft.com/office/drawing/2014/main" val="1893215735"/>
                    </a:ext>
                  </a:extLst>
                </a:gridCol>
                <a:gridCol w="1786684">
                  <a:extLst>
                    <a:ext uri="{9D8B030D-6E8A-4147-A177-3AD203B41FA5}">
                      <a16:colId xmlns:a16="http://schemas.microsoft.com/office/drawing/2014/main" val="480302519"/>
                    </a:ext>
                  </a:extLst>
                </a:gridCol>
                <a:gridCol w="1276203">
                  <a:extLst>
                    <a:ext uri="{9D8B030D-6E8A-4147-A177-3AD203B41FA5}">
                      <a16:colId xmlns:a16="http://schemas.microsoft.com/office/drawing/2014/main" val="3449996479"/>
                    </a:ext>
                  </a:extLst>
                </a:gridCol>
                <a:gridCol w="1276203">
                  <a:extLst>
                    <a:ext uri="{9D8B030D-6E8A-4147-A177-3AD203B41FA5}">
                      <a16:colId xmlns:a16="http://schemas.microsoft.com/office/drawing/2014/main" val="4019838233"/>
                    </a:ext>
                  </a:extLst>
                </a:gridCol>
                <a:gridCol w="1403825">
                  <a:extLst>
                    <a:ext uri="{9D8B030D-6E8A-4147-A177-3AD203B41FA5}">
                      <a16:colId xmlns:a16="http://schemas.microsoft.com/office/drawing/2014/main" val="4121208483"/>
                    </a:ext>
                  </a:extLst>
                </a:gridCol>
                <a:gridCol w="1282584">
                  <a:extLst>
                    <a:ext uri="{9D8B030D-6E8A-4147-A177-3AD203B41FA5}">
                      <a16:colId xmlns:a16="http://schemas.microsoft.com/office/drawing/2014/main" val="3051174637"/>
                    </a:ext>
                  </a:extLst>
                </a:gridCol>
              </a:tblGrid>
              <a:tr h="1595240">
                <a:tc>
                  <a:txBody>
                    <a:bodyPr/>
                    <a:lstStyle/>
                    <a:p>
                      <a:pPr algn="l" rtl="0" fontAlgn="ctr"/>
                      <a:r>
                        <a:rPr lang="en-US" sz="2800" b="1" i="0" u="none" strike="noStrike" dirty="0">
                          <a:solidFill>
                            <a:srgbClr val="FFFFFF"/>
                          </a:solidFill>
                          <a:effectLst/>
                          <a:latin typeface="Calibri" panose="020F0502020204030204" pitchFamily="34" charset="0"/>
                        </a:rPr>
                        <a:t>Calle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ctr" rtl="0" fontAlgn="ctr"/>
                      <a:r>
                        <a:rPr lang="en-US" sz="2800" b="1" i="0" u="none" strike="noStrike" dirty="0" err="1">
                          <a:solidFill>
                            <a:srgbClr val="FFFFFF"/>
                          </a:solidFill>
                          <a:effectLst/>
                          <a:latin typeface="Calibri" panose="020F0502020204030204" pitchFamily="34" charset="0"/>
                        </a:rPr>
                        <a:t>Límite</a:t>
                      </a:r>
                      <a:r>
                        <a:rPr lang="en-US" sz="2800" b="1" i="0" u="none" strike="noStrike" dirty="0">
                          <a:solidFill>
                            <a:srgbClr val="FFFFFF"/>
                          </a:solidFill>
                          <a:effectLst/>
                          <a:latin typeface="Calibri" panose="020F0502020204030204" pitchFamily="34" charset="0"/>
                        </a:rPr>
                        <a:t> de </a:t>
                      </a:r>
                      <a:r>
                        <a:rPr lang="en-US" sz="2800" b="1" i="0" u="none" strike="noStrike" dirty="0" err="1">
                          <a:solidFill>
                            <a:srgbClr val="FFFFFF"/>
                          </a:solidFill>
                          <a:effectLst/>
                          <a:latin typeface="Calibri" panose="020F0502020204030204" pitchFamily="34" charset="0"/>
                        </a:rPr>
                        <a:t>velocidad</a:t>
                      </a:r>
                      <a:endParaRPr lang="en-US" sz="2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gridSpan="2">
                  <a:txBody>
                    <a:bodyPr/>
                    <a:lstStyle/>
                    <a:p>
                      <a:pPr algn="ctr" rtl="0" fontAlgn="ctr"/>
                      <a:r>
                        <a:rPr lang="en-US" sz="2800" b="1" i="0" u="none" strike="noStrike" dirty="0">
                          <a:solidFill>
                            <a:srgbClr val="FFFFFF"/>
                          </a:solidFill>
                          <a:effectLst/>
                          <a:latin typeface="Calibri" panose="020F0502020204030204" pitchFamily="34" charset="0"/>
                        </a:rPr>
                        <a:t>% de </a:t>
                      </a:r>
                      <a:r>
                        <a:rPr lang="en-US" sz="2800" b="1" i="0" u="none" strike="noStrike" dirty="0" err="1">
                          <a:solidFill>
                            <a:srgbClr val="FFFFFF"/>
                          </a:solidFill>
                          <a:effectLst/>
                          <a:latin typeface="Calibri" panose="020F0502020204030204" pitchFamily="34" charset="0"/>
                        </a:rPr>
                        <a:t>carros</a:t>
                      </a:r>
                      <a:r>
                        <a:rPr lang="en-US" sz="2800" b="1" i="0" u="none" strike="noStrike" dirty="0">
                          <a:solidFill>
                            <a:srgbClr val="FFFFFF"/>
                          </a:solidFill>
                          <a:effectLst/>
                          <a:latin typeface="Calibri" panose="020F0502020204030204" pitchFamily="34" charset="0"/>
                        </a:rPr>
                        <a:t>      10 mph </a:t>
                      </a:r>
                      <a:r>
                        <a:rPr lang="en-US" sz="2800" b="1" i="0" u="none" strike="noStrike" dirty="0" err="1">
                          <a:solidFill>
                            <a:srgbClr val="FFFFFF"/>
                          </a:solidFill>
                          <a:effectLst/>
                          <a:latin typeface="Calibri" panose="020F0502020204030204" pitchFamily="34" charset="0"/>
                        </a:rPr>
                        <a:t>sobre</a:t>
                      </a:r>
                      <a:r>
                        <a:rPr lang="en-US" sz="2800" b="1" i="0" u="none" strike="noStrike" dirty="0">
                          <a:solidFill>
                            <a:srgbClr val="FFFFFF"/>
                          </a:solidFill>
                          <a:effectLst/>
                          <a:latin typeface="Calibri" panose="020F0502020204030204" pitchFamily="34" charset="0"/>
                        </a:rPr>
                        <a:t>    el </a:t>
                      </a:r>
                      <a:r>
                        <a:rPr lang="en-US" sz="2800" b="1" i="0" u="none" strike="noStrike" dirty="0" err="1">
                          <a:solidFill>
                            <a:srgbClr val="FFFFFF"/>
                          </a:solidFill>
                          <a:effectLst/>
                          <a:latin typeface="Calibri" panose="020F0502020204030204" pitchFamily="34" charset="0"/>
                        </a:rPr>
                        <a:t>límite</a:t>
                      </a:r>
                      <a:endParaRPr lang="en-US" sz="2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hMerge="1">
                  <a:txBody>
                    <a:bodyPr/>
                    <a:lstStyle/>
                    <a:p>
                      <a:endParaRPr lang="en-US"/>
                    </a:p>
                  </a:txBody>
                  <a:tcPr/>
                </a:tc>
                <a:tc gridSpan="2">
                  <a:txBody>
                    <a:bodyPr/>
                    <a:lstStyle/>
                    <a:p>
                      <a:pPr algn="ctr" rtl="0" fontAlgn="ctr"/>
                      <a:r>
                        <a:rPr lang="en-US" sz="2800" b="1" i="0" u="none" strike="noStrike" dirty="0">
                          <a:solidFill>
                            <a:srgbClr val="FFFFFF"/>
                          </a:solidFill>
                          <a:effectLst/>
                          <a:latin typeface="Calibri" panose="020F0502020204030204" pitchFamily="34" charset="0"/>
                        </a:rPr>
                        <a:t>% de </a:t>
                      </a:r>
                      <a:r>
                        <a:rPr lang="en-US" sz="2800" b="1" i="0" u="none" strike="noStrike" dirty="0" err="1">
                          <a:solidFill>
                            <a:srgbClr val="FFFFFF"/>
                          </a:solidFill>
                          <a:effectLst/>
                          <a:latin typeface="Calibri" panose="020F0502020204030204" pitchFamily="34" charset="0"/>
                        </a:rPr>
                        <a:t>carros</a:t>
                      </a:r>
                      <a:r>
                        <a:rPr lang="en-US" sz="2800" b="1" i="0" u="none" strike="noStrike" dirty="0">
                          <a:solidFill>
                            <a:srgbClr val="FFFFFF"/>
                          </a:solidFill>
                          <a:effectLst/>
                          <a:latin typeface="Calibri" panose="020F0502020204030204" pitchFamily="34" charset="0"/>
                        </a:rPr>
                        <a:t>        15 mph </a:t>
                      </a:r>
                      <a:r>
                        <a:rPr lang="en-US" sz="2800" b="1" i="0" u="none" strike="noStrike" dirty="0" err="1">
                          <a:solidFill>
                            <a:srgbClr val="FFFFFF"/>
                          </a:solidFill>
                          <a:effectLst/>
                          <a:latin typeface="Calibri" panose="020F0502020204030204" pitchFamily="34" charset="0"/>
                        </a:rPr>
                        <a:t>sobre</a:t>
                      </a:r>
                      <a:r>
                        <a:rPr lang="en-US" sz="2800" b="1" i="0" u="none" strike="noStrike" dirty="0">
                          <a:solidFill>
                            <a:srgbClr val="FFFFFF"/>
                          </a:solidFill>
                          <a:effectLst/>
                          <a:latin typeface="Calibri" panose="020F0502020204030204" pitchFamily="34" charset="0"/>
                        </a:rPr>
                        <a:t>     el </a:t>
                      </a:r>
                      <a:r>
                        <a:rPr lang="en-US" sz="2800" b="1" i="0" u="none" strike="noStrike" dirty="0" err="1">
                          <a:solidFill>
                            <a:srgbClr val="FFFFFF"/>
                          </a:solidFill>
                          <a:effectLst/>
                          <a:latin typeface="Calibri" panose="020F0502020204030204" pitchFamily="34" charset="0"/>
                        </a:rPr>
                        <a:t>límite</a:t>
                      </a:r>
                      <a:endParaRPr lang="en-US" sz="2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hMerge="1">
                  <a:txBody>
                    <a:bodyPr/>
                    <a:lstStyle/>
                    <a:p>
                      <a:endParaRPr lang="en-US"/>
                    </a:p>
                  </a:txBody>
                  <a:tcPr/>
                </a:tc>
                <a:extLst>
                  <a:ext uri="{0D108BD9-81ED-4DB2-BD59-A6C34878D82A}">
                    <a16:rowId xmlns:a16="http://schemas.microsoft.com/office/drawing/2014/main" val="3899457081"/>
                  </a:ext>
                </a:extLst>
              </a:tr>
              <a:tr h="575333">
                <a:tc>
                  <a:txBody>
                    <a:bodyPr/>
                    <a:lstStyle/>
                    <a:p>
                      <a:pPr algn="l" rtl="0" fontAlgn="ctr"/>
                      <a:r>
                        <a:rPr lang="en-US" sz="2800" b="1" i="0" u="none" strike="noStrike" dirty="0">
                          <a:solidFill>
                            <a:srgbClr val="FFFFFF"/>
                          </a:solidFill>
                          <a:effectLst/>
                          <a:latin typeface="Calibri" panose="020F050202020403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l" rtl="0" fontAlgn="ctr"/>
                      <a:r>
                        <a:rPr lang="en-US" sz="2800" b="1" i="0" u="none" strike="noStrike" dirty="0">
                          <a:solidFill>
                            <a:srgbClr val="FFFFFF"/>
                          </a:solidFill>
                          <a:effectLst/>
                          <a:latin typeface="Calibri" panose="020F050202020403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l" rtl="0" fontAlgn="ctr"/>
                      <a:r>
                        <a:rPr lang="en-US" sz="2800" b="1" i="0" u="none" strike="noStrike" dirty="0">
                          <a:solidFill>
                            <a:srgbClr val="FFFFFF"/>
                          </a:solidFill>
                          <a:effectLst/>
                          <a:latin typeface="Calibri" panose="020F0502020204030204" pitchFamily="34" charset="0"/>
                        </a:rPr>
                        <a:t>Antes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l" rtl="0" fontAlgn="ctr"/>
                      <a:r>
                        <a:rPr lang="en-US" sz="2800" b="1" i="0" u="none" strike="noStrike" dirty="0" err="1">
                          <a:solidFill>
                            <a:srgbClr val="FFFFFF"/>
                          </a:solidFill>
                          <a:effectLst/>
                          <a:latin typeface="Calibri" panose="020F0502020204030204" pitchFamily="34" charset="0"/>
                        </a:rPr>
                        <a:t>Después</a:t>
                      </a:r>
                      <a:endParaRPr lang="en-US" sz="2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l" rtl="0" fontAlgn="ctr"/>
                      <a:r>
                        <a:rPr lang="en-US" sz="2800" b="1" i="0" u="none" strike="noStrike" dirty="0">
                          <a:solidFill>
                            <a:srgbClr val="FFFFFF"/>
                          </a:solidFill>
                          <a:effectLst/>
                          <a:latin typeface="Calibri" panose="020F0502020204030204" pitchFamily="34" charset="0"/>
                        </a:rPr>
                        <a:t> Antes</a:t>
                      </a: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l" rtl="0" fontAlgn="ctr"/>
                      <a:r>
                        <a:rPr lang="en-US" sz="2800" b="1" i="0" u="none" strike="noStrike" dirty="0" err="1">
                          <a:solidFill>
                            <a:srgbClr val="FFFFFF"/>
                          </a:solidFill>
                          <a:effectLst/>
                          <a:latin typeface="Calibri" panose="020F0502020204030204" pitchFamily="34" charset="0"/>
                        </a:rPr>
                        <a:t>Después</a:t>
                      </a:r>
                      <a:endParaRPr lang="en-US" sz="2800" b="1" i="0" u="none" strike="noStrike" dirty="0">
                        <a:solidFill>
                          <a:srgbClr val="FFFFFF"/>
                        </a:solidFill>
                        <a:effectLst/>
                        <a:latin typeface="Calibri" panose="020F0502020204030204" pitchFamily="34" charset="0"/>
                      </a:endParaRP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extLst>
                  <a:ext uri="{0D108BD9-81ED-4DB2-BD59-A6C34878D82A}">
                    <a16:rowId xmlns:a16="http://schemas.microsoft.com/office/drawing/2014/main" val="3420022804"/>
                  </a:ext>
                </a:extLst>
              </a:tr>
              <a:tr h="549180">
                <a:tc>
                  <a:txBody>
                    <a:bodyPr/>
                    <a:lstStyle/>
                    <a:p>
                      <a:pPr algn="l" rtl="0" fontAlgn="ctr"/>
                      <a:r>
                        <a:rPr lang="en-US" sz="2800" b="1" i="0" u="none" strike="noStrike" dirty="0">
                          <a:solidFill>
                            <a:srgbClr val="FFFFFF"/>
                          </a:solidFill>
                          <a:effectLst/>
                          <a:latin typeface="Calibri" panose="020F0502020204030204" pitchFamily="34" charset="0"/>
                        </a:rPr>
                        <a:t>Cascade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E67C8"/>
                    </a:solidFill>
                  </a:tcPr>
                </a:tc>
                <a:tc>
                  <a:txBody>
                    <a:bodyPr/>
                    <a:lstStyle/>
                    <a:p>
                      <a:pPr algn="ctr" rtl="0" fontAlgn="ctr"/>
                      <a:r>
                        <a:rPr lang="en-US" sz="2800" b="1" i="0" u="none" strike="noStrike" dirty="0">
                          <a:solidFill>
                            <a:srgbClr val="FFFFFF"/>
                          </a:solidFill>
                          <a:effectLst/>
                          <a:latin typeface="Calibri" panose="020F0502020204030204" pitchFamily="34" charset="0"/>
                        </a:rPr>
                        <a:t>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E67C8"/>
                    </a:solidFill>
                  </a:tcPr>
                </a:tc>
                <a:tc>
                  <a:txBody>
                    <a:bodyPr/>
                    <a:lstStyle/>
                    <a:p>
                      <a:pPr algn="ctr" rtl="0" fontAlgn="ctr"/>
                      <a:r>
                        <a:rPr lang="en-US" sz="2800" b="0" i="0" u="none" strike="noStrike" dirty="0">
                          <a:solidFill>
                            <a:srgbClr val="000000"/>
                          </a:solidFill>
                          <a:effectLst/>
                          <a:latin typeface="Calibri" panose="020F0502020204030204" pitchFamily="34" charset="0"/>
                        </a:rPr>
                        <a:t>37-42%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US" sz="2800" b="0" i="0" u="none" strike="noStrike" dirty="0">
                          <a:solidFill>
                            <a:srgbClr val="000000"/>
                          </a:solidFill>
                          <a:effectLst/>
                          <a:latin typeface="Calibri" panose="020F0502020204030204" pitchFamily="34" charset="0"/>
                        </a:rPr>
                        <a:t>7-9%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US" sz="2800" b="0" i="0" u="none" strike="noStrike" dirty="0">
                          <a:solidFill>
                            <a:srgbClr val="000000"/>
                          </a:solidFill>
                          <a:effectLst/>
                          <a:latin typeface="Calibri" panose="020F0502020204030204" pitchFamily="34" charset="0"/>
                        </a:rPr>
                        <a:t>11-12%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US" sz="28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486366303"/>
                  </a:ext>
                </a:extLst>
              </a:tr>
              <a:tr h="575333">
                <a:tc>
                  <a:txBody>
                    <a:bodyPr/>
                    <a:lstStyle/>
                    <a:p>
                      <a:pPr algn="l" rtl="0" fontAlgn="ctr"/>
                      <a:r>
                        <a:rPr lang="en-US" sz="2800" b="1" i="0" u="none" strike="noStrike" dirty="0">
                          <a:solidFill>
                            <a:srgbClr val="FFFFFF"/>
                          </a:solidFill>
                          <a:effectLst/>
                          <a:latin typeface="Calibri" panose="020F0502020204030204" pitchFamily="34" charset="0"/>
                        </a:rPr>
                        <a:t>Fontanero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ctr" rtl="0" fontAlgn="ctr"/>
                      <a:r>
                        <a:rPr lang="en-US" sz="2800" b="1" i="0" u="none" strike="noStrike" dirty="0">
                          <a:solidFill>
                            <a:srgbClr val="FFFFFF"/>
                          </a:solidFill>
                          <a:effectLst/>
                          <a:latin typeface="Calibri" panose="020F0502020204030204" pitchFamily="34" charset="0"/>
                        </a:rPr>
                        <a:t>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ctr" rtl="0" fontAlgn="ctr"/>
                      <a:r>
                        <a:rPr lang="en-US" sz="2800" b="0" i="0" u="none" strike="noStrike" dirty="0">
                          <a:solidFill>
                            <a:srgbClr val="000000"/>
                          </a:solidFill>
                          <a:effectLst/>
                          <a:latin typeface="Calibri" panose="020F0502020204030204" pitchFamily="34" charset="0"/>
                        </a:rPr>
                        <a:t>3-8%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c>
                  <a:txBody>
                    <a:bodyPr/>
                    <a:lstStyle/>
                    <a:p>
                      <a:pPr algn="ctr" rtl="0" fontAlgn="ctr"/>
                      <a:r>
                        <a:rPr lang="en-US" sz="28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c>
                  <a:txBody>
                    <a:bodyPr/>
                    <a:lstStyle/>
                    <a:p>
                      <a:pPr algn="ctr" rtl="0" fontAlgn="ctr"/>
                      <a:r>
                        <a:rPr lang="en-US" sz="28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c>
                  <a:txBody>
                    <a:bodyPr/>
                    <a:lstStyle/>
                    <a:p>
                      <a:pPr algn="ctr" rtl="0" fontAlgn="ctr"/>
                      <a:r>
                        <a:rPr lang="en-US" sz="2800" b="0"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extLst>
                  <a:ext uri="{0D108BD9-81ED-4DB2-BD59-A6C34878D82A}">
                    <a16:rowId xmlns:a16="http://schemas.microsoft.com/office/drawing/2014/main" val="4072146712"/>
                  </a:ext>
                </a:extLst>
              </a:tr>
              <a:tr h="549180">
                <a:tc>
                  <a:txBody>
                    <a:bodyPr/>
                    <a:lstStyle/>
                    <a:p>
                      <a:pPr algn="l" rtl="0" fontAlgn="ctr"/>
                      <a:r>
                        <a:rPr lang="en-US" sz="2800" b="1" i="0" u="none" strike="noStrike" dirty="0">
                          <a:solidFill>
                            <a:srgbClr val="FFFFFF"/>
                          </a:solidFill>
                          <a:effectLst/>
                          <a:latin typeface="Calibri" panose="020F0502020204030204" pitchFamily="34" charset="0"/>
                        </a:rPr>
                        <a:t>Chelton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E67C8"/>
                    </a:solidFill>
                  </a:tcPr>
                </a:tc>
                <a:tc>
                  <a:txBody>
                    <a:bodyPr/>
                    <a:lstStyle/>
                    <a:p>
                      <a:pPr algn="ctr" rtl="0" fontAlgn="ctr"/>
                      <a:r>
                        <a:rPr lang="en-US" sz="2800" b="1" i="0" u="none" strike="noStrike" dirty="0">
                          <a:solidFill>
                            <a:srgbClr val="FFFFFF"/>
                          </a:solidFill>
                          <a:effectLst/>
                          <a:latin typeface="Calibri" panose="020F0502020204030204" pitchFamily="34" charset="0"/>
                        </a:rPr>
                        <a:t>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E67C8"/>
                    </a:solidFill>
                  </a:tcPr>
                </a:tc>
                <a:tc>
                  <a:txBody>
                    <a:bodyPr/>
                    <a:lstStyle/>
                    <a:p>
                      <a:pPr algn="ctr" rtl="0" fontAlgn="ctr"/>
                      <a:r>
                        <a:rPr lang="en-US" sz="2800" b="0" i="0" u="none" strike="noStrike" dirty="0">
                          <a:solidFill>
                            <a:srgbClr val="000000"/>
                          </a:solidFill>
                          <a:effectLst/>
                          <a:latin typeface="Calibri" panose="020F0502020204030204" pitchFamily="34" charset="0"/>
                        </a:rPr>
                        <a:t>8-79%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US" sz="28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US" sz="2800" b="0" i="0" u="none" strike="noStrike" dirty="0">
                          <a:solidFill>
                            <a:srgbClr val="000000"/>
                          </a:solidFill>
                          <a:effectLst/>
                          <a:latin typeface="Calibri" panose="020F0502020204030204" pitchFamily="34" charset="0"/>
                        </a:rPr>
                        <a:t>1-54%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US" sz="28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353070372"/>
                  </a:ext>
                </a:extLst>
              </a:tr>
              <a:tr h="575333">
                <a:tc>
                  <a:txBody>
                    <a:bodyPr/>
                    <a:lstStyle/>
                    <a:p>
                      <a:pPr algn="l" rtl="0" fontAlgn="ctr"/>
                      <a:r>
                        <a:rPr lang="en-US" sz="2800" b="1" i="0" u="none" strike="noStrike" dirty="0">
                          <a:solidFill>
                            <a:srgbClr val="FFFFFF"/>
                          </a:solidFill>
                          <a:effectLst/>
                          <a:latin typeface="Calibri" panose="020F0502020204030204" pitchFamily="34" charset="0"/>
                        </a:rPr>
                        <a:t>Jet Wing</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ctr" rtl="0" fontAlgn="ctr"/>
                      <a:r>
                        <a:rPr lang="en-US" sz="2800" b="1" i="0" u="none" strike="noStrike" dirty="0">
                          <a:solidFill>
                            <a:srgbClr val="FFFFFF"/>
                          </a:solidFill>
                          <a:effectLst/>
                          <a:latin typeface="Calibri" panose="020F0502020204030204" pitchFamily="34" charset="0"/>
                        </a:rPr>
                        <a:t>35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ctr" rtl="0" fontAlgn="ctr"/>
                      <a:r>
                        <a:rPr lang="en-US" sz="2800" b="0" i="0" u="none" strike="noStrike" dirty="0">
                          <a:solidFill>
                            <a:srgbClr val="000000"/>
                          </a:solidFill>
                          <a:effectLst/>
                          <a:latin typeface="Calibri" panose="020F0502020204030204" pitchFamily="34" charset="0"/>
                        </a:rPr>
                        <a:t>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c>
                  <a:txBody>
                    <a:bodyPr/>
                    <a:lstStyle/>
                    <a:p>
                      <a:pPr algn="ctr" rtl="0" fontAlgn="ctr"/>
                      <a:r>
                        <a:rPr lang="en-US" sz="28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c>
                  <a:txBody>
                    <a:bodyPr/>
                    <a:lstStyle/>
                    <a:p>
                      <a:pPr algn="ctr" rtl="0" fontAlgn="ctr"/>
                      <a:r>
                        <a:rPr lang="en-US" sz="2800" b="0" i="0" u="none" strike="noStrike" dirty="0">
                          <a:solidFill>
                            <a:srgbClr val="000000"/>
                          </a:solidFill>
                          <a:effectLst/>
                          <a:latin typeface="Calibri" panose="020F0502020204030204" pitchFamily="34" charset="0"/>
                        </a:rPr>
                        <a:t>0-1%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c>
                  <a:txBody>
                    <a:bodyPr/>
                    <a:lstStyle/>
                    <a:p>
                      <a:pPr algn="ctr" rtl="0" fontAlgn="ctr"/>
                      <a:r>
                        <a:rPr lang="en-US" sz="28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extLst>
                  <a:ext uri="{0D108BD9-81ED-4DB2-BD59-A6C34878D82A}">
                    <a16:rowId xmlns:a16="http://schemas.microsoft.com/office/drawing/2014/main" val="3772648985"/>
                  </a:ext>
                </a:extLst>
              </a:tr>
            </a:tbl>
          </a:graphicData>
        </a:graphic>
      </p:graphicFrame>
    </p:spTree>
    <p:extLst>
      <p:ext uri="{BB962C8B-B14F-4D97-AF65-F5344CB8AC3E}">
        <p14:creationId xmlns:p14="http://schemas.microsoft.com/office/powerpoint/2010/main" val="1071442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Conclusión</a:t>
            </a:r>
            <a:r>
              <a:rPr lang="en-US" dirty="0"/>
              <a:t> de los </a:t>
            </a:r>
            <a:r>
              <a:rPr lang="en-US" dirty="0" err="1"/>
              <a:t>consultores</a:t>
            </a:r>
            <a:endParaRPr lang="en-US" dirty="0"/>
          </a:p>
        </p:txBody>
      </p:sp>
      <p:sp>
        <p:nvSpPr>
          <p:cNvPr id="3" name="Content Placeholder 2"/>
          <p:cNvSpPr>
            <a:spLocks noGrp="1"/>
          </p:cNvSpPr>
          <p:nvPr>
            <p:ph idx="1"/>
          </p:nvPr>
        </p:nvSpPr>
        <p:spPr/>
        <p:txBody>
          <a:bodyPr/>
          <a:lstStyle/>
          <a:p>
            <a:r>
              <a:rPr lang="en-US" dirty="0" err="1"/>
              <a:t>Chelton</a:t>
            </a:r>
            <a:r>
              <a:rPr lang="en-US" dirty="0"/>
              <a:t>, </a:t>
            </a:r>
            <a:r>
              <a:rPr lang="en-US" dirty="0" err="1"/>
              <a:t>en</a:t>
            </a:r>
            <a:r>
              <a:rPr lang="en-US" dirty="0"/>
              <a:t> </a:t>
            </a:r>
            <a:r>
              <a:rPr lang="en-US" dirty="0" err="1"/>
              <a:t>toda</a:t>
            </a:r>
            <a:r>
              <a:rPr lang="en-US" dirty="0"/>
              <a:t> </a:t>
            </a:r>
            <a:r>
              <a:rPr lang="en-US" dirty="0" err="1"/>
              <a:t>su</a:t>
            </a:r>
            <a:r>
              <a:rPr lang="en-US" dirty="0"/>
              <a:t> </a:t>
            </a:r>
            <a:r>
              <a:rPr lang="en-US" dirty="0" err="1"/>
              <a:t>extensión</a:t>
            </a:r>
            <a:endParaRPr lang="en-US" dirty="0"/>
          </a:p>
          <a:p>
            <a:pPr lvl="1"/>
            <a:r>
              <a:rPr lang="es-ES" dirty="0"/>
              <a:t>Diferencia en el tiempo de viaje, ahora: 34-47 </a:t>
            </a:r>
            <a:r>
              <a:rPr lang="es-ES" dirty="0" err="1"/>
              <a:t>seg</a:t>
            </a:r>
            <a:r>
              <a:rPr lang="es-ES" dirty="0"/>
              <a:t>.</a:t>
            </a:r>
          </a:p>
          <a:p>
            <a:pPr lvl="1"/>
            <a:r>
              <a:rPr lang="es-ES" dirty="0"/>
              <a:t>Diferencia en el tiempo de viaje, 2045: 37-44 </a:t>
            </a:r>
            <a:r>
              <a:rPr lang="es-ES" dirty="0" err="1"/>
              <a:t>seg</a:t>
            </a:r>
            <a:r>
              <a:rPr lang="es-ES" dirty="0"/>
              <a:t>.</a:t>
            </a:r>
          </a:p>
          <a:p>
            <a:pPr lvl="1"/>
            <a:r>
              <a:rPr lang="es-ES" dirty="0"/>
              <a:t>Desde una reducción de 5 mph en la velocidad de desplazamiento, no en las intersecciones</a:t>
            </a:r>
            <a:endParaRPr lang="en-US" dirty="0"/>
          </a:p>
        </p:txBody>
      </p:sp>
    </p:spTree>
    <p:extLst>
      <p:ext uri="{BB962C8B-B14F-4D97-AF65-F5344CB8AC3E}">
        <p14:creationId xmlns:p14="http://schemas.microsoft.com/office/powerpoint/2010/main" val="57289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1447800"/>
            <a:ext cx="7620000" cy="838200"/>
          </a:xfrm>
        </p:spPr>
        <p:txBody>
          <a:bodyPr>
            <a:normAutofit fontScale="90000"/>
          </a:bodyPr>
          <a:lstStyle/>
          <a:p>
            <a:r>
              <a:rPr lang="en-US" dirty="0">
                <a:solidFill>
                  <a:srgbClr val="0967B0"/>
                </a:solidFill>
                <a:latin typeface="Optima"/>
                <a:cs typeface="Optima"/>
              </a:rPr>
              <a:t>¿</a:t>
            </a:r>
            <a:r>
              <a:rPr lang="en-US" dirty="0" err="1">
                <a:solidFill>
                  <a:srgbClr val="0967B0"/>
                </a:solidFill>
                <a:latin typeface="Optima"/>
                <a:cs typeface="Optima"/>
              </a:rPr>
              <a:t>Cómo</a:t>
            </a:r>
            <a:r>
              <a:rPr lang="en-US" dirty="0">
                <a:solidFill>
                  <a:srgbClr val="0967B0"/>
                </a:solidFill>
                <a:latin typeface="Optima"/>
                <a:cs typeface="Optima"/>
              </a:rPr>
              <a:t> </a:t>
            </a:r>
            <a:r>
              <a:rPr lang="en-US" dirty="0" err="1">
                <a:solidFill>
                  <a:srgbClr val="0967B0"/>
                </a:solidFill>
                <a:latin typeface="Optima"/>
                <a:cs typeface="Optima"/>
              </a:rPr>
              <a:t>planeamos</a:t>
            </a:r>
            <a:r>
              <a:rPr lang="en-US" dirty="0">
                <a:solidFill>
                  <a:srgbClr val="0967B0"/>
                </a:solidFill>
                <a:latin typeface="Optima"/>
                <a:cs typeface="Optima"/>
              </a:rPr>
              <a:t> para </a:t>
            </a:r>
            <a:r>
              <a:rPr lang="en-US" dirty="0" err="1">
                <a:solidFill>
                  <a:srgbClr val="0967B0"/>
                </a:solidFill>
                <a:latin typeface="Optima"/>
                <a:cs typeface="Optima"/>
              </a:rPr>
              <a:t>bicicletas</a:t>
            </a:r>
            <a:r>
              <a:rPr lang="en-US" dirty="0">
                <a:solidFill>
                  <a:srgbClr val="0967B0"/>
                </a:solidFill>
                <a:latin typeface="Optima"/>
                <a:cs typeface="Optima"/>
              </a:rPr>
              <a:t>?</a:t>
            </a:r>
          </a:p>
        </p:txBody>
      </p:sp>
      <p:sp>
        <p:nvSpPr>
          <p:cNvPr id="6" name="Content Placeholder 2"/>
          <p:cNvSpPr>
            <a:spLocks noGrp="1"/>
          </p:cNvSpPr>
          <p:nvPr>
            <p:ph idx="1"/>
          </p:nvPr>
        </p:nvSpPr>
        <p:spPr>
          <a:xfrm>
            <a:off x="533400" y="2286000"/>
            <a:ext cx="7620000" cy="4572000"/>
          </a:xfrm>
        </p:spPr>
        <p:txBody>
          <a:bodyPr>
            <a:normAutofit/>
          </a:bodyPr>
          <a:lstStyle/>
          <a:p>
            <a:pPr>
              <a:buFont typeface="Courier New"/>
              <a:buChar char="o"/>
            </a:pPr>
            <a:r>
              <a:rPr lang="en-US" dirty="0" err="1">
                <a:latin typeface="Lao UI" panose="020B0502040204020203" pitchFamily="34" charset="0"/>
                <a:cs typeface="Lao UI" panose="020B0502040204020203" pitchFamily="34" charset="0"/>
              </a:rPr>
              <a:t>En</a:t>
            </a:r>
            <a:r>
              <a:rPr lang="en-US" dirty="0">
                <a:latin typeface="Lao UI" panose="020B0502040204020203" pitchFamily="34" charset="0"/>
                <a:cs typeface="Lao UI" panose="020B0502040204020203" pitchFamily="34" charset="0"/>
              </a:rPr>
              <a:t> </a:t>
            </a:r>
            <a:r>
              <a:rPr lang="en-US" dirty="0" err="1">
                <a:latin typeface="Lao UI" panose="020B0502040204020203" pitchFamily="34" charset="0"/>
                <a:cs typeface="Lao UI" panose="020B0502040204020203" pitchFamily="34" charset="0"/>
              </a:rPr>
              <a:t>colaboración</a:t>
            </a:r>
            <a:r>
              <a:rPr lang="en-US" dirty="0">
                <a:latin typeface="Lao UI" panose="020B0502040204020203" pitchFamily="34" charset="0"/>
                <a:cs typeface="Lao UI" panose="020B0502040204020203" pitchFamily="34" charset="0"/>
              </a:rPr>
              <a:t> con </a:t>
            </a:r>
            <a:r>
              <a:rPr lang="en-US" dirty="0" err="1">
                <a:latin typeface="Lao UI" panose="020B0502040204020203" pitchFamily="34" charset="0"/>
                <a:cs typeface="Lao UI" panose="020B0502040204020203" pitchFamily="34" charset="0"/>
              </a:rPr>
              <a:t>organizaciones</a:t>
            </a:r>
            <a:r>
              <a:rPr lang="en-US" dirty="0">
                <a:latin typeface="Lao UI" panose="020B0502040204020203" pitchFamily="34" charset="0"/>
                <a:cs typeface="Lao UI" panose="020B0502040204020203" pitchFamily="34" charset="0"/>
              </a:rPr>
              <a:t> y </a:t>
            </a:r>
            <a:r>
              <a:rPr lang="en-US" dirty="0" err="1">
                <a:latin typeface="Lao UI" panose="020B0502040204020203" pitchFamily="34" charset="0"/>
                <a:cs typeface="Lao UI" panose="020B0502040204020203" pitchFamily="34" charset="0"/>
              </a:rPr>
              <a:t>líderes</a:t>
            </a:r>
            <a:r>
              <a:rPr lang="en-US" dirty="0">
                <a:latin typeface="Lao UI" panose="020B0502040204020203" pitchFamily="34" charset="0"/>
                <a:cs typeface="Lao UI" panose="020B0502040204020203" pitchFamily="34" charset="0"/>
              </a:rPr>
              <a:t> </a:t>
            </a:r>
            <a:r>
              <a:rPr lang="en-US" dirty="0" err="1">
                <a:latin typeface="Lao UI" panose="020B0502040204020203" pitchFamily="34" charset="0"/>
                <a:cs typeface="Lao UI" panose="020B0502040204020203" pitchFamily="34" charset="0"/>
              </a:rPr>
              <a:t>vecinales</a:t>
            </a:r>
            <a:endParaRPr lang="en-US" dirty="0">
              <a:latin typeface="Lao UI" panose="020B0502040204020203" pitchFamily="34" charset="0"/>
              <a:cs typeface="Lao UI" panose="020B0502040204020203" pitchFamily="34" charset="0"/>
            </a:endParaRPr>
          </a:p>
          <a:p>
            <a:pPr lvl="1">
              <a:buFont typeface="Courier New"/>
              <a:buChar char="o"/>
            </a:pPr>
            <a:r>
              <a:rPr lang="en-US" dirty="0" err="1">
                <a:latin typeface="Lao UI" panose="020B0502040204020203" pitchFamily="34" charset="0"/>
                <a:cs typeface="Lao UI" panose="020B0502040204020203" pitchFamily="34" charset="0"/>
              </a:rPr>
              <a:t>Coalición</a:t>
            </a:r>
            <a:r>
              <a:rPr lang="en-US" dirty="0">
                <a:latin typeface="Lao UI" panose="020B0502040204020203" pitchFamily="34" charset="0"/>
                <a:cs typeface="Lao UI" panose="020B0502040204020203" pitchFamily="34" charset="0"/>
              </a:rPr>
              <a:t> RISE</a:t>
            </a:r>
          </a:p>
          <a:p>
            <a:pPr lvl="1">
              <a:buFont typeface="Courier New"/>
              <a:buChar char="o"/>
            </a:pPr>
            <a:r>
              <a:rPr lang="en-US" dirty="0">
                <a:latin typeface="Lao UI" panose="020B0502040204020203" pitchFamily="34" charset="0"/>
                <a:cs typeface="Lao UI" panose="020B0502040204020203" pitchFamily="34" charset="0"/>
              </a:rPr>
              <a:t>Centro Cristiano Solid Rock</a:t>
            </a:r>
          </a:p>
          <a:p>
            <a:pPr lvl="1">
              <a:buFont typeface="Courier New"/>
              <a:buChar char="o"/>
            </a:pPr>
            <a:r>
              <a:rPr lang="en-US" dirty="0" err="1">
                <a:latin typeface="Lao UI" panose="020B0502040204020203" pitchFamily="34" charset="0"/>
                <a:cs typeface="Lao UI" panose="020B0502040204020203" pitchFamily="34" charset="0"/>
              </a:rPr>
              <a:t>Salud</a:t>
            </a:r>
            <a:r>
              <a:rPr lang="en-US" dirty="0">
                <a:latin typeface="Lao UI" panose="020B0502040204020203" pitchFamily="34" charset="0"/>
                <a:cs typeface="Lao UI" panose="020B0502040204020203" pitchFamily="34" charset="0"/>
              </a:rPr>
              <a:t> </a:t>
            </a:r>
            <a:r>
              <a:rPr lang="en-US" dirty="0" err="1">
                <a:latin typeface="Lao UI" panose="020B0502040204020203" pitchFamily="34" charset="0"/>
                <a:cs typeface="Lao UI" panose="020B0502040204020203" pitchFamily="34" charset="0"/>
              </a:rPr>
              <a:t>Pública</a:t>
            </a:r>
            <a:r>
              <a:rPr lang="en-US" dirty="0">
                <a:latin typeface="Lao UI" panose="020B0502040204020203" pitchFamily="34" charset="0"/>
                <a:cs typeface="Lao UI" panose="020B0502040204020203" pitchFamily="34" charset="0"/>
              </a:rPr>
              <a:t> del </a:t>
            </a:r>
            <a:r>
              <a:rPr lang="en-US" dirty="0" err="1">
                <a:latin typeface="Lao UI" panose="020B0502040204020203" pitchFamily="34" charset="0"/>
                <a:cs typeface="Lao UI" panose="020B0502040204020203" pitchFamily="34" charset="0"/>
              </a:rPr>
              <a:t>Condado</a:t>
            </a:r>
            <a:r>
              <a:rPr lang="en-US" dirty="0">
                <a:latin typeface="Lao UI" panose="020B0502040204020203" pitchFamily="34" charset="0"/>
                <a:cs typeface="Lao UI" panose="020B0502040204020203" pitchFamily="34" charset="0"/>
              </a:rPr>
              <a:t> El Paso</a:t>
            </a:r>
          </a:p>
          <a:p>
            <a:pPr lvl="1">
              <a:buFont typeface="Courier New"/>
              <a:buChar char="o"/>
            </a:pPr>
            <a:r>
              <a:rPr lang="en-US" dirty="0">
                <a:latin typeface="Lao UI" panose="020B0502040204020203" pitchFamily="34" charset="0"/>
                <a:cs typeface="Lao UI" panose="020B0502040204020203" pitchFamily="34" charset="0"/>
              </a:rPr>
              <a:t>CONO</a:t>
            </a:r>
          </a:p>
          <a:p>
            <a:pPr lvl="1">
              <a:buFont typeface="Courier New"/>
              <a:buChar char="o"/>
            </a:pPr>
            <a:r>
              <a:rPr lang="en-US" dirty="0" err="1">
                <a:latin typeface="Lao UI" panose="020B0502040204020203" pitchFamily="34" charset="0"/>
                <a:cs typeface="Lao UI" panose="020B0502040204020203" pitchFamily="34" charset="0"/>
              </a:rPr>
              <a:t>Concejala</a:t>
            </a:r>
            <a:r>
              <a:rPr lang="en-US" dirty="0">
                <a:latin typeface="Lao UI" panose="020B0502040204020203" pitchFamily="34" charset="0"/>
                <a:cs typeface="Lao UI" panose="020B0502040204020203" pitchFamily="34" charset="0"/>
              </a:rPr>
              <a:t> Avila</a:t>
            </a:r>
          </a:p>
          <a:p>
            <a:pPr lvl="1">
              <a:buFont typeface="Courier New"/>
              <a:buChar char="o"/>
            </a:pPr>
            <a:endParaRPr lang="en-US" dirty="0">
              <a:latin typeface="Lao UI" panose="020B0502040204020203" pitchFamily="34" charset="0"/>
              <a:cs typeface="Lao UI" panose="020B0502040204020203" pitchFamily="34" charset="0"/>
            </a:endParaRPr>
          </a:p>
          <a:p>
            <a:pPr lvl="1">
              <a:buFont typeface="Courier New"/>
              <a:buChar char="o"/>
            </a:pPr>
            <a:endParaRPr lang="en-US" dirty="0">
              <a:latin typeface="Lao UI" panose="020B0502040204020203" pitchFamily="34" charset="0"/>
              <a:cs typeface="Lao UI" panose="020B0502040204020203" pitchFamily="34" charset="0"/>
            </a:endParaRPr>
          </a:p>
          <a:p>
            <a:pPr lvl="1">
              <a:buFont typeface="Courier New"/>
              <a:buChar char="o"/>
            </a:pPr>
            <a:endParaRPr lang="en-US" dirty="0">
              <a:latin typeface="Lao UI" panose="020B0502040204020203" pitchFamily="34" charset="0"/>
              <a:cs typeface="Lao UI" panose="020B0502040204020203" pitchFamily="34" charset="0"/>
            </a:endParaRPr>
          </a:p>
          <a:p>
            <a:endParaRPr lang="en-US" dirty="0"/>
          </a:p>
        </p:txBody>
      </p:sp>
    </p:spTree>
    <p:extLst>
      <p:ext uri="{BB962C8B-B14F-4D97-AF65-F5344CB8AC3E}">
        <p14:creationId xmlns:p14="http://schemas.microsoft.com/office/powerpoint/2010/main" val="2515386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1676400"/>
            <a:ext cx="7848600" cy="838200"/>
          </a:xfrm>
        </p:spPr>
        <p:txBody>
          <a:bodyPr>
            <a:normAutofit fontScale="90000"/>
          </a:bodyPr>
          <a:lstStyle/>
          <a:p>
            <a:r>
              <a:rPr lang="en-US" dirty="0">
                <a:solidFill>
                  <a:srgbClr val="0967B0"/>
                </a:solidFill>
                <a:latin typeface="Optima"/>
                <a:cs typeface="Optima"/>
              </a:rPr>
              <a:t>¿</a:t>
            </a:r>
            <a:r>
              <a:rPr lang="en-US" dirty="0" err="1">
                <a:solidFill>
                  <a:srgbClr val="0967B0"/>
                </a:solidFill>
                <a:latin typeface="Optima"/>
                <a:cs typeface="Optima"/>
              </a:rPr>
              <a:t>Dónde</a:t>
            </a:r>
            <a:r>
              <a:rPr lang="en-US" dirty="0">
                <a:solidFill>
                  <a:srgbClr val="0967B0"/>
                </a:solidFill>
                <a:latin typeface="Optima"/>
                <a:cs typeface="Optima"/>
              </a:rPr>
              <a:t> </a:t>
            </a:r>
            <a:r>
              <a:rPr lang="en-US" dirty="0" err="1">
                <a:solidFill>
                  <a:srgbClr val="0967B0"/>
                </a:solidFill>
                <a:latin typeface="Optima"/>
                <a:cs typeface="Optima"/>
              </a:rPr>
              <a:t>planificamos</a:t>
            </a:r>
            <a:r>
              <a:rPr lang="en-US" dirty="0">
                <a:solidFill>
                  <a:srgbClr val="0967B0"/>
                </a:solidFill>
                <a:latin typeface="Optima"/>
                <a:cs typeface="Optima"/>
              </a:rPr>
              <a:t> para </a:t>
            </a:r>
            <a:r>
              <a:rPr lang="en-US" dirty="0" err="1">
                <a:solidFill>
                  <a:srgbClr val="0967B0"/>
                </a:solidFill>
                <a:latin typeface="Optima"/>
                <a:cs typeface="Optima"/>
              </a:rPr>
              <a:t>bicicletas</a:t>
            </a:r>
            <a:r>
              <a:rPr lang="en-US" dirty="0">
                <a:solidFill>
                  <a:srgbClr val="0967B0"/>
                </a:solidFill>
                <a:latin typeface="Optima"/>
                <a:cs typeface="Optima"/>
              </a:rPr>
              <a:t>?</a:t>
            </a:r>
          </a:p>
        </p:txBody>
      </p:sp>
      <p:sp>
        <p:nvSpPr>
          <p:cNvPr id="6" name="Content Placeholder 2"/>
          <p:cNvSpPr>
            <a:spLocks noGrp="1"/>
          </p:cNvSpPr>
          <p:nvPr>
            <p:ph idx="1"/>
          </p:nvPr>
        </p:nvSpPr>
        <p:spPr>
          <a:xfrm>
            <a:off x="533400" y="2743200"/>
            <a:ext cx="7620000" cy="3962400"/>
          </a:xfrm>
        </p:spPr>
        <p:txBody>
          <a:bodyPr/>
          <a:lstStyle/>
          <a:p>
            <a:pPr>
              <a:buFont typeface="Courier New"/>
              <a:buChar char="o"/>
            </a:pPr>
            <a:r>
              <a:rPr lang="en-US" dirty="0" err="1">
                <a:latin typeface="Lao UI" panose="020B0502040204020203" pitchFamily="34" charset="0"/>
                <a:cs typeface="Lao UI" panose="020B0502040204020203" pitchFamily="34" charset="0"/>
              </a:rPr>
              <a:t>Lugares</a:t>
            </a:r>
            <a:r>
              <a:rPr lang="en-US" dirty="0">
                <a:latin typeface="Lao UI" panose="020B0502040204020203" pitchFamily="34" charset="0"/>
                <a:cs typeface="Lao UI" panose="020B0502040204020203" pitchFamily="34" charset="0"/>
              </a:rPr>
              <a:t> </a:t>
            </a:r>
            <a:r>
              <a:rPr lang="en-US" dirty="0" err="1">
                <a:latin typeface="Lao UI" panose="020B0502040204020203" pitchFamily="34" charset="0"/>
                <a:cs typeface="Lao UI" panose="020B0502040204020203" pitchFamily="34" charset="0"/>
              </a:rPr>
              <a:t>estratégicos</a:t>
            </a:r>
            <a:endParaRPr lang="en-US" dirty="0">
              <a:latin typeface="Lao UI" panose="020B0502040204020203" pitchFamily="34" charset="0"/>
              <a:cs typeface="Lao UI" panose="020B0502040204020203" pitchFamily="34" charset="0"/>
            </a:endParaRPr>
          </a:p>
          <a:p>
            <a:pPr lvl="1">
              <a:buFont typeface="Courier New"/>
              <a:buChar char="o"/>
            </a:pPr>
            <a:r>
              <a:rPr lang="en-US" dirty="0" err="1">
                <a:latin typeface="Lao UI" panose="020B0502040204020203" pitchFamily="34" charset="0"/>
                <a:cs typeface="Lao UI" panose="020B0502040204020203" pitchFamily="34" charset="0"/>
              </a:rPr>
              <a:t>Seguridad</a:t>
            </a:r>
            <a:endParaRPr lang="en-US" dirty="0">
              <a:latin typeface="Lao UI" panose="020B0502040204020203" pitchFamily="34" charset="0"/>
              <a:cs typeface="Lao UI" panose="020B0502040204020203" pitchFamily="34" charset="0"/>
            </a:endParaRPr>
          </a:p>
          <a:p>
            <a:pPr lvl="1">
              <a:buFont typeface="Courier New"/>
              <a:buChar char="o"/>
            </a:pPr>
            <a:r>
              <a:rPr lang="en-US" dirty="0" err="1">
                <a:latin typeface="Lao UI" panose="020B0502040204020203" pitchFamily="34" charset="0"/>
                <a:cs typeface="Lao UI" panose="020B0502040204020203" pitchFamily="34" charset="0"/>
              </a:rPr>
              <a:t>Lugares</a:t>
            </a:r>
            <a:r>
              <a:rPr lang="en-US" dirty="0">
                <a:latin typeface="Lao UI" panose="020B0502040204020203" pitchFamily="34" charset="0"/>
                <a:cs typeface="Lao UI" panose="020B0502040204020203" pitchFamily="34" charset="0"/>
              </a:rPr>
              <a:t> a los que </a:t>
            </a:r>
            <a:r>
              <a:rPr lang="en-US" dirty="0" err="1">
                <a:latin typeface="Lao UI" panose="020B0502040204020203" pitchFamily="34" charset="0"/>
                <a:cs typeface="Lao UI" panose="020B0502040204020203" pitchFamily="34" charset="0"/>
              </a:rPr>
              <a:t>quieren</a:t>
            </a:r>
            <a:r>
              <a:rPr lang="en-US" dirty="0">
                <a:latin typeface="Lao UI" panose="020B0502040204020203" pitchFamily="34" charset="0"/>
                <a:cs typeface="Lao UI" panose="020B0502040204020203" pitchFamily="34" charset="0"/>
              </a:rPr>
              <a:t> </a:t>
            </a:r>
            <a:r>
              <a:rPr lang="en-US" dirty="0" err="1">
                <a:latin typeface="Lao UI" panose="020B0502040204020203" pitchFamily="34" charset="0"/>
                <a:cs typeface="Lao UI" panose="020B0502040204020203" pitchFamily="34" charset="0"/>
              </a:rPr>
              <a:t>ir</a:t>
            </a:r>
            <a:r>
              <a:rPr lang="en-US" dirty="0">
                <a:latin typeface="Lao UI" panose="020B0502040204020203" pitchFamily="34" charset="0"/>
                <a:cs typeface="Lao UI" panose="020B0502040204020203" pitchFamily="34" charset="0"/>
              </a:rPr>
              <a:t> las personas</a:t>
            </a:r>
          </a:p>
          <a:p>
            <a:endParaRPr lang="en-US" dirty="0"/>
          </a:p>
        </p:txBody>
      </p:sp>
    </p:spTree>
    <p:extLst>
      <p:ext uri="{BB962C8B-B14F-4D97-AF65-F5344CB8AC3E}">
        <p14:creationId xmlns:p14="http://schemas.microsoft.com/office/powerpoint/2010/main" val="1999276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1142999" y="1143000"/>
            <a:ext cx="7066005" cy="1143000"/>
          </a:xfrm>
          <a:solidFill>
            <a:schemeClr val="bg1"/>
          </a:solidFill>
        </p:spPr>
        <p:txBody>
          <a:bodyPr>
            <a:normAutofit fontScale="90000"/>
          </a:bodyPr>
          <a:lstStyle/>
          <a:p>
            <a:r>
              <a:rPr lang="en-US" dirty="0"/>
              <a:t>Este </a:t>
            </a:r>
            <a:r>
              <a:rPr lang="en-US" dirty="0" err="1"/>
              <a:t>proyecto</a:t>
            </a:r>
            <a:r>
              <a:rPr lang="en-US" dirty="0"/>
              <a:t> es el </a:t>
            </a:r>
            <a:r>
              <a:rPr lang="en-US" dirty="0" err="1"/>
              <a:t>cumplimiento</a:t>
            </a:r>
            <a:br>
              <a:rPr lang="en-US" dirty="0"/>
            </a:br>
            <a:r>
              <a:rPr lang="en-US" dirty="0"/>
              <a:t>del Plan Maestro de </a:t>
            </a:r>
            <a:r>
              <a:rPr lang="en-US" dirty="0" err="1"/>
              <a:t>Bicicletas</a:t>
            </a:r>
            <a:endParaRPr lang="en-US" dirty="0"/>
          </a:p>
        </p:txBody>
      </p:sp>
    </p:spTree>
    <p:extLst>
      <p:ext uri="{BB962C8B-B14F-4D97-AF65-F5344CB8AC3E}">
        <p14:creationId xmlns:p14="http://schemas.microsoft.com/office/powerpoint/2010/main" val="3712656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4514" y="0"/>
            <a:ext cx="9456017" cy="6858000"/>
          </a:xfrm>
          <a:prstGeom prst="rect">
            <a:avLst/>
          </a:prstGeom>
        </p:spPr>
      </p:pic>
      <p:sp>
        <p:nvSpPr>
          <p:cNvPr id="5" name="Title 3"/>
          <p:cNvSpPr txBox="1">
            <a:spLocks/>
          </p:cNvSpPr>
          <p:nvPr/>
        </p:nvSpPr>
        <p:spPr>
          <a:xfrm>
            <a:off x="2458014" y="820150"/>
            <a:ext cx="6620651" cy="1143000"/>
          </a:xfrm>
          <a:prstGeom prst="rect">
            <a:avLst/>
          </a:prstGeom>
          <a:solidFill>
            <a:schemeClr val="bg1"/>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Plan Maestro para </a:t>
            </a:r>
            <a:r>
              <a:rPr lang="en-US" dirty="0" err="1"/>
              <a:t>Bicicletas</a:t>
            </a:r>
            <a:r>
              <a:rPr lang="en-US" dirty="0"/>
              <a:t>: </a:t>
            </a:r>
            <a:r>
              <a:rPr lang="en-US" dirty="0" err="1"/>
              <a:t>Mapa</a:t>
            </a:r>
            <a:r>
              <a:rPr lang="en-US" dirty="0"/>
              <a:t> de la </a:t>
            </a:r>
            <a:r>
              <a:rPr lang="en-US" dirty="0" err="1"/>
              <a:t>Visión</a:t>
            </a:r>
            <a:r>
              <a:rPr lang="en-US" dirty="0"/>
              <a:t> de la Red</a:t>
            </a:r>
          </a:p>
        </p:txBody>
      </p:sp>
    </p:spTree>
    <p:extLst>
      <p:ext uri="{BB962C8B-B14F-4D97-AF65-F5344CB8AC3E}">
        <p14:creationId xmlns:p14="http://schemas.microsoft.com/office/powerpoint/2010/main" val="509750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967B0"/>
                </a:solidFill>
                <a:latin typeface="Optima"/>
                <a:cs typeface="Optima"/>
              </a:rPr>
              <a:t>Este </a:t>
            </a:r>
            <a:r>
              <a:rPr lang="en-US" dirty="0" err="1">
                <a:solidFill>
                  <a:srgbClr val="0967B0"/>
                </a:solidFill>
                <a:latin typeface="Optima"/>
                <a:cs typeface="Optima"/>
              </a:rPr>
              <a:t>proyecto</a:t>
            </a:r>
            <a:r>
              <a:rPr lang="en-US" dirty="0">
                <a:solidFill>
                  <a:srgbClr val="0967B0"/>
                </a:solidFill>
                <a:latin typeface="Optima"/>
                <a:cs typeface="Optima"/>
              </a:rPr>
              <a:t>:</a:t>
            </a:r>
          </a:p>
        </p:txBody>
      </p:sp>
      <p:sp>
        <p:nvSpPr>
          <p:cNvPr id="3" name="Content Placeholder 2"/>
          <p:cNvSpPr>
            <a:spLocks noGrp="1"/>
          </p:cNvSpPr>
          <p:nvPr>
            <p:ph idx="1"/>
          </p:nvPr>
        </p:nvSpPr>
        <p:spPr>
          <a:xfrm>
            <a:off x="457200" y="2789237"/>
            <a:ext cx="8229600" cy="3840163"/>
          </a:xfrm>
        </p:spPr>
        <p:txBody>
          <a:bodyPr>
            <a:normAutofit fontScale="92500" lnSpcReduction="10000"/>
          </a:bodyPr>
          <a:lstStyle/>
          <a:p>
            <a:r>
              <a:rPr lang="es-419" dirty="0"/>
              <a:t>Extiende los senderos existentes para </a:t>
            </a:r>
            <a:r>
              <a:rPr lang="es-419" dirty="0" err="1"/>
              <a:t>biciletas</a:t>
            </a:r>
            <a:r>
              <a:rPr lang="es-419" dirty="0"/>
              <a:t> para completar las conexiones</a:t>
            </a:r>
          </a:p>
          <a:p>
            <a:r>
              <a:rPr lang="es-419" dirty="0" err="1"/>
              <a:t>Chelton</a:t>
            </a:r>
            <a:r>
              <a:rPr lang="es-419" dirty="0"/>
              <a:t> </a:t>
            </a:r>
            <a:r>
              <a:rPr lang="es-419" dirty="0" err="1"/>
              <a:t>Rd</a:t>
            </a:r>
            <a:endParaRPr lang="es-419" dirty="0"/>
          </a:p>
          <a:p>
            <a:pPr lvl="1"/>
            <a:r>
              <a:rPr lang="es-419" dirty="0" err="1"/>
              <a:t>Mallard</a:t>
            </a:r>
            <a:r>
              <a:rPr lang="es-419" dirty="0"/>
              <a:t> </a:t>
            </a:r>
            <a:r>
              <a:rPr lang="es-419" dirty="0" err="1"/>
              <a:t>Dr</a:t>
            </a:r>
            <a:r>
              <a:rPr lang="es-419" dirty="0"/>
              <a:t> hasta Hancock </a:t>
            </a:r>
            <a:r>
              <a:rPr lang="es-419" dirty="0" err="1"/>
              <a:t>Expressway</a:t>
            </a:r>
            <a:endParaRPr lang="es-419" dirty="0"/>
          </a:p>
          <a:p>
            <a:r>
              <a:rPr lang="es-419" dirty="0"/>
              <a:t>Hancock </a:t>
            </a:r>
            <a:r>
              <a:rPr lang="es-419" dirty="0" err="1"/>
              <a:t>Expy</a:t>
            </a:r>
            <a:r>
              <a:rPr lang="es-419" dirty="0"/>
              <a:t> </a:t>
            </a:r>
          </a:p>
          <a:p>
            <a:pPr lvl="1"/>
            <a:r>
              <a:rPr lang="es-419" dirty="0" err="1"/>
              <a:t>Chelton</a:t>
            </a:r>
            <a:r>
              <a:rPr lang="es-419" dirty="0"/>
              <a:t> </a:t>
            </a:r>
            <a:r>
              <a:rPr lang="es-419" dirty="0" err="1"/>
              <a:t>Rd</a:t>
            </a:r>
            <a:r>
              <a:rPr lang="es-419" dirty="0"/>
              <a:t> hasta </a:t>
            </a:r>
            <a:r>
              <a:rPr lang="es-419" dirty="0" err="1"/>
              <a:t>Resnik</a:t>
            </a:r>
            <a:r>
              <a:rPr lang="es-419" dirty="0"/>
              <a:t> </a:t>
            </a:r>
            <a:r>
              <a:rPr lang="es-419" dirty="0" err="1"/>
              <a:t>Dr</a:t>
            </a:r>
            <a:endParaRPr lang="es-419" dirty="0"/>
          </a:p>
          <a:p>
            <a:r>
              <a:rPr lang="es-419" dirty="0"/>
              <a:t>Jet </a:t>
            </a:r>
            <a:r>
              <a:rPr lang="es-419" dirty="0" err="1"/>
              <a:t>Wing</a:t>
            </a:r>
            <a:r>
              <a:rPr lang="es-419" dirty="0"/>
              <a:t> </a:t>
            </a:r>
            <a:r>
              <a:rPr lang="es-419" dirty="0" err="1"/>
              <a:t>Dr</a:t>
            </a:r>
            <a:endParaRPr lang="es-419" dirty="0"/>
          </a:p>
          <a:p>
            <a:pPr lvl="1"/>
            <a:r>
              <a:rPr lang="es-419" dirty="0"/>
              <a:t>Hancock </a:t>
            </a:r>
            <a:r>
              <a:rPr lang="es-419" dirty="0" err="1"/>
              <a:t>Expy</a:t>
            </a:r>
            <a:r>
              <a:rPr lang="es-419" dirty="0"/>
              <a:t> hasta </a:t>
            </a:r>
            <a:r>
              <a:rPr lang="es-419" dirty="0" err="1"/>
              <a:t>Academy</a:t>
            </a:r>
            <a:r>
              <a:rPr lang="es-419" dirty="0"/>
              <a:t> </a:t>
            </a:r>
            <a:r>
              <a:rPr lang="es-419" dirty="0" err="1"/>
              <a:t>Blvd</a:t>
            </a:r>
            <a:endParaRPr lang="es-419" dirty="0"/>
          </a:p>
        </p:txBody>
      </p:sp>
    </p:spTree>
    <p:extLst>
      <p:ext uri="{BB962C8B-B14F-4D97-AF65-F5344CB8AC3E}">
        <p14:creationId xmlns:p14="http://schemas.microsoft.com/office/powerpoint/2010/main" val="2439757335"/>
      </p:ext>
    </p:extLst>
  </p:cSld>
  <p:clrMapOvr>
    <a:masterClrMapping/>
  </p:clrMapOvr>
</p:sld>
</file>

<file path=ppt/theme/theme1.xml><?xml version="1.0" encoding="utf-8"?>
<a:theme xmlns:a="http://schemas.openxmlformats.org/drawingml/2006/main" name="City OC">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4A83B62481624D8F14E43F83D54A10" ma:contentTypeVersion="0" ma:contentTypeDescription="Create a new document." ma:contentTypeScope="" ma:versionID="1d529d5fcf35f5088dfff3e64aa12eb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09ADDA5-1C1C-4BEC-90F0-87A769D671F8}">
  <ds:schemaRefs>
    <ds:schemaRef ds:uri="http://schemas.microsoft.com/sharepoint/v3/contenttype/forms"/>
  </ds:schemaRefs>
</ds:datastoreItem>
</file>

<file path=customXml/itemProps2.xml><?xml version="1.0" encoding="utf-8"?>
<ds:datastoreItem xmlns:ds="http://schemas.openxmlformats.org/officeDocument/2006/customXml" ds:itemID="{98E2A79A-AC68-43C3-B262-F805BE351588}">
  <ds:schemaRefs>
    <ds:schemaRef ds:uri="http://schemas.microsoft.com/office/2006/metadata/properties"/>
    <ds:schemaRef ds:uri="http://purl.org/dc/dcmitype/"/>
    <ds:schemaRef ds:uri="http://schemas.microsoft.com/office/2006/documentManagement/types"/>
    <ds:schemaRef ds:uri="http://purl.org/dc/elements/1.1/"/>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A5473F71-CBA6-4D86-939D-3E5072729A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City OC</Template>
  <TotalTime>7891</TotalTime>
  <Words>4289</Words>
  <Application>Microsoft Office PowerPoint</Application>
  <PresentationFormat>On-screen Show (4:3)</PresentationFormat>
  <Paragraphs>466</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Courier New</vt:lpstr>
      <vt:lpstr>Lao UI</vt:lpstr>
      <vt:lpstr>Optima</vt:lpstr>
      <vt:lpstr>City OC</vt:lpstr>
      <vt:lpstr>Rutas Más Seguras en el Sureste: coloradosprings.gov/SaferRoadsSoutheast</vt:lpstr>
      <vt:lpstr>¿Quiénes somos?</vt:lpstr>
      <vt:lpstr>¿Por qué bicicletas?</vt:lpstr>
      <vt:lpstr>¿Cómo planeamos para bicicletas?</vt:lpstr>
      <vt:lpstr>¿Cómo planeamos para bicicletas?</vt:lpstr>
      <vt:lpstr>¿Dónde planificamos para bicicletas?</vt:lpstr>
      <vt:lpstr>Este proyecto es el cumplimiento del Plan Maestro de Bicicletas</vt:lpstr>
      <vt:lpstr>PowerPoint Presentation</vt:lpstr>
      <vt:lpstr>Este proyecto:</vt:lpstr>
      <vt:lpstr>PowerPoint Presentation</vt:lpstr>
      <vt:lpstr>Conexiones entre carriles para bicicletas y senderos</vt:lpstr>
      <vt:lpstr>Conexiones a:</vt:lpstr>
      <vt:lpstr>Conexiones a destinos</vt:lpstr>
      <vt:lpstr>¿Dónde planificamos para bicicletas?</vt:lpstr>
      <vt:lpstr>¿Cómo acomodamos las bicicletas?</vt:lpstr>
      <vt:lpstr>Carril Lateral—Drennan Rd</vt:lpstr>
      <vt:lpstr>Beneficios y desventajas del carril lateral</vt:lpstr>
      <vt:lpstr>Reconfiguración de la calle:  Senderos existentes para bicicletas    en Jet Wing</vt:lpstr>
      <vt:lpstr>PowerPoint Presentation</vt:lpstr>
      <vt:lpstr>PowerPoint Presentation</vt:lpstr>
      <vt:lpstr>Reconfiguración de calles</vt:lpstr>
      <vt:lpstr>PowerPoint Presentation</vt:lpstr>
      <vt:lpstr>Reconfiguración de calles</vt:lpstr>
      <vt:lpstr>Proceso de toma de decisiones</vt:lpstr>
      <vt:lpstr>¿Qué datos compilaron los consultores?</vt:lpstr>
      <vt:lpstr>¿Qué se aprendió?</vt:lpstr>
      <vt:lpstr>PowerPoint Presentation</vt:lpstr>
      <vt:lpstr>PowerPoint Presentation</vt:lpstr>
      <vt:lpstr>Preguntas a los consultores</vt:lpstr>
      <vt:lpstr>Proceso de análisis</vt:lpstr>
      <vt:lpstr>Hallazgos del los consultores</vt:lpstr>
      <vt:lpstr>Hallazgos del los consultores</vt:lpstr>
      <vt:lpstr>Hallazgos del los consultores</vt:lpstr>
      <vt:lpstr>Conclusión de los consultores</vt:lpstr>
      <vt:lpstr>Conclusión de los consultores</vt:lpstr>
      <vt:lpstr>Proceso de toma de decisiones</vt:lpstr>
      <vt:lpstr>Siguientes pasos</vt:lpstr>
      <vt:lpstr>Preguntas después de la reunión: coloradosprings.gov/SaferRoadsSoutheast</vt:lpstr>
      <vt:lpstr>Volúmenes de Tráfico</vt:lpstr>
      <vt:lpstr>Velocidad resultante del reuso</vt:lpstr>
      <vt:lpstr>Conclusión de los consultores</vt:lpstr>
    </vt:vector>
  </TitlesOfParts>
  <Company>City of Colorado Springs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Fabos, Jamie</dc:creator>
  <cp:lastModifiedBy>Francisco Miraval</cp:lastModifiedBy>
  <cp:revision>174</cp:revision>
  <cp:lastPrinted>2020-06-30T17:27:19Z</cp:lastPrinted>
  <dcterms:created xsi:type="dcterms:W3CDTF">2016-02-17T18:13:51Z</dcterms:created>
  <dcterms:modified xsi:type="dcterms:W3CDTF">2020-07-01T01:47:07Z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0x010100B34A83B62481624D8F14E43F83D54A10</vt:lpwstr>
  </property>
</Properties>
</file>