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5" r:id="rId15"/>
    <p:sldId id="267" r:id="rId16"/>
    <p:sldId id="268" r:id="rId17"/>
    <p:sldId id="269" r:id="rId18"/>
    <p:sldId id="276" r:id="rId19"/>
    <p:sldId id="270" r:id="rId20"/>
    <p:sldId id="271" r:id="rId21"/>
    <p:sldId id="272" r:id="rId22"/>
    <p:sldId id="278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  <a:srgbClr val="925E3E"/>
    <a:srgbClr val="F2B800"/>
    <a:srgbClr val="0A5FA1"/>
    <a:srgbClr val="009A46"/>
    <a:srgbClr val="0967B0"/>
    <a:srgbClr val="74503C"/>
    <a:srgbClr val="2F58A9"/>
    <a:srgbClr val="2A3DA9"/>
    <a:srgbClr val="0C3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/>
  </p:normalViewPr>
  <p:slideViewPr>
    <p:cSldViewPr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34253-1B2B-4173-B87D-3F2BD5CBBA7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E3B5E-C920-41A2-B760-C4E22449B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72" y="10936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761" y="3008152"/>
            <a:ext cx="462003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550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1677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550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1677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96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3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8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98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62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2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5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6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4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69D2-BC31-4C4C-9A60-62163DF8AE1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7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0967B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tima"/>
                <a:cs typeface="Optima"/>
              </a:rPr>
              <a:t>Near and Old North End</a:t>
            </a:r>
            <a:endParaRPr lang="en-US" b="1" dirty="0">
              <a:ln>
                <a:solidFill>
                  <a:schemeClr val="bg1"/>
                </a:solidFill>
              </a:ln>
              <a:solidFill>
                <a:srgbClr val="0967B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6400800" cy="1600200"/>
          </a:xfrm>
        </p:spPr>
        <p:txBody>
          <a:bodyPr/>
          <a:lstStyle/>
          <a:p>
            <a:pPr algn="l"/>
            <a:r>
              <a:rPr lang="en-US" sz="2400" dirty="0" smtClean="0">
                <a:latin typeface="Lao UI" panose="020B0502040204020203" pitchFamily="34" charset="0"/>
                <a:cs typeface="Lao UI" panose="020B0502040204020203" pitchFamily="34" charset="0"/>
              </a:rPr>
              <a:t>Neighborhood Transportation Plan</a:t>
            </a:r>
          </a:p>
          <a:p>
            <a:pPr algn="l"/>
            <a:r>
              <a:rPr lang="en-US" sz="2400" dirty="0" smtClean="0">
                <a:latin typeface="Lao UI" panose="020B0502040204020203" pitchFamily="34" charset="0"/>
                <a:cs typeface="Lao UI" panose="020B0502040204020203" pitchFamily="34" charset="0"/>
              </a:rPr>
              <a:t>December 7th, 2017</a:t>
            </a:r>
          </a:p>
          <a:p>
            <a:pPr algn="l"/>
            <a:r>
              <a:rPr lang="en-US" sz="2400" dirty="0" smtClean="0">
                <a:latin typeface="Lao UI" panose="020B0502040204020203" pitchFamily="34" charset="0"/>
                <a:cs typeface="Lao UI" panose="020B0502040204020203" pitchFamily="34" charset="0"/>
              </a:rPr>
              <a:t>Kathleen Krager</a:t>
            </a:r>
            <a:endParaRPr lang="en-US" sz="2400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42287"/>
            <a:ext cx="54102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ln>
                  <a:solidFill>
                    <a:srgbClr val="0967B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tima"/>
                <a:cs typeface="Optima"/>
              </a:rPr>
              <a:t>Fontanero</a:t>
            </a:r>
            <a:r>
              <a:rPr lang="en-US" sz="4800" b="1" dirty="0" smtClean="0">
                <a:ln>
                  <a:solidFill>
                    <a:srgbClr val="0967B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tima"/>
                <a:cs typeface="Optima"/>
              </a:rPr>
              <a:t> Street</a:t>
            </a:r>
            <a:endParaRPr lang="en-US" sz="4800" b="1" dirty="0">
              <a:ln>
                <a:solidFill>
                  <a:srgbClr val="0967B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873" y="2029599"/>
            <a:ext cx="2992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Speed /Noise Issues</a:t>
            </a:r>
          </a:p>
          <a:p>
            <a:endParaRPr lang="en-US" sz="800" b="1" u="sng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Optima" pitchFamily="34" charset="0"/>
              </a:rPr>
              <a:t>Lower Speed Limit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486400"/>
            <a:ext cx="35940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Pedestrian Improvements</a:t>
            </a:r>
          </a:p>
          <a:p>
            <a:endParaRPr lang="en-US" sz="1000" b="1" u="sng" dirty="0" smtClean="0">
              <a:ln>
                <a:solidFill>
                  <a:srgbClr val="002060"/>
                </a:solidFill>
              </a:ln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Shook’s Run Crossing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3596" y="3578185"/>
            <a:ext cx="37598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EEB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Traffic Operations</a:t>
            </a:r>
          </a:p>
          <a:p>
            <a:endParaRPr lang="en-US" sz="1000" b="1" u="sng" dirty="0" smtClean="0">
              <a:ln>
                <a:solidFill>
                  <a:srgbClr val="002060"/>
                </a:solidFill>
              </a:ln>
              <a:solidFill>
                <a:srgbClr val="EEB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Right Turn Lane at El Paso 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Left Turn Arrow at Nevada Ave.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Sight Obstructions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Road Diet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Curb Bump-Outs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Signal Progression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Protected Left Turn Lanes</a:t>
            </a:r>
            <a:endParaRPr lang="en-US" sz="1600" b="1" dirty="0">
              <a:solidFill>
                <a:srgbClr val="EEB500"/>
              </a:solidFill>
              <a:latin typeface="Opti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0456" y="1752600"/>
            <a:ext cx="3826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Bicycle Improvements</a:t>
            </a:r>
          </a:p>
          <a:p>
            <a:endParaRPr lang="en-US" sz="1000" b="1" u="sng" dirty="0" smtClean="0">
              <a:ln>
                <a:solidFill>
                  <a:srgbClr val="002060"/>
                </a:solidFill>
              </a:ln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More Bike Friendly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Signal Triggers for Bicycles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25" y="3429000"/>
            <a:ext cx="2811290" cy="178837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08495"/>
            <a:ext cx="1413220" cy="1704201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89" y="4345379"/>
            <a:ext cx="1181067" cy="1772905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4174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799" y="2209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ln>
                  <a:solidFill>
                    <a:schemeClr val="bg1"/>
                  </a:solidFill>
                </a:ln>
                <a:solidFill>
                  <a:srgbClr val="0967B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tima"/>
                <a:cs typeface="Optima"/>
              </a:rPr>
              <a:t>MAJOR</a:t>
            </a:r>
            <a:endParaRPr lang="en-US" sz="8800" b="1" dirty="0">
              <a:ln>
                <a:solidFill>
                  <a:schemeClr val="bg1"/>
                </a:solidFill>
              </a:ln>
              <a:solidFill>
                <a:srgbClr val="0967B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799" y="3810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ln>
                  <a:solidFill>
                    <a:schemeClr val="bg1"/>
                  </a:solidFill>
                </a:ln>
                <a:solidFill>
                  <a:srgbClr val="0967B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tima"/>
                <a:cs typeface="Optima"/>
              </a:rPr>
              <a:t>STRATEGIES</a:t>
            </a:r>
            <a:endParaRPr lang="en-US" sz="8800" b="1" dirty="0">
              <a:ln>
                <a:solidFill>
                  <a:schemeClr val="bg1"/>
                </a:solidFill>
              </a:ln>
              <a:solidFill>
                <a:srgbClr val="0967B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46840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13691" y="1600200"/>
            <a:ext cx="67818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158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Optima" pitchFamily="34" charset="0"/>
              </a:rPr>
              <a:t>Speed and Noise Issues</a:t>
            </a:r>
            <a:endParaRPr lang="en-US" sz="4000" b="1" dirty="0">
              <a:ln w="15875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Opti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820" y="2514600"/>
            <a:ext cx="65093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Special Speed Limits in the Area</a:t>
            </a:r>
          </a:p>
          <a:p>
            <a:endParaRPr lang="en-US" sz="800" b="1" u="sng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Optima" pitchFamily="34" charset="0"/>
              </a:rPr>
              <a:t>Arterial Streets – 30 mph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Optima" pitchFamily="34" charset="0"/>
              </a:rPr>
              <a:t>Local Streets – 25 mph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453" y="4038600"/>
            <a:ext cx="7499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Design to Promote Posted Speed Limit</a:t>
            </a:r>
            <a:endParaRPr lang="en-US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453" y="4953000"/>
            <a:ext cx="742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Noise Ordinance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D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ifficult to Enforce</a:t>
            </a:r>
            <a:endParaRPr lang="en-US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81099" y="1524000"/>
            <a:ext cx="67818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15875">
                  <a:solidFill>
                    <a:schemeClr val="tx1"/>
                  </a:solidFill>
                </a:ln>
                <a:solidFill>
                  <a:srgbClr val="009A46"/>
                </a:solidFill>
                <a:effectLst>
                  <a:outerShdw blurRad="38100" dist="38100" dir="2700000" algn="tl">
                    <a:srgbClr val="FFFFDD">
                      <a:alpha val="43000"/>
                    </a:srgbClr>
                  </a:outerShdw>
                </a:effectLst>
                <a:latin typeface="Optima" pitchFamily="34" charset="0"/>
              </a:rPr>
              <a:t>Pedestrian and Bike Issues</a:t>
            </a:r>
            <a:endParaRPr lang="en-US" sz="4000" b="1" dirty="0">
              <a:ln w="15875">
                <a:solidFill>
                  <a:schemeClr val="tx1"/>
                </a:solidFill>
              </a:ln>
              <a:solidFill>
                <a:srgbClr val="009A46"/>
              </a:solidFill>
              <a:effectLst>
                <a:outerShdw blurRad="38100" dist="38100" dir="2700000" algn="tl">
                  <a:srgbClr val="FFFFDD">
                    <a:alpha val="43000"/>
                  </a:srgbClr>
                </a:outerShdw>
              </a:effectLst>
              <a:latin typeface="Opti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852" y="2428994"/>
            <a:ext cx="65093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Pedestrian Safety Criteria</a:t>
            </a:r>
          </a:p>
          <a:p>
            <a:endParaRPr lang="en-US" sz="800" b="1" u="sng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A46"/>
                </a:solidFill>
                <a:latin typeface="Optima" pitchFamily="34" charset="0"/>
              </a:rPr>
              <a:t>4 Lanes – Controlled Crossings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A46"/>
                </a:solidFill>
                <a:latin typeface="Optima" pitchFamily="34" charset="0"/>
              </a:rPr>
              <a:t>2 Lanes – Uncontrolled Crossings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852" y="3657600"/>
            <a:ext cx="754564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Bicycle Infrastructure Criteria</a:t>
            </a:r>
          </a:p>
          <a:p>
            <a:endParaRPr lang="en-US" sz="800" b="1" u="sng" dirty="0" smtClean="0">
              <a:ln>
                <a:solidFill>
                  <a:schemeClr val="bg1"/>
                </a:solidFill>
              </a:ln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A46"/>
                </a:solidFill>
                <a:latin typeface="Optima" pitchFamily="34" charset="0"/>
              </a:rPr>
              <a:t>Continuous Routes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A46"/>
                </a:solidFill>
                <a:latin typeface="Optima" pitchFamily="34" charset="0"/>
              </a:rPr>
              <a:t>Controlled Crossings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A46"/>
                </a:solidFill>
                <a:latin typeface="Optima" pitchFamily="34" charset="0"/>
              </a:rPr>
              <a:t>Bike Detection at 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184975"/>
            <a:ext cx="7315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Analysis/Decisions to be Made</a:t>
            </a:r>
          </a:p>
          <a:p>
            <a:endParaRPr lang="en-US" sz="800" b="1" u="sng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A46"/>
                </a:solidFill>
                <a:latin typeface="Optima" pitchFamily="34" charset="0"/>
              </a:rPr>
              <a:t>Pedestrian Safety for Colorado College and </a:t>
            </a:r>
            <a:r>
              <a:rPr lang="en-US" b="1" smtClean="0">
                <a:solidFill>
                  <a:srgbClr val="009A46"/>
                </a:solidFill>
                <a:latin typeface="Optima" pitchFamily="34" charset="0"/>
              </a:rPr>
              <a:t>Surrounding Areas</a:t>
            </a:r>
            <a:endParaRPr lang="en-US" b="1" dirty="0" smtClean="0">
              <a:solidFill>
                <a:srgbClr val="009A46"/>
              </a:solidFill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A46"/>
                </a:solidFill>
                <a:latin typeface="Optima" pitchFamily="34" charset="0"/>
              </a:rPr>
              <a:t>Location of Bike Routes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A46"/>
                </a:solidFill>
                <a:latin typeface="Optima" pitchFamily="34" charset="0"/>
              </a:rPr>
              <a:t>Specific Projects</a:t>
            </a:r>
          </a:p>
        </p:txBody>
      </p:sp>
    </p:spTree>
    <p:extLst>
      <p:ext uri="{BB962C8B-B14F-4D97-AF65-F5344CB8AC3E}">
        <p14:creationId xmlns:p14="http://schemas.microsoft.com/office/powerpoint/2010/main" val="17253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52137" y="1600200"/>
            <a:ext cx="7839722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15875">
                  <a:solidFill>
                    <a:schemeClr val="tx1"/>
                  </a:solidFill>
                </a:ln>
                <a:solidFill>
                  <a:srgbClr val="EEB500"/>
                </a:solidFill>
                <a:effectLst>
                  <a:outerShdw blurRad="38100" dist="38100" dir="2700000" algn="tl">
                    <a:srgbClr val="FFFFDD">
                      <a:alpha val="43000"/>
                    </a:srgbClr>
                  </a:outerShdw>
                </a:effectLst>
                <a:latin typeface="Optima" pitchFamily="34" charset="0"/>
              </a:rPr>
              <a:t>Traffic Operations/Infrastructure</a:t>
            </a:r>
            <a:endParaRPr lang="en-US" sz="4000" b="1" dirty="0">
              <a:ln w="15875">
                <a:solidFill>
                  <a:schemeClr val="tx1"/>
                </a:solidFill>
              </a:ln>
              <a:solidFill>
                <a:srgbClr val="EEB500"/>
              </a:solidFill>
              <a:effectLst>
                <a:outerShdw blurRad="38100" dist="38100" dir="2700000" algn="tl">
                  <a:srgbClr val="FFFFDD">
                    <a:alpha val="43000"/>
                  </a:srgbClr>
                </a:outerShdw>
              </a:effectLst>
              <a:latin typeface="Opti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90800"/>
            <a:ext cx="777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n w="6350">
                  <a:noFill/>
                </a:ln>
                <a:solidFill>
                  <a:srgbClr val="EEB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Staff Study/Concept Design</a:t>
            </a:r>
          </a:p>
          <a:p>
            <a:endParaRPr lang="en-US" sz="800" b="1" u="sng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EEB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n w="6350">
                  <a:noFill/>
                </a:ln>
                <a:solidFill>
                  <a:srgbClr val="EEB500"/>
                </a:solidFill>
                <a:latin typeface="Optima" pitchFamily="34" charset="0"/>
              </a:rPr>
              <a:t>Uintah St. – </a:t>
            </a:r>
            <a:r>
              <a:rPr lang="en-US" sz="2000" b="1" dirty="0" err="1" smtClean="0">
                <a:ln w="6350">
                  <a:noFill/>
                </a:ln>
                <a:solidFill>
                  <a:srgbClr val="EEB500"/>
                </a:solidFill>
                <a:latin typeface="Optima" pitchFamily="34" charset="0"/>
              </a:rPr>
              <a:t>Wahsatch</a:t>
            </a:r>
            <a:r>
              <a:rPr lang="en-US" sz="2000" b="1" dirty="0" smtClean="0">
                <a:ln w="6350">
                  <a:noFill/>
                </a:ln>
                <a:solidFill>
                  <a:srgbClr val="EEB500"/>
                </a:solidFill>
                <a:latin typeface="Optima" pitchFamily="34" charset="0"/>
              </a:rPr>
              <a:t> Ave. to Nevada Ave. Left Turn Lanes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n w="6350">
                  <a:noFill/>
                </a:ln>
                <a:solidFill>
                  <a:srgbClr val="EEB500"/>
                </a:solidFill>
                <a:latin typeface="Optima" pitchFamily="34" charset="0"/>
              </a:rPr>
              <a:t>Cascade Ave./Uintah St. Intersection Improvement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114800"/>
            <a:ext cx="7315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EEB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Median Design Criteria</a:t>
            </a:r>
          </a:p>
          <a:p>
            <a:endParaRPr lang="en-US" sz="800" b="1" u="sng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EEB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n w="6350">
                  <a:noFill/>
                </a:ln>
                <a:solidFill>
                  <a:srgbClr val="EEB500"/>
                </a:solidFill>
                <a:latin typeface="Optima" pitchFamily="34" charset="0"/>
              </a:rPr>
              <a:t>Medians on Cascade Ave., Nevada Ave., and </a:t>
            </a:r>
            <a:r>
              <a:rPr lang="en-US" sz="2000" b="1" dirty="0" err="1" smtClean="0">
                <a:ln w="6350">
                  <a:noFill/>
                </a:ln>
                <a:solidFill>
                  <a:srgbClr val="EEB500"/>
                </a:solidFill>
                <a:latin typeface="Optima" pitchFamily="34" charset="0"/>
              </a:rPr>
              <a:t>Wahsatch</a:t>
            </a:r>
            <a:r>
              <a:rPr lang="en-US" sz="2000" b="1" dirty="0" smtClean="0">
                <a:ln w="6350">
                  <a:noFill/>
                </a:ln>
                <a:solidFill>
                  <a:srgbClr val="EEB500"/>
                </a:solidFill>
                <a:latin typeface="Optima" pitchFamily="34" charset="0"/>
              </a:rPr>
              <a:t> Ave. are historic.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n w="6350">
                  <a:noFill/>
                </a:ln>
                <a:solidFill>
                  <a:srgbClr val="EEB500"/>
                </a:solidFill>
                <a:latin typeface="Optima" pitchFamily="34" charset="0"/>
              </a:rPr>
              <a:t>Requires Parks Board Approval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n w="6350">
                  <a:noFill/>
                </a:ln>
                <a:solidFill>
                  <a:srgbClr val="EEB500"/>
                </a:solidFill>
                <a:latin typeface="Optima" pitchFamily="34" charset="0"/>
              </a:rPr>
              <a:t>Establish a criteria for considering changes to medians.</a:t>
            </a:r>
          </a:p>
        </p:txBody>
      </p:sp>
    </p:spTree>
    <p:extLst>
      <p:ext uri="{BB962C8B-B14F-4D97-AF65-F5344CB8AC3E}">
        <p14:creationId xmlns:p14="http://schemas.microsoft.com/office/powerpoint/2010/main" val="7267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Alternative Proposal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19400"/>
            <a:ext cx="7982300" cy="2810669"/>
          </a:xfrm>
          <a:ln w="15875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215281"/>
            <a:ext cx="510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ln w="15875"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Uintah Street</a:t>
            </a:r>
            <a:endParaRPr lang="en-US" sz="6600" b="1" dirty="0">
              <a:ln w="15875">
                <a:solidFill>
                  <a:srgbClr val="0070C0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1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52137" y="1600200"/>
            <a:ext cx="7839722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15875">
                  <a:solidFill>
                    <a:schemeClr val="tx1"/>
                  </a:solidFill>
                </a:ln>
                <a:solidFill>
                  <a:srgbClr val="0967B0"/>
                </a:solidFill>
                <a:effectLst>
                  <a:outerShdw blurRad="38100" dist="38100" dir="2700000" algn="tl">
                    <a:srgbClr val="FFFFDD">
                      <a:alpha val="43000"/>
                    </a:srgbClr>
                  </a:outerShdw>
                </a:effectLst>
                <a:latin typeface="Optima" pitchFamily="34" charset="0"/>
              </a:rPr>
              <a:t>Parking Improvements</a:t>
            </a:r>
            <a:endParaRPr lang="en-US" sz="4000" b="1" dirty="0">
              <a:ln w="15875">
                <a:solidFill>
                  <a:schemeClr val="tx1"/>
                </a:solidFill>
              </a:ln>
              <a:solidFill>
                <a:srgbClr val="0967B0"/>
              </a:solidFill>
              <a:effectLst>
                <a:outerShdw blurRad="38100" dist="38100" dir="2700000" algn="tl">
                  <a:srgbClr val="FFFFDD">
                    <a:alpha val="43000"/>
                  </a:srgbClr>
                </a:outerShdw>
              </a:effectLst>
              <a:latin typeface="Opti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5410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n w="6350">
                  <a:noFill/>
                </a:ln>
                <a:solidFill>
                  <a:srgbClr val="0967B0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Specific to Certain Areas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ln w="6350">
                  <a:noFill/>
                </a:ln>
                <a:solidFill>
                  <a:srgbClr val="0967B0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Penrose Hospital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ln w="6350">
                  <a:noFill/>
                </a:ln>
                <a:solidFill>
                  <a:srgbClr val="0967B0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Colorado College</a:t>
            </a:r>
            <a:endParaRPr lang="en-US" sz="2400" b="1" dirty="0" smtClean="0">
              <a:ln w="6350">
                <a:noFill/>
              </a:ln>
              <a:solidFill>
                <a:srgbClr val="0967B0"/>
              </a:solidFill>
              <a:latin typeface="Opti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0386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967B0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Consider Alternatives Within Those Areas</a:t>
            </a:r>
          </a:p>
          <a:p>
            <a:endParaRPr lang="en-US" sz="800" b="1" u="sng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967B0"/>
              </a:solidFill>
              <a:effectLst>
                <a:outerShdw blurRad="38100" dist="38100" dir="2700000" algn="tl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n w="6350">
                  <a:noFill/>
                </a:ln>
                <a:solidFill>
                  <a:srgbClr val="0967B0"/>
                </a:solidFill>
                <a:latin typeface="Optima" pitchFamily="34" charset="0"/>
              </a:rPr>
              <a:t>Working with Institutions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n w="6350">
                  <a:noFill/>
                </a:ln>
                <a:solidFill>
                  <a:srgbClr val="0967B0"/>
                </a:solidFill>
                <a:latin typeface="Optima" pitchFamily="34" charset="0"/>
              </a:rPr>
              <a:t>Restrict Parking Times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n w="6350">
                  <a:noFill/>
                </a:ln>
                <a:solidFill>
                  <a:srgbClr val="0967B0"/>
                </a:solidFill>
                <a:latin typeface="Optima" pitchFamily="34" charset="0"/>
              </a:rPr>
              <a:t>Parking Permit Program</a:t>
            </a:r>
          </a:p>
        </p:txBody>
      </p:sp>
    </p:spTree>
    <p:extLst>
      <p:ext uri="{BB962C8B-B14F-4D97-AF65-F5344CB8AC3E}">
        <p14:creationId xmlns:p14="http://schemas.microsoft.com/office/powerpoint/2010/main" val="20036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52137" y="1600200"/>
            <a:ext cx="7839722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1587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FFFFDD">
                      <a:alpha val="43000"/>
                    </a:srgbClr>
                  </a:outerShdw>
                </a:effectLst>
                <a:latin typeface="Optima" pitchFamily="34" charset="0"/>
              </a:rPr>
              <a:t>Bus Improvements</a:t>
            </a:r>
            <a:endParaRPr lang="en-US" sz="4000" b="1" dirty="0">
              <a:ln w="15875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FFFFDD">
                    <a:alpha val="43000"/>
                  </a:srgbClr>
                </a:outerShdw>
              </a:effectLst>
              <a:latin typeface="Opti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590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n w="635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City Traffic will work with Mountain Metro Transit to determine appropriate bus routes</a:t>
            </a:r>
            <a:endParaRPr lang="en-US" sz="800" b="1" dirty="0" smtClean="0">
              <a:ln w="6350"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chemeClr val="tx1">
                    <a:alpha val="40000"/>
                  </a:schemeClr>
                </a:outerShdw>
              </a:effectLst>
              <a:latin typeface="Opti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906053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Any changes will go through Mountain Metro Transit public involvement process.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chemeClr val="tx1">
                    <a:alpha val="40000"/>
                  </a:schemeClr>
                </a:outerShdw>
              </a:effectLst>
              <a:latin typeface="Opti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52137" y="1600200"/>
            <a:ext cx="7839722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ln w="15875">
                  <a:solidFill>
                    <a:schemeClr val="tx1"/>
                  </a:solidFill>
                </a:ln>
                <a:solidFill>
                  <a:srgbClr val="925E3E"/>
                </a:solidFill>
                <a:effectLst>
                  <a:outerShdw blurRad="38100" dist="38100" dir="2700000" algn="tl">
                    <a:srgbClr val="FFFFDD">
                      <a:alpha val="43000"/>
                    </a:srgbClr>
                  </a:outerShdw>
                </a:effectLst>
                <a:latin typeface="Optima" pitchFamily="34" charset="0"/>
              </a:rPr>
              <a:t>Commercial Truck Traffic</a:t>
            </a:r>
            <a:endParaRPr lang="en-US" sz="4000" b="1" dirty="0">
              <a:ln w="15875">
                <a:solidFill>
                  <a:schemeClr val="tx1"/>
                </a:solidFill>
              </a:ln>
              <a:solidFill>
                <a:srgbClr val="925E3E"/>
              </a:solidFill>
              <a:effectLst>
                <a:outerShdw blurRad="38100" dist="38100" dir="2700000" algn="tl">
                  <a:srgbClr val="FFFFDD">
                    <a:alpha val="43000"/>
                  </a:srgbClr>
                </a:outerShdw>
              </a:effectLst>
              <a:latin typeface="Opti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383" y="25146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n w="6350">
                  <a:noFill/>
                </a:ln>
                <a:solidFill>
                  <a:srgbClr val="925E3E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Remove Restricted Truck Route on Nevada Ave.</a:t>
            </a:r>
            <a:endParaRPr lang="en-US" sz="800" b="1" u="sng" dirty="0" smtClean="0">
              <a:ln w="6350">
                <a:noFill/>
              </a:ln>
              <a:solidFill>
                <a:srgbClr val="925E3E"/>
              </a:solidFill>
              <a:effectLst>
                <a:outerShdw blurRad="38100" dist="38100" dir="2700000" algn="tl">
                  <a:schemeClr val="tx1">
                    <a:alpha val="40000"/>
                  </a:schemeClr>
                </a:outerShdw>
              </a:effectLst>
              <a:latin typeface="Opti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383" y="3657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925E3E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T</a:t>
            </a:r>
            <a:r>
              <a:rPr lang="en-US" sz="2800" b="1" dirty="0" smtClean="0">
                <a:solidFill>
                  <a:srgbClr val="925E3E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rucks will need an origin/destination within the neighborhood.</a:t>
            </a:r>
            <a:endParaRPr lang="en-US" sz="2000" b="1" dirty="0" smtClean="0">
              <a:solidFill>
                <a:srgbClr val="925E3E"/>
              </a:solidFill>
              <a:effectLst>
                <a:outerShdw blurRad="38100" dist="38100" dir="2700000" algn="tl">
                  <a:schemeClr val="tx1">
                    <a:alpha val="40000"/>
                  </a:schemeClr>
                </a:outerShdw>
              </a:effectLst>
              <a:latin typeface="Opti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072" y="4876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925E3E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Closures on I-25 – Trucks will be rerouted to Circle Dr., Fillmore St. or Academy Blvd.</a:t>
            </a:r>
          </a:p>
          <a:p>
            <a:endParaRPr lang="en-US" sz="800" b="1" dirty="0">
              <a:ln w="6350">
                <a:solidFill>
                  <a:schemeClr val="tx1"/>
                </a:solidFill>
              </a:ln>
              <a:solidFill>
                <a:srgbClr val="925E3E"/>
              </a:solidFill>
              <a:effectLst>
                <a:outerShdw blurRad="38100" dist="38100" dir="2700000" algn="tl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Opti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285065"/>
            <a:ext cx="541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0A5FA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Optima"/>
                <a:cs typeface="Optima"/>
              </a:rPr>
              <a:t>Immediate Actions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0A5FA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1639410"/>
            <a:ext cx="857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rgbClr val="EEB500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Traffic Improvements on Uintah 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" y="2895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smtClean="0">
                <a:ln w="6350">
                  <a:noFill/>
                </a:ln>
                <a:solidFill>
                  <a:srgbClr val="925E3E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Changes to truck routes</a:t>
            </a:r>
            <a:endParaRPr lang="en-US" sz="4000" b="1" u="sng" dirty="0" smtClean="0">
              <a:ln w="6350">
                <a:noFill/>
              </a:ln>
              <a:solidFill>
                <a:srgbClr val="925E3E"/>
              </a:solidFill>
              <a:effectLst>
                <a:outerShdw blurRad="38100" dist="38100" dir="2700000" algn="tl">
                  <a:schemeClr val="tx1">
                    <a:alpha val="40000"/>
                  </a:schemeClr>
                </a:outerShdw>
              </a:effectLst>
              <a:latin typeface="Opti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830" y="4191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Changes to Speed Limits</a:t>
            </a:r>
            <a:endParaRPr lang="en-US" sz="4000" b="1" u="sng" dirty="0" smtClean="0">
              <a:ln w="635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chemeClr val="tx1">
                    <a:alpha val="40000"/>
                  </a:schemeClr>
                </a:outerShdw>
              </a:effectLst>
              <a:latin typeface="Opti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76200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Optima"/>
                <a:cs typeface="Optima"/>
              </a:rPr>
              <a:t>What did we learn?</a:t>
            </a:r>
            <a:endParaRPr lang="en-US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Optima"/>
              <a:cs typeface="Opti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9596" y="1789003"/>
            <a:ext cx="1609736" cy="523220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Maintain Historic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District Facilities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8224" y="5267979"/>
            <a:ext cx="1846980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Buses to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Bon Shopping Center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60" y="3201889"/>
            <a:ext cx="2213235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Weight Signal Progression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For NB </a:t>
            </a:r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Wahsatch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5405" y="4594678"/>
            <a:ext cx="1954638" cy="523220"/>
          </a:xfrm>
          <a:prstGeom prst="rect">
            <a:avLst/>
          </a:prstGeom>
          <a:solidFill>
            <a:srgbClr val="009A46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Bike Lanes on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Weber Over </a:t>
            </a:r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Wahsatch</a:t>
            </a:r>
            <a:endParaRPr lang="en-US" sz="1400" b="1" dirty="0" smtClean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2303" y="1942891"/>
            <a:ext cx="1865127" cy="73866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Neighborhood Watch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Empowerment for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Speeding Traffic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0894" y="3725109"/>
            <a:ext cx="1534331" cy="738664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Espanola/Nevada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Ped Crossing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Improvements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805" y="2158335"/>
            <a:ext cx="1433342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Reduce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Dips on Nevada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1470" y="5638800"/>
            <a:ext cx="192552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Community Education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Of Laws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6265" y="3302608"/>
            <a:ext cx="1932966" cy="738664"/>
          </a:xfrm>
          <a:prstGeom prst="rect">
            <a:avLst/>
          </a:prstGeom>
          <a:solidFill>
            <a:srgbClr val="009A46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Ped Flashers at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Colorado College and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Preschool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07757" y="2678669"/>
            <a:ext cx="1233415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NO TRUCKS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ON NEVADA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204" y="5789880"/>
            <a:ext cx="2203873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Additional Speeding Fines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In Neighborhoods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6539" y="2779388"/>
            <a:ext cx="2047292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No Right Turn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SB </a:t>
            </a:r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Wahsatch</a:t>
            </a:r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/</a:t>
            </a:r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Fontanero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459" y="4095071"/>
            <a:ext cx="1596143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1 Bus/1 Thru Lane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On </a:t>
            </a:r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Wahsatch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8508" y="4844696"/>
            <a:ext cx="1848519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Keep Nevada Median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And Old Trees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4483" y="2663329"/>
            <a:ext cx="1574983" cy="523220"/>
          </a:xfrm>
          <a:prstGeom prst="rect">
            <a:avLst/>
          </a:prstGeom>
          <a:solidFill>
            <a:srgbClr val="009A46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Steele Elementary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Nevada Crossing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16047" y="4335462"/>
            <a:ext cx="2175596" cy="523220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Extend Uintah Bike Lanes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West of Cascade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3265" y="3833461"/>
            <a:ext cx="1626792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Enforce Side-Lawn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Maintenance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1324" y="1942891"/>
            <a:ext cx="1420582" cy="523220"/>
          </a:xfrm>
          <a:prstGeom prst="rect">
            <a:avLst/>
          </a:prstGeom>
          <a:solidFill>
            <a:srgbClr val="009A46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Murals Painted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At Intersections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69358" y="5367916"/>
            <a:ext cx="1272528" cy="523220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Enforce Noise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Ordinance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9119" y="5891136"/>
            <a:ext cx="1632178" cy="523220"/>
          </a:xfrm>
          <a:prstGeom prst="rect">
            <a:avLst/>
          </a:prstGeom>
          <a:solidFill>
            <a:srgbClr val="009A46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Lower Speed Limit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On </a:t>
            </a:r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Fontanero</a:t>
            </a:r>
            <a:endParaRPr lang="en-US" sz="1400" b="1" dirty="0" smtClean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7711" y="4618291"/>
            <a:ext cx="1946367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Closure at Paseo and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Constitution Extension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55972" y="3518052"/>
            <a:ext cx="1841018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Make I-24 More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Attractive/Accessible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7058" y="3642814"/>
            <a:ext cx="1598451" cy="523220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Move Parked Cars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From Crosswalks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69602" y="2809025"/>
            <a:ext cx="1479892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Traffic Diversion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Into Alleyways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605" y="5006369"/>
            <a:ext cx="181331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Uniform Speed Limit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On Nevada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32911" y="4202163"/>
            <a:ext cx="1928157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Ensure Other Changes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Don’t Affect Nevada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03606" y="3463499"/>
            <a:ext cx="1810047" cy="523220"/>
          </a:xfrm>
          <a:prstGeom prst="rect">
            <a:avLst/>
          </a:prstGeom>
          <a:solidFill>
            <a:srgbClr val="009A46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Raised Ped Crossings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On Uintah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1728" y="2578827"/>
            <a:ext cx="1947393" cy="73866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No Stops Between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Uintah and </a:t>
            </a:r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Fontanero</a:t>
            </a:r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On Weber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04399" y="5476770"/>
            <a:ext cx="1665264" cy="523220"/>
          </a:xfrm>
          <a:prstGeom prst="rect">
            <a:avLst/>
          </a:prstGeom>
          <a:solidFill>
            <a:srgbClr val="009A46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Better Progression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On </a:t>
            </a:r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Fontanero</a:t>
            </a:r>
            <a:endParaRPr lang="en-US" sz="1400" b="1" dirty="0" smtClean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1469" y="4787948"/>
            <a:ext cx="1708866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Rubberized Asphalt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To Reduce Noise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67219" y="2055607"/>
            <a:ext cx="1741823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Protected Left Turns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Lanes on </a:t>
            </a:r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Fontanero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36700" y="5004880"/>
            <a:ext cx="1733424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Road Diet for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Side Street Visibility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74520" y="3605350"/>
            <a:ext cx="1726755" cy="523220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Extend Constitution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To I-25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08272" y="2256168"/>
            <a:ext cx="1238159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Vagrancy and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Panhandling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60775" y="5280906"/>
            <a:ext cx="1232390" cy="523220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More Parking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On Nevada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90217" y="4041272"/>
            <a:ext cx="2228432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Improve Uintah Signals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At Palmer park and Union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2998" y="1789003"/>
            <a:ext cx="1919564" cy="523220"/>
          </a:xfrm>
          <a:prstGeom prst="rect">
            <a:avLst/>
          </a:prstGeom>
          <a:solidFill>
            <a:srgbClr val="009A46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Make </a:t>
            </a:r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Fontanero</a:t>
            </a:r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 More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Bike/Ped Friendly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03099" y="5982786"/>
            <a:ext cx="1907895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Extend Cascade South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Of Fountain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86585" y="2317217"/>
            <a:ext cx="1144096" cy="523220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Cut Through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Traffic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59843" y="5638800"/>
            <a:ext cx="1723742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Enforce 4-Way Stop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Wood/Columbia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71213" y="3055881"/>
            <a:ext cx="2217659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Roundabout at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Cascade/Cache La Poudre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700" y="5311168"/>
            <a:ext cx="1683410" cy="523220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Move Buses from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Nevada to Cascade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37073" y="3105591"/>
            <a:ext cx="1749197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Protected Left Turns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On Uintah Corridor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1192" y="5721176"/>
            <a:ext cx="1953805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Jackson/Cascade Right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Lane Right Turn Only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90156" y="2390176"/>
            <a:ext cx="1741823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Protected Left Turns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Lanes on </a:t>
            </a:r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Fontanero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4695" y="4442002"/>
            <a:ext cx="1441421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Cascade Ends at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Fountain St.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87271" y="4229876"/>
            <a:ext cx="1661032" cy="523220"/>
          </a:xfrm>
          <a:prstGeom prst="rect">
            <a:avLst/>
          </a:prstGeom>
          <a:solidFill>
            <a:srgbClr val="009A46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Capacity Concerns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On Uintah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3568" y="5141511"/>
            <a:ext cx="1371529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No Turns Lanes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At Signals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96264" y="3165195"/>
            <a:ext cx="1687321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No Right Turn Lane</a:t>
            </a: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Fontanero</a:t>
            </a:r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/El Paso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96660" y="6090155"/>
            <a:ext cx="1875193" cy="523220"/>
          </a:xfrm>
          <a:prstGeom prst="rect">
            <a:avLst/>
          </a:prstGeom>
          <a:solidFill>
            <a:srgbClr val="009A46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Colorado College Ped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And Vehicle Traffic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94609" y="3932768"/>
            <a:ext cx="1380443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Ped Crossing at</a:t>
            </a: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Tejon</a:t>
            </a:r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/Uintah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58118" y="2701545"/>
            <a:ext cx="1818126" cy="523220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Improve Intersection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At Uintah/Cascade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76307" y="5115580"/>
            <a:ext cx="1603901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Traffic Congestion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On Weber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2680" y="3518052"/>
            <a:ext cx="1512915" cy="523220"/>
          </a:xfrm>
          <a:prstGeom prst="rect">
            <a:avLst/>
          </a:prstGeom>
          <a:solidFill>
            <a:srgbClr val="009A46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More Crosswalks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On Weber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29778" y="5528100"/>
            <a:ext cx="1546642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Bottleneck at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Cascade /Jackson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53943" y="2417059"/>
            <a:ext cx="1295163" cy="523220"/>
          </a:xfrm>
          <a:prstGeom prst="rect">
            <a:avLst/>
          </a:prstGeom>
          <a:solidFill>
            <a:srgbClr val="009A46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Tree Trimming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Around Signs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97608" y="4884215"/>
            <a:ext cx="1880579" cy="523220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Cascade Ped Crossing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Improvements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724195" y="1788773"/>
            <a:ext cx="1170706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Move Buses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To </a:t>
            </a:r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Wahsatch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02724" y="2204501"/>
            <a:ext cx="1405193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No SB Left Turn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At Wood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82567" y="4455988"/>
            <a:ext cx="1126783" cy="523220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Shook’s Run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Crossing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97326" y="4166387"/>
            <a:ext cx="1302601" cy="523220"/>
          </a:xfrm>
          <a:prstGeom prst="rect">
            <a:avLst/>
          </a:prstGeom>
          <a:solidFill>
            <a:srgbClr val="009A46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Signal Triggers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For Bicycles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72955" y="2256168"/>
            <a:ext cx="2023824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Sych</a:t>
            </a:r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 Cascade Signals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With Other N/S Signals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85540" y="4491486"/>
            <a:ext cx="1343574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Empty Buses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Frequent Stops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6067" y="3875297"/>
            <a:ext cx="1737976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No Right Turn on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Red at Intersections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90679" y="1788773"/>
            <a:ext cx="1084464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Noise From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I-25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23966" y="6051490"/>
            <a:ext cx="1499065" cy="523220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Penrose Hospital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Parking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4064" y="1732948"/>
            <a:ext cx="774571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Speed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Sensors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696896" y="3959776"/>
            <a:ext cx="1720343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Curbs, Gutters and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Sidewalks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00323" y="4749777"/>
            <a:ext cx="1019831" cy="523220"/>
          </a:xfrm>
          <a:prstGeom prst="rect">
            <a:avLst/>
          </a:prstGeom>
          <a:solidFill>
            <a:srgbClr val="009A46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Road Diet </a:t>
            </a: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Fontenero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96158" y="3119594"/>
            <a:ext cx="1634743" cy="523220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Left Turn Arrow</a:t>
            </a: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Fontanero</a:t>
            </a:r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/Nevada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34162" y="5926539"/>
            <a:ext cx="1091902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Potholes on</a:t>
            </a: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Tejon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22865" y="3688415"/>
            <a:ext cx="1371529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No Turns Lanes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At Signals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7741" y="6141982"/>
            <a:ext cx="891591" cy="30777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Speeding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16353" y="3463499"/>
            <a:ext cx="1545039" cy="523220"/>
          </a:xfrm>
          <a:prstGeom prst="rect">
            <a:avLst/>
          </a:prstGeom>
          <a:solidFill>
            <a:srgbClr val="009A46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Colorado College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Parking (</a:t>
            </a:r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Tejon</a:t>
            </a:r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)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732964" y="4463773"/>
            <a:ext cx="1797030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More Stop Signs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Reduce Cut-Through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736668" y="5773355"/>
            <a:ext cx="1545039" cy="523220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Colorado College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Parking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71855" y="2779388"/>
            <a:ext cx="1616661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Physical Barrier at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Wood/Uintah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64430" y="3614040"/>
            <a:ext cx="1726755" cy="523220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Extend Constitution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To I-25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012259" y="4120568"/>
            <a:ext cx="1829348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Weber Bike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Commuting Corridor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464499" y="2128136"/>
            <a:ext cx="177426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Bad Ped Flashers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At Colorado College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61685" y="5106306"/>
            <a:ext cx="1649169" cy="523220"/>
          </a:xfrm>
          <a:prstGeom prst="rect">
            <a:avLst/>
          </a:prstGeom>
          <a:solidFill>
            <a:srgbClr val="009A46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Side Street Parking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Obstructs Vision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225904" y="3310241"/>
            <a:ext cx="1168333" cy="523220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Better Street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Lighting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551058" y="4120220"/>
            <a:ext cx="1123064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ADA Ramps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05074" y="1956740"/>
            <a:ext cx="1627369" cy="523220"/>
          </a:xfrm>
          <a:prstGeom prst="rect">
            <a:avLst/>
          </a:prstGeom>
          <a:solidFill>
            <a:srgbClr val="009A46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CC Tunnel or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Overpass Crossing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399622" y="5511745"/>
            <a:ext cx="1499065" cy="523220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Penrose Hospital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Parking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372826" y="4351722"/>
            <a:ext cx="1824603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More Left Turn Lanes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Cascade Ave.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017171" y="3011026"/>
            <a:ext cx="1632178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Lower Speed Limit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On </a:t>
            </a:r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Fontanero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64122" y="3187103"/>
            <a:ext cx="1391151" cy="523220"/>
          </a:xfrm>
          <a:prstGeom prst="rect">
            <a:avLst/>
          </a:prstGeom>
          <a:solidFill>
            <a:srgbClr val="009A46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Lanes Too Wide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On Cascade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974961" y="6036454"/>
            <a:ext cx="1569661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Align Cascade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Median Openings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601294" y="4398517"/>
            <a:ext cx="858954" cy="523220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Traffic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Cameras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16639" y="5421847"/>
            <a:ext cx="1338829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Better Lighting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No Big Poles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53582" y="3929726"/>
            <a:ext cx="1553630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Slower Speeds on</a:t>
            </a: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Wahsatch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944865" y="2540846"/>
            <a:ext cx="1839992" cy="523220"/>
          </a:xfrm>
          <a:prstGeom prst="rect">
            <a:avLst/>
          </a:prstGeom>
          <a:solidFill>
            <a:srgbClr val="009A46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Add Median and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Ped Ramps on Weber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676837" y="1994558"/>
            <a:ext cx="970138" cy="523220"/>
          </a:xfrm>
          <a:prstGeom prst="rect">
            <a:avLst/>
          </a:prstGeom>
          <a:solidFill>
            <a:srgbClr val="0A5FA1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More </a:t>
            </a: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Bumpouts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225904" y="5310032"/>
            <a:ext cx="1208985" cy="30777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Roundabouts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997606" y="5049558"/>
            <a:ext cx="1273042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Painted Curbs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812689" y="3724021"/>
            <a:ext cx="1728295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Marking and Paving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On </a:t>
            </a:r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Tejon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866895" y="3104533"/>
            <a:ext cx="1502912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flood" dir="t"/>
          </a:scene3d>
          <a:sp3d prstMaterial="matte"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Optima" pitchFamily="34" charset="0"/>
              </a:rPr>
              <a:t>Tejon</a:t>
            </a:r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 and Weber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tima" pitchFamily="34" charset="0"/>
              </a:rPr>
              <a:t>One Way</a:t>
            </a:r>
            <a:endParaRPr lang="en-US" sz="1400" b="1" dirty="0">
              <a:solidFill>
                <a:schemeClr val="bg1"/>
              </a:solidFill>
              <a:latin typeface="Opti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9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8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9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7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9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1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3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45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6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75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9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5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2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3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65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8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93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6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19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32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45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58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71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84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97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1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23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36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46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56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66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76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86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96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06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116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26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136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146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56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164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172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18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188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96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204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12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22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28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236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44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252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26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268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276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284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292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08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316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324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332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34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348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356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364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372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38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388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396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404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412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42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9200" y="284575"/>
            <a:ext cx="54102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0A5FA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Optima"/>
                <a:cs typeface="Optima"/>
              </a:rPr>
              <a:t>Follow-Up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0A5FA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799" y="1429794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n w="6350">
                  <a:noFill/>
                </a:ln>
                <a:solidFill>
                  <a:srgbClr val="009A46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Pedestrian Safety </a:t>
            </a:r>
            <a:endParaRPr lang="en-US" sz="2800" b="1" dirty="0" smtClean="0">
              <a:ln w="6350">
                <a:noFill/>
              </a:ln>
              <a:solidFill>
                <a:srgbClr val="009A46"/>
              </a:solidFill>
              <a:effectLst>
                <a:outerShdw blurRad="38100" dist="38100" dir="2700000" algn="tl">
                  <a:schemeClr val="tx1">
                    <a:alpha val="40000"/>
                  </a:schemeClr>
                </a:outerShdw>
              </a:effectLst>
              <a:latin typeface="Optima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n w="6350">
                  <a:noFill/>
                </a:ln>
                <a:solidFill>
                  <a:srgbClr val="009A46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January </a:t>
            </a:r>
            <a:r>
              <a:rPr lang="en-US" sz="2400" b="1" dirty="0" smtClean="0">
                <a:ln w="6350">
                  <a:noFill/>
                </a:ln>
                <a:solidFill>
                  <a:srgbClr val="009A46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2018</a:t>
            </a:r>
            <a:endParaRPr lang="en-US" sz="2400" b="1" dirty="0" smtClean="0">
              <a:ln w="6350">
                <a:noFill/>
              </a:ln>
              <a:solidFill>
                <a:srgbClr val="009A46"/>
              </a:solidFill>
              <a:latin typeface="Opti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799" y="2438400"/>
            <a:ext cx="800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967B0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Neighborhood Parking Meetings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n w="6350">
                  <a:noFill/>
                </a:ln>
                <a:solidFill>
                  <a:srgbClr val="0967B0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Tim Roberts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417" y="3505200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n w="6350">
                  <a:noFill/>
                </a:ln>
                <a:solidFill>
                  <a:srgbClr val="009A46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Bike Route Locations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n w="6350">
                  <a:noFill/>
                </a:ln>
                <a:solidFill>
                  <a:srgbClr val="009A46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January 2018</a:t>
            </a:r>
            <a:endParaRPr lang="en-US" sz="2400" b="1" dirty="0" smtClean="0">
              <a:ln w="6350">
                <a:noFill/>
              </a:ln>
              <a:solidFill>
                <a:srgbClr val="009A46"/>
              </a:solidFill>
              <a:latin typeface="Opti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734" y="4626352"/>
            <a:ext cx="800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EEB500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Median Change Criteria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EEB500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TBD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734" y="5638800"/>
            <a:ext cx="800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Bus Route Analysis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ln w="635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chemeClr val="tx1">
                      <a:alpha val="40000"/>
                    </a:schemeClr>
                  </a:outerShdw>
                </a:effectLst>
                <a:latin typeface="Optima" pitchFamily="34" charset="0"/>
              </a:rPr>
              <a:t>Mountain Metro/Traffic Engineering Staff</a:t>
            </a:r>
          </a:p>
        </p:txBody>
      </p:sp>
    </p:spTree>
    <p:extLst>
      <p:ext uri="{BB962C8B-B14F-4D97-AF65-F5344CB8AC3E}">
        <p14:creationId xmlns:p14="http://schemas.microsoft.com/office/powerpoint/2010/main" val="29263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1688946"/>
            <a:ext cx="4114800" cy="1470025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0967B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tima"/>
                <a:cs typeface="Optima"/>
              </a:rPr>
              <a:t>QUESTIONS?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0967B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3048000"/>
            <a:ext cx="4038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0967B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tima"/>
                <a:cs typeface="Optima"/>
              </a:rPr>
              <a:t>COMMENTS?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0967B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7858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41148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>
                  <a:solidFill>
                    <a:srgbClr val="0967B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Optima"/>
                <a:cs typeface="Optima"/>
              </a:rPr>
              <a:t>Wood Avenue</a:t>
            </a:r>
            <a:endParaRPr lang="en-US" sz="4800" b="1" dirty="0">
              <a:ln>
                <a:solidFill>
                  <a:srgbClr val="0967B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772" y="3389631"/>
            <a:ext cx="30565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Speed Issues</a:t>
            </a:r>
          </a:p>
          <a:p>
            <a:endParaRPr lang="en-US" sz="1000" b="1" u="sng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Optima" pitchFamily="34" charset="0"/>
              </a:rPr>
              <a:t>Increase Enforcement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Optima" pitchFamily="34" charset="0"/>
              </a:rPr>
              <a:t>More Curb Bump Outs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Optima" pitchFamily="34" charset="0"/>
              </a:rPr>
              <a:t>No Southbound Left Turn onto Uintah St.</a:t>
            </a:r>
            <a:endParaRPr lang="en-US" sz="16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Opti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2657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A5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Parking Issues</a:t>
            </a:r>
          </a:p>
          <a:p>
            <a:endParaRPr lang="en-US" sz="1000" b="1" u="sng" dirty="0" smtClean="0">
              <a:ln>
                <a:solidFill>
                  <a:srgbClr val="002060"/>
                </a:solidFill>
              </a:ln>
              <a:solidFill>
                <a:srgbClr val="0A5F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A5FA1"/>
                </a:solidFill>
                <a:latin typeface="Optima" pitchFamily="34" charset="0"/>
              </a:rPr>
              <a:t>Colorado College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A5FA1"/>
                </a:solidFill>
                <a:latin typeface="Optima" pitchFamily="34" charset="0"/>
              </a:rPr>
              <a:t>Penrose Hospital</a:t>
            </a:r>
            <a:endParaRPr lang="en-US" sz="1600" b="1" dirty="0">
              <a:solidFill>
                <a:srgbClr val="0A5FA1"/>
              </a:solidFill>
              <a:latin typeface="Opti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630340"/>
            <a:ext cx="2221592" cy="1516256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152400" y="40386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Bike Improvements</a:t>
            </a:r>
          </a:p>
          <a:p>
            <a:endParaRPr lang="en-US" sz="1000" b="1" u="sng" dirty="0" smtClean="0">
              <a:ln>
                <a:solidFill>
                  <a:srgbClr val="002060"/>
                </a:solidFill>
              </a:ln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Penrose Hospital to Downtown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Signal Triggers for Bicycles</a:t>
            </a:r>
            <a:endParaRPr lang="en-US" sz="1600" b="1" dirty="0">
              <a:solidFill>
                <a:srgbClr val="009A46"/>
              </a:solidFill>
              <a:latin typeface="Opti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6646" y="5257800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EEB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Infrastructure</a:t>
            </a:r>
          </a:p>
          <a:p>
            <a:endParaRPr lang="en-US" sz="1000" b="1" u="sng" dirty="0" smtClean="0">
              <a:ln>
                <a:solidFill>
                  <a:srgbClr val="002060"/>
                </a:solidFill>
              </a:ln>
              <a:solidFill>
                <a:srgbClr val="EEB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Curbs, Gutters and Sidewalks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Drainage Issues</a:t>
            </a:r>
            <a:endParaRPr lang="en-US" sz="1600" b="1" dirty="0">
              <a:solidFill>
                <a:srgbClr val="EEB500"/>
              </a:solidFill>
              <a:latin typeface="Optim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10" y="1752600"/>
            <a:ext cx="4211290" cy="139438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65" y="2844728"/>
            <a:ext cx="2698056" cy="1089805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07908"/>
            <a:ext cx="3536272" cy="1193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059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54102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>
                  <a:solidFill>
                    <a:srgbClr val="0967B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tima"/>
                <a:cs typeface="Optima"/>
              </a:rPr>
              <a:t>Cascade Avenue</a:t>
            </a:r>
            <a:endParaRPr lang="en-US" sz="4800" b="1" dirty="0">
              <a:ln>
                <a:solidFill>
                  <a:srgbClr val="0967B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457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Pedestrian Issues</a:t>
            </a:r>
          </a:p>
          <a:p>
            <a:endParaRPr lang="en-US" sz="1000" b="1" u="sng" dirty="0" smtClean="0">
              <a:ln>
                <a:solidFill>
                  <a:srgbClr val="002060"/>
                </a:solidFill>
              </a:ln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Improvements at Colorado College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Too Many Wide Lanes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More Pedestrian Infrastructure</a:t>
            </a:r>
            <a:endParaRPr lang="en-US" sz="1600" b="1" dirty="0">
              <a:solidFill>
                <a:srgbClr val="009A46"/>
              </a:solidFill>
              <a:latin typeface="Opti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4005" y="3144996"/>
            <a:ext cx="402936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EEB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Traffic Operations</a:t>
            </a:r>
          </a:p>
          <a:p>
            <a:endParaRPr lang="en-US" sz="1000" b="1" u="sng" dirty="0" smtClean="0">
              <a:ln>
                <a:solidFill>
                  <a:srgbClr val="002060"/>
                </a:solidFill>
              </a:ln>
              <a:solidFill>
                <a:srgbClr val="EEB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Uintah 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Cache La Poudre 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Jackson 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Synchronized Signal Timing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Access to I-25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More Left Turn Lanes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Aligned Median Openings</a:t>
            </a:r>
            <a:endParaRPr lang="en-US" sz="1600" b="1" dirty="0">
              <a:solidFill>
                <a:srgbClr val="EEB500"/>
              </a:solidFill>
              <a:latin typeface="Opti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85778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Speed /Noise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3443" y="5943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Bicycle Infrastructure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43" y="1653572"/>
            <a:ext cx="2514600" cy="160698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629768"/>
            <a:ext cx="1960418" cy="1932831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57" y="3179027"/>
            <a:ext cx="1408273" cy="24384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91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54102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ln>
                  <a:solidFill>
                    <a:srgbClr val="0967B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tima"/>
                <a:cs typeface="Optima"/>
              </a:rPr>
              <a:t>Tejon</a:t>
            </a:r>
            <a:r>
              <a:rPr lang="en-US" sz="4800" b="1" dirty="0" smtClean="0">
                <a:ln>
                  <a:solidFill>
                    <a:srgbClr val="0967B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tima"/>
                <a:cs typeface="Optima"/>
              </a:rPr>
              <a:t> Street</a:t>
            </a:r>
            <a:endParaRPr lang="en-US" sz="4800" b="1" dirty="0">
              <a:ln>
                <a:solidFill>
                  <a:srgbClr val="0967B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5217" y="1447800"/>
            <a:ext cx="48721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EEB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Infrastructure Improvements</a:t>
            </a:r>
          </a:p>
          <a:p>
            <a:endParaRPr lang="en-US" sz="1000" b="1" u="sng" dirty="0" smtClean="0">
              <a:ln>
                <a:solidFill>
                  <a:srgbClr val="002060"/>
                </a:solidFill>
              </a:ln>
              <a:solidFill>
                <a:srgbClr val="EEB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Signage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Curbs and Gutters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Markings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ADA Ramps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873" y="33528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967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Parking Issues</a:t>
            </a:r>
          </a:p>
          <a:p>
            <a:endParaRPr lang="en-US" sz="1000" b="1" u="sng" dirty="0" smtClean="0">
              <a:ln>
                <a:solidFill>
                  <a:srgbClr val="002060"/>
                </a:solidFill>
              </a:ln>
              <a:solidFill>
                <a:srgbClr val="0967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967B0"/>
                </a:solidFill>
                <a:latin typeface="Optima" pitchFamily="34" charset="0"/>
              </a:rPr>
              <a:t>Colorado College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967B0"/>
                </a:solidFill>
                <a:latin typeface="Optima" pitchFamily="34" charset="0"/>
              </a:rPr>
              <a:t>Penrose Hospital</a:t>
            </a:r>
            <a:endParaRPr lang="en-US" sz="1600" b="1" dirty="0">
              <a:solidFill>
                <a:srgbClr val="0967B0"/>
              </a:solidFill>
              <a:latin typeface="Opti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0730" y="3810038"/>
            <a:ext cx="3055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Speed Issues</a:t>
            </a:r>
          </a:p>
          <a:p>
            <a:endParaRPr lang="en-US" sz="1000" b="1" u="sng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Optima" pitchFamily="34" charset="0"/>
              </a:rPr>
              <a:t>Reduce Cut-Through Traffic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800" y="5105400"/>
            <a:ext cx="38673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Bicycle Infrastructure</a:t>
            </a:r>
          </a:p>
          <a:p>
            <a:endParaRPr lang="en-US" sz="1000" b="1" u="sng" dirty="0" smtClean="0">
              <a:ln>
                <a:solidFill>
                  <a:srgbClr val="002060"/>
                </a:solidFill>
              </a:ln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Crossing At Uintah 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Signal Triggers for Bicycles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2041236" cy="153092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57400"/>
            <a:ext cx="2071584" cy="1396315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05200"/>
            <a:ext cx="1676400" cy="118745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8" y="4692650"/>
            <a:ext cx="1371600" cy="18288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78" y="5028614"/>
            <a:ext cx="1457325" cy="145732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467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54102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>
                  <a:solidFill>
                    <a:srgbClr val="0967B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tima"/>
                <a:cs typeface="Optima"/>
              </a:rPr>
              <a:t>Nevada Avenue</a:t>
            </a:r>
            <a:endParaRPr lang="en-US" sz="4800" b="1" dirty="0">
              <a:ln>
                <a:solidFill>
                  <a:srgbClr val="0967B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5291" y="1598350"/>
            <a:ext cx="37620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Pedestrian Improvements</a:t>
            </a:r>
          </a:p>
          <a:p>
            <a:endParaRPr lang="en-US" sz="800" b="1" u="sng" dirty="0" smtClean="0">
              <a:ln>
                <a:solidFill>
                  <a:srgbClr val="002060"/>
                </a:solidFill>
              </a:ln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Crosswalks for Colorado College and Daycare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Curb Bump-Outs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Visibility of Crosswalks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Steele Elementary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Espanola St.</a:t>
            </a:r>
            <a:endParaRPr lang="en-US" sz="1600" b="1" dirty="0">
              <a:solidFill>
                <a:srgbClr val="009A46"/>
              </a:solidFill>
              <a:latin typeface="Opti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743" y="3585627"/>
            <a:ext cx="2384393" cy="1077218"/>
          </a:xfrm>
          <a:prstGeom prst="rect">
            <a:avLst/>
          </a:prstGeom>
          <a:noFill/>
          <a:effectLst>
            <a:glow rad="38100">
              <a:srgbClr val="CCCC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Buses</a:t>
            </a:r>
          </a:p>
          <a:p>
            <a:endParaRPr lang="en-US" sz="800" b="1" u="sng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7030A0"/>
                </a:solidFill>
                <a:latin typeface="Optima" pitchFamily="34" charset="0"/>
              </a:rPr>
              <a:t>Empty Buses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7030A0"/>
                </a:solidFill>
                <a:latin typeface="Optima" pitchFamily="34" charset="0"/>
              </a:rPr>
              <a:t>Frequent Stops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5689" y="3906181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Speed /Noise Issues</a:t>
            </a:r>
          </a:p>
          <a:p>
            <a:endParaRPr lang="en-US" sz="800" b="1" u="sng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Optima" pitchFamily="34" charset="0"/>
              </a:rPr>
              <a:t>Rubberized Asphalt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Optima" pitchFamily="34" charset="0"/>
              </a:rPr>
              <a:t>Uniform Speed Limit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Optima" pitchFamily="34" charset="0"/>
              </a:rPr>
              <a:t>Speed Sensors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599" y="5543316"/>
            <a:ext cx="2211067" cy="830997"/>
          </a:xfrm>
          <a:prstGeom prst="rect">
            <a:avLst/>
          </a:prstGeom>
          <a:noFill/>
          <a:effectLst>
            <a:glow rad="38100">
              <a:srgbClr val="CCCC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925E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Truck Traffic</a:t>
            </a:r>
          </a:p>
          <a:p>
            <a:endParaRPr lang="en-US" sz="800" b="1" u="sng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925E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925E3E"/>
                </a:solidFill>
                <a:latin typeface="Optima" pitchFamily="34" charset="0"/>
              </a:rPr>
              <a:t>NO TRUCKS!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5640679"/>
            <a:ext cx="315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Bicycle Infrastructure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3" y="2186219"/>
            <a:ext cx="2133600" cy="120015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96" y="2008911"/>
            <a:ext cx="2209800" cy="1651542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3" y="4907132"/>
            <a:ext cx="1488691" cy="1488691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61189"/>
            <a:ext cx="1086077" cy="161342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223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54102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>
                  <a:solidFill>
                    <a:srgbClr val="0967B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tima"/>
                <a:cs typeface="Optima"/>
              </a:rPr>
              <a:t>Weber Street</a:t>
            </a:r>
            <a:endParaRPr lang="en-US" sz="4800" b="1" dirty="0">
              <a:ln>
                <a:solidFill>
                  <a:srgbClr val="0967B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449" y="1524000"/>
            <a:ext cx="4359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Pedestrian Improvements</a:t>
            </a:r>
          </a:p>
          <a:p>
            <a:endParaRPr lang="en-US" sz="800" b="1" u="sng" dirty="0" smtClean="0">
              <a:ln>
                <a:solidFill>
                  <a:schemeClr val="bg1"/>
                </a:solidFill>
              </a:ln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More Crosswalks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Finish/Maintain Shook’s Run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5524" y="1483123"/>
            <a:ext cx="4085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Speed /Noise Issues</a:t>
            </a:r>
          </a:p>
          <a:p>
            <a:endParaRPr lang="en-US" sz="800" b="1" u="sng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Optima" pitchFamily="34" charset="0"/>
              </a:rPr>
              <a:t>More Stops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Optima" pitchFamily="34" charset="0"/>
              </a:rPr>
              <a:t>Add Median and Roundabouts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Optima" pitchFamily="34" charset="0"/>
              </a:rPr>
              <a:t>Road Diet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4806" y="4891063"/>
            <a:ext cx="2507569" cy="1077218"/>
          </a:xfrm>
          <a:prstGeom prst="rect">
            <a:avLst/>
          </a:prstGeom>
          <a:noFill/>
          <a:effectLst>
            <a:glow rad="38100">
              <a:srgbClr val="CCCC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Buses</a:t>
            </a:r>
          </a:p>
          <a:p>
            <a:endParaRPr lang="en-US" sz="800" b="1" u="sng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7030A0"/>
                </a:solidFill>
                <a:latin typeface="Optima" pitchFamily="34" charset="0"/>
              </a:rPr>
              <a:t>Move Buses to </a:t>
            </a:r>
            <a:r>
              <a:rPr lang="en-US" sz="1600" b="1" dirty="0" err="1" smtClean="0">
                <a:solidFill>
                  <a:srgbClr val="7030A0"/>
                </a:solidFill>
                <a:latin typeface="Optima" pitchFamily="34" charset="0"/>
              </a:rPr>
              <a:t>Wahsatch</a:t>
            </a:r>
            <a:r>
              <a:rPr lang="en-US" sz="1600" b="1" dirty="0" smtClean="0">
                <a:solidFill>
                  <a:srgbClr val="7030A0"/>
                </a:solidFill>
                <a:latin typeface="Optima" pitchFamily="34" charset="0"/>
              </a:rPr>
              <a:t> Ave.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250996"/>
            <a:ext cx="3243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Bicycle Infrastructure</a:t>
            </a:r>
          </a:p>
          <a:p>
            <a:endParaRPr lang="en-US" sz="800" b="1" u="sng" dirty="0" smtClean="0">
              <a:ln>
                <a:solidFill>
                  <a:srgbClr val="002060"/>
                </a:solidFill>
              </a:ln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Add Bike Lanes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449" y="4762032"/>
            <a:ext cx="29747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EEB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Infrastructure</a:t>
            </a:r>
          </a:p>
          <a:p>
            <a:endParaRPr lang="en-US" sz="1000" b="1" u="sng" dirty="0" smtClean="0">
              <a:ln>
                <a:solidFill>
                  <a:srgbClr val="002060"/>
                </a:solidFill>
              </a:ln>
              <a:solidFill>
                <a:srgbClr val="EEB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Sight Distance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Left Turn Lanes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Painted Curbs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Better Street Lighting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14" y="2783933"/>
            <a:ext cx="1791848" cy="1938454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23578"/>
            <a:ext cx="1852167" cy="1738347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13" y="4419600"/>
            <a:ext cx="2010421" cy="170534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2085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42287"/>
            <a:ext cx="54102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ln>
                  <a:solidFill>
                    <a:srgbClr val="0967B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tima"/>
                <a:cs typeface="Optima"/>
              </a:rPr>
              <a:t>Wahsatch</a:t>
            </a:r>
            <a:r>
              <a:rPr lang="en-US" sz="4800" b="1" dirty="0" smtClean="0">
                <a:ln>
                  <a:solidFill>
                    <a:srgbClr val="0967B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tima"/>
                <a:cs typeface="Optima"/>
              </a:rPr>
              <a:t> Avenue</a:t>
            </a:r>
            <a:endParaRPr lang="en-US" sz="4800" b="1" dirty="0">
              <a:ln>
                <a:solidFill>
                  <a:srgbClr val="0967B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523999"/>
            <a:ext cx="58182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EEB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Traffic Operations/Infrastructure</a:t>
            </a:r>
          </a:p>
          <a:p>
            <a:endParaRPr lang="en-US" sz="1000" b="1" u="sng" dirty="0" smtClean="0">
              <a:ln>
                <a:solidFill>
                  <a:srgbClr val="002060"/>
                </a:solidFill>
              </a:ln>
              <a:solidFill>
                <a:srgbClr val="EEB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Left Turn Arrow at Uintah 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Improve Signal Timing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Better Street Lighting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803" y="5503290"/>
            <a:ext cx="216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Speed/Noise</a:t>
            </a:r>
            <a:endParaRPr lang="en-US" sz="1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531013"/>
            <a:ext cx="41232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Bicycle Infrastructure</a:t>
            </a:r>
          </a:p>
          <a:p>
            <a:endParaRPr lang="en-US" sz="1000" b="1" u="sng" dirty="0" smtClean="0">
              <a:ln>
                <a:solidFill>
                  <a:srgbClr val="002060"/>
                </a:solidFill>
              </a:ln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Road Diet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Connect Shook’s Run Trail to Crossing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Bike Lanes Preferred on Weber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5650" y="3721963"/>
            <a:ext cx="4724400" cy="830997"/>
          </a:xfrm>
          <a:prstGeom prst="rect">
            <a:avLst/>
          </a:prstGeom>
          <a:noFill/>
          <a:effectLst>
            <a:glow rad="38100">
              <a:srgbClr val="CCCC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Buses</a:t>
            </a:r>
          </a:p>
          <a:p>
            <a:endParaRPr lang="en-US" sz="800" b="1" u="sng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7030A0"/>
                </a:solidFill>
                <a:latin typeface="Optima" pitchFamily="34" charset="0"/>
              </a:rPr>
              <a:t>Move Buses to Bon Shopping Center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29" y="2499003"/>
            <a:ext cx="2174151" cy="122296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74188"/>
            <a:ext cx="1646382" cy="111242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7891"/>
            <a:ext cx="2112885" cy="158466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20989"/>
            <a:ext cx="2639026" cy="130639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134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142287"/>
            <a:ext cx="54102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>
                  <a:solidFill>
                    <a:srgbClr val="0967B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tima"/>
                <a:cs typeface="Optima"/>
              </a:rPr>
              <a:t>Uintah Street</a:t>
            </a:r>
            <a:endParaRPr lang="en-US" sz="4800" b="1" dirty="0">
              <a:ln>
                <a:solidFill>
                  <a:srgbClr val="0967B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421" y="1819564"/>
            <a:ext cx="373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Pedestrian Improvements</a:t>
            </a:r>
          </a:p>
          <a:p>
            <a:endParaRPr lang="en-US" sz="1000" b="1" u="sng" dirty="0" smtClean="0">
              <a:ln>
                <a:solidFill>
                  <a:srgbClr val="002060"/>
                </a:solidFill>
              </a:ln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Crossing at </a:t>
            </a:r>
            <a:r>
              <a:rPr lang="en-US" sz="1600" b="1" dirty="0" err="1" smtClean="0">
                <a:solidFill>
                  <a:srgbClr val="009A46"/>
                </a:solidFill>
                <a:latin typeface="Optima" pitchFamily="34" charset="0"/>
              </a:rPr>
              <a:t>Tejon</a:t>
            </a: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 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A46"/>
                </a:solidFill>
                <a:latin typeface="Optima" pitchFamily="34" charset="0"/>
              </a:rPr>
              <a:t>Shook’s Run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3346881"/>
            <a:ext cx="5105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EEB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itchFamily="34" charset="0"/>
              </a:rPr>
              <a:t>Traffic Operations</a:t>
            </a:r>
          </a:p>
          <a:p>
            <a:endParaRPr lang="en-US" sz="1000" b="1" u="sng" dirty="0" smtClean="0">
              <a:ln>
                <a:solidFill>
                  <a:srgbClr val="002060"/>
                </a:solidFill>
              </a:ln>
              <a:solidFill>
                <a:srgbClr val="EEB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Left Turn Lanes/Arrows Along Corridor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No Right Turn on Red at Signals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No Left Turn at Wood Ave.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EEB500"/>
                </a:solidFill>
                <a:latin typeface="Optima" pitchFamily="34" charset="0"/>
              </a:rPr>
              <a:t>Improve Cascade Ave./Uintah St. Intersection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19564"/>
            <a:ext cx="1885950" cy="117496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4" y="3313959"/>
            <a:ext cx="2785790" cy="2695113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97" y="2057400"/>
            <a:ext cx="1186094" cy="1576454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48" y="5257800"/>
            <a:ext cx="2427857" cy="1213929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633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OC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A83B62481624D8F14E43F83D54A10" ma:contentTypeVersion="0" ma:contentTypeDescription="Create a new document." ma:contentTypeScope="" ma:versionID="1d529d5fcf35f5088dfff3e64aa12eb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5473F71-CBA6-4D86-939D-3E5072729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09ADDA5-1C1C-4BEC-90F0-87A769D671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E2A79A-AC68-43C3-B262-F805BE351588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3476</TotalTime>
  <Words>1084</Words>
  <Application>Microsoft Office PowerPoint</Application>
  <PresentationFormat>On-screen Show (4:3)</PresentationFormat>
  <Paragraphs>412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City OC</vt:lpstr>
      <vt:lpstr>Near and Old North End</vt:lpstr>
      <vt:lpstr>What did we learn?</vt:lpstr>
      <vt:lpstr>Wood Avenue</vt:lpstr>
      <vt:lpstr>Cascade Avenue</vt:lpstr>
      <vt:lpstr>Tejon Street</vt:lpstr>
      <vt:lpstr>Nevada Avenue</vt:lpstr>
      <vt:lpstr>Weber Street</vt:lpstr>
      <vt:lpstr>Wahsatch Avenue</vt:lpstr>
      <vt:lpstr>Uintah Street</vt:lpstr>
      <vt:lpstr>Fontanero Street</vt:lpstr>
      <vt:lpstr>PowerPoint Presentation</vt:lpstr>
      <vt:lpstr>PowerPoint Presentation</vt:lpstr>
      <vt:lpstr>PowerPoint Presentation</vt:lpstr>
      <vt:lpstr>PowerPoint Presentation</vt:lpstr>
      <vt:lpstr>Alternative Proposal</vt:lpstr>
      <vt:lpstr>PowerPoint Presentation</vt:lpstr>
      <vt:lpstr>PowerPoint Presentation</vt:lpstr>
      <vt:lpstr>PowerPoint Presentation</vt:lpstr>
      <vt:lpstr>PowerPoint Presentation</vt:lpstr>
      <vt:lpstr>Follow-Up</vt:lpstr>
      <vt:lpstr>QUESTIONS?</vt:lpstr>
    </vt:vector>
  </TitlesOfParts>
  <Company>City of Colorado Springs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Fabos, Jamie</dc:creator>
  <cp:lastModifiedBy>Sinclair, Erin</cp:lastModifiedBy>
  <cp:revision>205</cp:revision>
  <dcterms:created xsi:type="dcterms:W3CDTF">2016-02-17T18:13:51Z</dcterms:created>
  <dcterms:modified xsi:type="dcterms:W3CDTF">2017-12-05T15:45:29Z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0x010100B34A83B62481624D8F14E43F83D54A10</vt:lpwstr>
  </property>
</Properties>
</file>